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7" r:id="rId5"/>
    <p:sldId id="261" r:id="rId6"/>
  </p:sldIdLst>
  <p:sldSz cx="12192000" cy="6858000"/>
  <p:notesSz cx="7104063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0000FF"/>
    <a:srgbClr val="00A1DE"/>
    <a:srgbClr val="16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4615" autoAdjust="0"/>
  </p:normalViewPr>
  <p:slideViewPr>
    <p:cSldViewPr snapToGrid="0">
      <p:cViewPr varScale="1">
        <p:scale>
          <a:sx n="96" d="100"/>
          <a:sy n="96" d="100"/>
        </p:scale>
        <p:origin x="178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5789AEC-EE42-4F32-AD9D-171F69BBF60C}" type="datetimeFigureOut">
              <a:rPr lang="nb-NO" smtClean="0"/>
              <a:t>26.09.2017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616B95A-BB19-4AEA-98D3-49418BCA5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720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6B95A-BB19-4AEA-98D3-49418BCA56E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60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gradFill flip="none" rotWithShape="1">
          <a:gsLst>
            <a:gs pos="0">
              <a:srgbClr val="164194"/>
            </a:gs>
            <a:gs pos="100000">
              <a:srgbClr val="00A1DE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35719" y="2559049"/>
            <a:ext cx="9532281" cy="950913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5719" y="3657600"/>
            <a:ext cx="9532281" cy="16002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6599-7D16-4D14-B293-28C35950E2AD}" type="datetime1">
              <a:rPr lang="nb-NO" smtClean="0"/>
              <a:t>26.09.2017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19" y="974726"/>
            <a:ext cx="311419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8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779268"/>
            <a:ext cx="10515600" cy="91142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6CFF-6F54-4349-B855-602728996C81}" type="datetime1">
              <a:rPr lang="nb-NO" smtClean="0"/>
              <a:t>26.09.2017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99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nb-NO" dirty="0" smtClean="0"/>
              <a:t>Dette er </a:t>
            </a:r>
            <a:r>
              <a:rPr lang="nb-NO" dirty="0" err="1" smtClean="0"/>
              <a:t>kapitteldeler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0CA-2A29-418D-9A81-30CC1F2CE385}" type="datetime1">
              <a:rPr lang="nb-NO" smtClean="0"/>
              <a:t>26.09.2017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62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922215"/>
            <a:ext cx="10515600" cy="76847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EDDA-2C05-4FC2-B8C4-551F6EE909CC}" type="datetime1">
              <a:rPr lang="nb-NO" smtClean="0"/>
              <a:t>26.09.2017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65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64F-4F11-4D81-B07B-741FD4FAB4DC}" type="datetime1">
              <a:rPr lang="nb-NO" smtClean="0"/>
              <a:t>26.09.2017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ktangel 4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60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BE4A-AD0B-4DF5-94BA-FA6D87D97819}" type="datetime1">
              <a:rPr lang="nb-NO" smtClean="0"/>
              <a:t>26.09.2017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26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29AB-97D6-4050-9D66-F2924D7013CF}" type="datetime1">
              <a:rPr lang="nb-NO" smtClean="0"/>
              <a:t>26.09.2017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25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765908"/>
            <a:ext cx="10515600" cy="924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64D24-EB6B-455B-9083-34F007B68408}" type="datetime1">
              <a:rPr lang="nb-NO" smtClean="0"/>
              <a:t>26.09.2017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BC61BD-881A-4F9F-B18A-1C7AC7FCFDC2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89" y="225908"/>
            <a:ext cx="186851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1641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B0F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\\troms-f.kommune.no\TFKdfs\Felles%20TFK\Informasjon%20fra%20Innkj&#248;pstjenesten\Flytkart_fra%20bestilling%20til%20bet.%20versj.%2027.09.17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#/innhold/ansattportal" TargetMode="External"/><Relationship Id="rId2" Type="http://schemas.openxmlformats.org/officeDocument/2006/relationships/hyperlink" Target="file:///\\troms-f.kommune.no\TFKdfs\Felles%20TFK\Informasjon%20fra%20Innkj&#248;pstjenesten\Informasjon%20om%20reiseavtaler_August%202017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48255" y="1899091"/>
            <a:ext cx="9532281" cy="95091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Fagsamling Økonomi vgs. 27.09.2017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5719" y="2965837"/>
            <a:ext cx="9532281" cy="2870420"/>
          </a:xfrm>
        </p:spPr>
        <p:txBody>
          <a:bodyPr>
            <a:normAutofit fontScale="92500" lnSpcReduction="20000"/>
          </a:bodyPr>
          <a:lstStyle/>
          <a:p>
            <a:endParaRPr lang="nb-NO" sz="3300" u="sng" dirty="0" smtClean="0"/>
          </a:p>
          <a:p>
            <a:r>
              <a:rPr lang="nb-NO" sz="3300" u="sng" dirty="0" smtClean="0"/>
              <a:t>Tema: </a:t>
            </a:r>
          </a:p>
          <a:p>
            <a:r>
              <a:rPr lang="nb-NO" sz="3300" dirty="0" smtClean="0"/>
              <a:t>Rekvisisjon</a:t>
            </a:r>
          </a:p>
          <a:p>
            <a:r>
              <a:rPr lang="nb-NO" sz="3300" dirty="0" smtClean="0"/>
              <a:t>Reiseavtaler</a:t>
            </a:r>
          </a:p>
          <a:p>
            <a:endParaRPr lang="nb-NO" dirty="0"/>
          </a:p>
          <a:p>
            <a:r>
              <a:rPr lang="nb-NO" dirty="0" smtClean="0"/>
              <a:t>Helene Lockertsen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5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6104" y="803438"/>
            <a:ext cx="10717696" cy="91142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REKVISISJONSPLIKTEN – gjelder den alltid?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2</a:t>
            </a:fld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636104" y="1971923"/>
            <a:ext cx="10717696" cy="4492487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Anskaffelser som krever rekvisisjon</a:t>
            </a:r>
            <a:r>
              <a:rPr kumimoji="0" lang="nb-NO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685800" lvl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Anskaffelser 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hvor vi mangler avtale (f.eks. blomster) </a:t>
            </a:r>
            <a:r>
              <a:rPr kumimoji="0" lang="nb-NO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Avtale som enkeltanskaffelse - mengde, kvalitet, leverings- og faktureringsplan osv. er definert </a:t>
            </a:r>
            <a:r>
              <a:rPr kumimoji="0" lang="nb-NO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Rammeavtale som ligger på markedsplassen - katalogmodellen (f.eks. Kontor- og datarekvisita) </a:t>
            </a:r>
            <a:r>
              <a:rPr kumimoji="0" lang="nb-NO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Rammeavtale som ikke er på markedsplassen (f.eks. frukt og grønt) </a:t>
            </a:r>
            <a:r>
              <a:rPr kumimoji="0" lang="nb-NO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Rammeavtale på reisetjeneste, </a:t>
            </a:r>
            <a:r>
              <a:rPr kumimoji="0" lang="nb-NO" sz="20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som ikke skal på reiseregning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 (f.eks. hotell) </a:t>
            </a:r>
            <a:r>
              <a:rPr kumimoji="0" lang="nb-NO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270510" lvl="1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27051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Anskaffelser som ikke krever rekvisisjon: </a:t>
            </a:r>
            <a:endParaRPr kumimoji="0" lang="nb-NO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685800" marR="270510" lvl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Rammeavtale 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med løpende levering og fakturering - ikke avrop (f.eks. telefoni, kraft) </a:t>
            </a:r>
            <a:endParaRPr lang="nb-NO" sz="2000" kern="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marR="270510" lvl="1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Anskaffelse 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(som ikke er rammeavtale) med løpende levering og fakturering (f.eks. vedlikeholdsavtale eller husleieavtale «lokalt»)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kumimoji="0" lang="nb-NO" sz="12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nb-NO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9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nb-NO" dirty="0" smtClean="0">
                <a:solidFill>
                  <a:schemeClr val="accent1">
                    <a:lumMod val="75000"/>
                  </a:schemeClr>
                </a:solidFill>
              </a:rPr>
              <a:t>FRA BESTILLING TIL BETALING  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600" dirty="0" err="1" smtClean="0"/>
              <a:t>Flytkart</a:t>
            </a:r>
            <a:r>
              <a:rPr lang="nb-NO" sz="2600" dirty="0" smtClean="0"/>
              <a:t> for TFK som viser flyt fra bestilling til betaling finner du på: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r>
              <a:rPr lang="nb-NO" dirty="0" smtClean="0">
                <a:hlinkClick r:id="rId3" action="ppaction://hlinkfile"/>
              </a:rPr>
              <a:t>G:\Informasjon fra Innkjøpstjenesten\</a:t>
            </a:r>
            <a:r>
              <a:rPr lang="nb-NO" dirty="0" err="1" smtClean="0">
                <a:hlinkClick r:id="rId3" action="ppaction://hlinkfile"/>
              </a:rPr>
              <a:t>Flytkart_fra</a:t>
            </a:r>
            <a:r>
              <a:rPr lang="nb-NO" dirty="0" smtClean="0">
                <a:hlinkClick r:id="rId3" action="ppaction://hlinkfile"/>
              </a:rPr>
              <a:t> bestilling til bet. </a:t>
            </a:r>
            <a:r>
              <a:rPr lang="nb-NO" dirty="0" err="1" smtClean="0">
                <a:hlinkClick r:id="rId3" action="ppaction://hlinkfile"/>
              </a:rPr>
              <a:t>versj</a:t>
            </a:r>
            <a:r>
              <a:rPr lang="nb-NO" dirty="0" smtClean="0">
                <a:hlinkClick r:id="rId3" action="ppaction://hlinkfile"/>
              </a:rPr>
              <a:t>. 27.09.17.pdf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62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nb-NO" sz="4000" dirty="0" smtClean="0">
                <a:solidFill>
                  <a:schemeClr val="accent1">
                    <a:lumMod val="75000"/>
                  </a:schemeClr>
                </a:solidFill>
              </a:rPr>
              <a:t>Reiseavtaler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Infobrev nr. 2 - 2017 fra økonomi viste kortversjon av </a:t>
            </a:r>
            <a:r>
              <a:rPr lang="nb-NO" dirty="0"/>
              <a:t>dagens </a:t>
            </a:r>
            <a:r>
              <a:rPr lang="nb-NO" dirty="0" smtClean="0"/>
              <a:t>reiseavtaler:</a:t>
            </a:r>
          </a:p>
          <a:p>
            <a:pPr marL="0" indent="0">
              <a:buNone/>
            </a:pPr>
            <a:r>
              <a:rPr lang="nn-NO" dirty="0" smtClean="0">
                <a:solidFill>
                  <a:srgbClr val="0000FF"/>
                </a:solidFill>
                <a:hlinkClick r:id="rId2" action="ppaction://hlinkfile"/>
              </a:rPr>
              <a:t>G</a:t>
            </a:r>
            <a:r>
              <a:rPr lang="nn-NO" dirty="0" smtClean="0">
                <a:solidFill>
                  <a:srgbClr val="0000FF"/>
                </a:solidFill>
                <a:hlinkClick r:id="rId2" action="ppaction://hlinkfile"/>
              </a:rPr>
              <a:t>:\Kort informasjon om </a:t>
            </a:r>
            <a:r>
              <a:rPr lang="nn-NO" dirty="0" err="1" smtClean="0">
                <a:solidFill>
                  <a:srgbClr val="0000FF"/>
                </a:solidFill>
                <a:hlinkClick r:id="rId2" action="ppaction://hlinkfile"/>
              </a:rPr>
              <a:t>TFKs</a:t>
            </a:r>
            <a:r>
              <a:rPr lang="nn-NO" dirty="0" smtClean="0">
                <a:solidFill>
                  <a:srgbClr val="0000FF"/>
                </a:solidFill>
                <a:hlinkClick r:id="rId2" action="ppaction://hlinkfile"/>
              </a:rPr>
              <a:t> reiseavtaler</a:t>
            </a:r>
            <a:r>
              <a:rPr lang="nn-NO" dirty="0" smtClean="0">
                <a:solidFill>
                  <a:srgbClr val="0000FF"/>
                </a:solidFill>
              </a:rPr>
              <a:t> 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Fullstendig oversikt over avtalene finner du på fylkeskommunens avtaledatabase – KAV:</a:t>
            </a:r>
          </a:p>
          <a:p>
            <a:pPr marL="0" indent="0">
              <a:buNone/>
            </a:pPr>
            <a:r>
              <a:rPr lang="nn-NO" dirty="0">
                <a:hlinkClick r:id="rId3"/>
              </a:rPr>
              <a:t>http://www.tromsfylke.no/#/innhold/ansattportal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580446"/>
            <a:ext cx="10515600" cy="803082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nb-NO" sz="4000" dirty="0" smtClean="0"/>
              <a:t>Reiseavtaler =&gt; reiseregninger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83528"/>
            <a:ext cx="10515600" cy="54744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7400" dirty="0" smtClean="0"/>
              <a:t>Reiseregninger =&gt; Ingen rekvisisjon og ingen faktura!</a:t>
            </a:r>
            <a:endParaRPr lang="nb-NO" sz="7400" dirty="0"/>
          </a:p>
          <a:p>
            <a:pPr marL="0" indent="0">
              <a:buNone/>
            </a:pPr>
            <a:endParaRPr lang="nb-NO" sz="5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sz="7400" dirty="0" smtClean="0">
                <a:solidFill>
                  <a:srgbClr val="FF0000"/>
                </a:solidFill>
              </a:rPr>
              <a:t>Reiseregninger </a:t>
            </a:r>
            <a:r>
              <a:rPr lang="nb-NO" sz="7400" dirty="0">
                <a:solidFill>
                  <a:srgbClr val="FF0000"/>
                </a:solidFill>
              </a:rPr>
              <a:t>– </a:t>
            </a:r>
            <a:r>
              <a:rPr lang="nb-NO" sz="7400" dirty="0" smtClean="0">
                <a:solidFill>
                  <a:srgbClr val="FF0000"/>
                </a:solidFill>
              </a:rPr>
              <a:t>hvordan kontrollere at</a:t>
            </a:r>
            <a:endParaRPr lang="nb-NO" sz="7400" dirty="0">
              <a:solidFill>
                <a:srgbClr val="FF0000"/>
              </a:solidFill>
            </a:endParaRPr>
          </a:p>
          <a:p>
            <a:pPr lvl="1"/>
            <a:r>
              <a:rPr lang="nb-NO" sz="6200" dirty="0"/>
              <a:t>Avtaleleverandør er benyttet - og med riktig kode </a:t>
            </a:r>
          </a:p>
          <a:p>
            <a:pPr lvl="1"/>
            <a:r>
              <a:rPr lang="nb-NO" sz="6200" dirty="0" smtClean="0"/>
              <a:t>Vi får </a:t>
            </a:r>
            <a:r>
              <a:rPr lang="nb-NO" sz="6200" dirty="0"/>
              <a:t>avtalepris</a:t>
            </a:r>
          </a:p>
          <a:p>
            <a:pPr lvl="1"/>
            <a:r>
              <a:rPr lang="nb-NO" sz="6200" dirty="0" smtClean="0"/>
              <a:t>Leveranse er i </a:t>
            </a:r>
            <a:r>
              <a:rPr lang="nb-NO" sz="6200" dirty="0"/>
              <a:t>h.h.t. avtale</a:t>
            </a:r>
          </a:p>
          <a:p>
            <a:pPr marL="457200" lvl="1" indent="0">
              <a:buNone/>
            </a:pPr>
            <a:endParaRPr lang="nb-NO" sz="5500" dirty="0"/>
          </a:p>
          <a:p>
            <a:pPr marL="0" indent="0">
              <a:buNone/>
            </a:pPr>
            <a:r>
              <a:rPr lang="nb-NO" sz="7400" dirty="0" smtClean="0"/>
              <a:t>Bruk avtaleleverandør og bruk avtalekode:</a:t>
            </a:r>
          </a:p>
          <a:p>
            <a:pPr lvl="1"/>
            <a:r>
              <a:rPr lang="nb-NO" sz="5500" dirty="0" smtClean="0"/>
              <a:t>Gir gode avtalevilkår (inkl. pris)</a:t>
            </a:r>
          </a:p>
          <a:p>
            <a:pPr lvl="1"/>
            <a:r>
              <a:rPr lang="nb-NO" sz="5500" dirty="0" smtClean="0"/>
              <a:t>Økonomisk gunstig for fylkeskommunen</a:t>
            </a:r>
          </a:p>
          <a:p>
            <a:pPr lvl="1"/>
            <a:r>
              <a:rPr lang="nb-NO" sz="5500" dirty="0" smtClean="0"/>
              <a:t>Får statistikker over fylkeskommunens reisevirksomhet</a:t>
            </a:r>
          </a:p>
          <a:p>
            <a:pPr lvl="1"/>
            <a:r>
              <a:rPr lang="nb-NO" sz="5500" dirty="0" smtClean="0"/>
              <a:t>Statistikker </a:t>
            </a:r>
            <a:r>
              <a:rPr lang="nb-NO" sz="5500" dirty="0"/>
              <a:t>er viktig som styringsdata!</a:t>
            </a:r>
          </a:p>
          <a:p>
            <a:pPr marL="0" indent="0">
              <a:buNone/>
            </a:pPr>
            <a:endParaRPr lang="nb-NO" sz="5500" dirty="0"/>
          </a:p>
          <a:p>
            <a:pPr marL="0" indent="0">
              <a:buNone/>
            </a:pPr>
            <a:r>
              <a:rPr lang="nb-NO" sz="7400" dirty="0" smtClean="0">
                <a:solidFill>
                  <a:srgbClr val="0000FF"/>
                </a:solidFill>
              </a:rPr>
              <a:t>Hva innebærer attestasjons- og anvisningsansvaret</a:t>
            </a:r>
            <a:r>
              <a:rPr lang="nb-NO" sz="7400" dirty="0">
                <a:solidFill>
                  <a:srgbClr val="0000FF"/>
                </a:solidFill>
              </a:rPr>
              <a:t>? </a:t>
            </a:r>
            <a:r>
              <a:rPr lang="nb-NO" sz="7400" dirty="0" smtClean="0">
                <a:solidFill>
                  <a:srgbClr val="0000FF"/>
                </a:solidFill>
              </a:rPr>
              <a:t>                                                                               </a:t>
            </a:r>
          </a:p>
          <a:p>
            <a:pPr marL="0" indent="0">
              <a:buNone/>
            </a:pPr>
            <a:endParaRPr lang="nb-NO" sz="49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b-NO" sz="7400" dirty="0" smtClean="0">
                <a:solidFill>
                  <a:srgbClr val="FF0000"/>
                </a:solidFill>
              </a:rPr>
              <a:t>Ikke benytte </a:t>
            </a:r>
            <a:r>
              <a:rPr lang="nb-NO" sz="7400" dirty="0">
                <a:solidFill>
                  <a:srgbClr val="FF0000"/>
                </a:solidFill>
              </a:rPr>
              <a:t>avtalene </a:t>
            </a:r>
            <a:r>
              <a:rPr lang="nb-NO" sz="7400" dirty="0" smtClean="0">
                <a:solidFill>
                  <a:srgbClr val="FF0000"/>
                </a:solidFill>
              </a:rPr>
              <a:t>privat!</a:t>
            </a:r>
            <a:endParaRPr lang="nb-NO" sz="7400" dirty="0">
              <a:solidFill>
                <a:srgbClr val="FF000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70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 2016" id="{C80F5730-CC9B-4C5E-AF94-E378EE4CC283}" vid="{F628FA0C-1B54-4467-A680-EC17D5A80C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 mal 2016</Template>
  <TotalTime>1099</TotalTime>
  <Words>237</Words>
  <Application>Microsoft Office PowerPoint</Application>
  <PresentationFormat>Widescreen</PresentationFormat>
  <Paragraphs>55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Office-tema</vt:lpstr>
      <vt:lpstr>Fagsamling Økonomi vgs. 27.09.2017</vt:lpstr>
      <vt:lpstr>REKVISISJONSPLIKTEN – gjelder den alltid?</vt:lpstr>
      <vt:lpstr>FRA BESTILLING TIL BETALING  </vt:lpstr>
      <vt:lpstr>Reiseavtaler</vt:lpstr>
      <vt:lpstr>Reiseavtaler =&gt; reiseregninger</vt:lpstr>
    </vt:vector>
  </TitlesOfParts>
  <Company>Troms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Avdelingsleder drift 10. mai 2017</dc:title>
  <dc:creator>Helene Irene Lockertsen</dc:creator>
  <cp:lastModifiedBy>Helene Irene Lockertsen</cp:lastModifiedBy>
  <cp:revision>75</cp:revision>
  <cp:lastPrinted>2017-09-22T09:56:09Z</cp:lastPrinted>
  <dcterms:created xsi:type="dcterms:W3CDTF">2017-05-07T16:06:15Z</dcterms:created>
  <dcterms:modified xsi:type="dcterms:W3CDTF">2017-09-26T13:12:29Z</dcterms:modified>
</cp:coreProperties>
</file>