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9" r:id="rId9"/>
    <p:sldId id="267" r:id="rId10"/>
    <p:sldId id="268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00A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427EB-70FD-4AA8-9ED5-47A3A8AC0339}" type="datetimeFigureOut">
              <a:rPr lang="nb-NO" smtClean="0"/>
              <a:t>27.09.2017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28FD0-ADD7-4B1D-8E99-4D212266F8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69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673DE-DF97-447E-97B4-51197C5823E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73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673DE-DF97-447E-97B4-51197C5823E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93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300" b="1" i="1" dirty="0"/>
              <a:t>Økonomisk internkontroll</a:t>
            </a:r>
          </a:p>
          <a:p>
            <a:r>
              <a:rPr lang="nb-NO" sz="1300" dirty="0"/>
              <a:t>Generelle bestemmelser om økonomisk internkontroll fremkommer i Økonomihåndboka del I</a:t>
            </a:r>
            <a:r>
              <a:rPr lang="nb-NO" sz="1300" dirty="0" smtClean="0"/>
              <a:t>. Det </a:t>
            </a:r>
            <a:r>
              <a:rPr lang="nb-NO" sz="1300" dirty="0"/>
              <a:t>fremkommer at når kontroll skal utøves er det viktig å tilrettelegge for størst mulig arbeidsdeling slik at kontrollen blir reell. Organisering av arbeidet er dermed et sentralt element ved intern kontroll.</a:t>
            </a:r>
          </a:p>
          <a:p>
            <a:r>
              <a:rPr lang="nb-NO" sz="1300" u="sng" dirty="0" smtClean="0"/>
              <a:t>Arbeidsdeling </a:t>
            </a:r>
            <a:r>
              <a:rPr lang="nb-NO" sz="1300" u="sng" dirty="0"/>
              <a:t>har to mål:</a:t>
            </a:r>
          </a:p>
          <a:p>
            <a:r>
              <a:rPr lang="nb-NO" sz="1300" dirty="0"/>
              <a:t>*Beskytte den enkelte ansatte mot situasjoner hvor misligheter og unndragelse av midler kan være mulig, eller hvor det lett kan rettes mistanke mot vedkommende om slike forhold.</a:t>
            </a:r>
          </a:p>
          <a:p>
            <a:r>
              <a:rPr lang="nb-NO" sz="1300" dirty="0"/>
              <a:t>*Hindre forsømmelser, misligheter, unndragelse </a:t>
            </a:r>
            <a:r>
              <a:rPr lang="nb-NO" sz="1300" dirty="0" err="1"/>
              <a:t>m.v</a:t>
            </a:r>
            <a:r>
              <a:rPr lang="nb-NO" sz="1300" dirty="0"/>
              <a:t>. av fylkeskommunale midler, samt avdekke slike forhold på et tidlig tidspunkt.</a:t>
            </a:r>
          </a:p>
          <a:p>
            <a:r>
              <a:rPr lang="nb-NO" sz="1300" u="sng" dirty="0" smtClean="0"/>
              <a:t>Innenfor </a:t>
            </a:r>
            <a:r>
              <a:rPr lang="nb-NO" sz="1300" u="sng" dirty="0"/>
              <a:t>økonomiområdet skal det være slik at en person kun ivaretar én av følgende funksjoner:</a:t>
            </a:r>
          </a:p>
          <a:p>
            <a:r>
              <a:rPr lang="nb-NO" sz="1300" dirty="0" smtClean="0"/>
              <a:t>*Attestasjon</a:t>
            </a:r>
            <a:endParaRPr lang="nb-NO" sz="1300" dirty="0"/>
          </a:p>
          <a:p>
            <a:r>
              <a:rPr lang="nb-NO" sz="1300" dirty="0" smtClean="0"/>
              <a:t>*Anvisning</a:t>
            </a:r>
            <a:endParaRPr lang="nb-NO" sz="1300" dirty="0"/>
          </a:p>
          <a:p>
            <a:r>
              <a:rPr lang="nb-NO" sz="1300" dirty="0" smtClean="0"/>
              <a:t>*Regnskapsføring</a:t>
            </a:r>
            <a:endParaRPr lang="nb-NO" sz="1300" dirty="0"/>
          </a:p>
          <a:p>
            <a:r>
              <a:rPr lang="nb-NO" sz="1300" dirty="0" smtClean="0"/>
              <a:t>Dette </a:t>
            </a:r>
            <a:r>
              <a:rPr lang="nb-NO" sz="1300" dirty="0"/>
              <a:t>innebærer at dersom samme person innehar både attestasjons- og anvisningsmyndighet, så skal disse være begrenset til ulike ansvar/tjenesteområder i regnskapet.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673DE-DF97-447E-97B4-51197C5823E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34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dirty="0" smtClean="0"/>
              <a:t>*Plikt til jevnlig å rapportere til sin tilsynsansvarlige om aktivitets- og budsjettgjennomføring i forhold til hva som var planlagt og vedtatt. I tillegg skal </a:t>
            </a:r>
            <a:r>
              <a:rPr lang="nb-NO" sz="1200" dirty="0" err="1" smtClean="0"/>
              <a:t>årsprognoser</a:t>
            </a:r>
            <a:r>
              <a:rPr lang="nb-NO" sz="1200" dirty="0" smtClean="0"/>
              <a:t> og avvik samt tiltak for å sikre budsjettbalanse og realisering av planlagt produksjonsnivå framgå i rapporten</a:t>
            </a:r>
          </a:p>
          <a:p>
            <a:r>
              <a:rPr lang="nb-NO" sz="1200" dirty="0" smtClean="0"/>
              <a:t>*Plikt til å sørge for å opprettholde verdien på utstyr, bygninger og anlegg. Det vil si sørge for budsjettering og gjennomføring av tilstrekkelig vedlikehold/utskifting av utstyrs- og bygningsmassen</a:t>
            </a: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673DE-DF97-447E-97B4-51197C5823E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3463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673DE-DF97-447E-97B4-51197C5823E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9445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673DE-DF97-447E-97B4-51197C5823E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6606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43555-338E-45D0-879A-A02DC3EA0D97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3717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43555-338E-45D0-879A-A02DC3EA0D97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50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gradFill flip="none" rotWithShape="1">
          <a:gsLst>
            <a:gs pos="0">
              <a:srgbClr val="164194"/>
            </a:gs>
            <a:gs pos="100000">
              <a:srgbClr val="00A1DE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35719" y="2559049"/>
            <a:ext cx="9532281" cy="950913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5719" y="3657600"/>
            <a:ext cx="9532281" cy="16002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27.09.2017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19" y="974726"/>
            <a:ext cx="311419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8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779268"/>
            <a:ext cx="10515600" cy="91142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27.09.2017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99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nb-NO" dirty="0" smtClean="0"/>
              <a:t>Dette er </a:t>
            </a:r>
            <a:r>
              <a:rPr lang="nb-NO" dirty="0" err="1" smtClean="0"/>
              <a:t>kapitteldeler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27.09.2017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62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922215"/>
            <a:ext cx="10515600" cy="76847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27.09.2017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65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27.09.2017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ktangel 4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60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27.09.2017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26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27.09.2017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25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765908"/>
            <a:ext cx="10515600" cy="924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FCFB93-8122-4E58-8055-2876D9D93362}" type="datetimeFigureOut">
              <a:rPr lang="nb-NO" smtClean="0"/>
              <a:pPr/>
              <a:t>27.09.2017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BC61BD-881A-4F9F-B18A-1C7AC7FCFDC2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89" y="225908"/>
            <a:ext cx="186851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1641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B0F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rena.tromsfylke.no/sites/rom/anvisning/_layouts/15/start.aspx#/SitePages/Hjemmesid e.aspx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Attestasjon og anvisning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Økonomisjef Berit Koht</a:t>
            </a:r>
          </a:p>
          <a:p>
            <a:r>
              <a:rPr lang="nb-NO" dirty="0" smtClean="0"/>
              <a:t>Fagdager økonomimedarbeidere </a:t>
            </a:r>
            <a:r>
              <a:rPr lang="nb-NO" dirty="0" err="1" smtClean="0"/>
              <a:t>vgs</a:t>
            </a:r>
            <a:r>
              <a:rPr lang="nb-NO" dirty="0" smtClean="0"/>
              <a:t>, 27. september 2017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486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350" y="1220546"/>
            <a:ext cx="7931150" cy="936625"/>
          </a:xfrm>
        </p:spPr>
        <p:txBody>
          <a:bodyPr/>
          <a:lstStyle/>
          <a:p>
            <a:r>
              <a:rPr lang="nb-NO" dirty="0" smtClean="0"/>
              <a:t>Noen kompensasjonsregler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8071" y="2214555"/>
            <a:ext cx="9312729" cy="3705225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Faktura kan ikke være eldre enn 4 </a:t>
            </a:r>
            <a:r>
              <a:rPr lang="nb-NO" dirty="0" err="1"/>
              <a:t>mndr</a:t>
            </a:r>
            <a:r>
              <a:rPr lang="nb-NO" dirty="0"/>
              <a:t> (fakturadato) </a:t>
            </a:r>
            <a:r>
              <a:rPr lang="nb-NO" dirty="0">
                <a:sym typeface="Wingdings" pitchFamily="2" charset="2"/>
              </a:rPr>
              <a:t> betal faktura i tide!</a:t>
            </a:r>
            <a:endParaRPr lang="nb-NO" dirty="0"/>
          </a:p>
          <a:p>
            <a:r>
              <a:rPr lang="nb-NO" dirty="0"/>
              <a:t>Enkelte utgifter (kontoer) gir ikke rett til kompensasjon (skal ha kode 0), f.eks.:</a:t>
            </a:r>
          </a:p>
          <a:p>
            <a:pPr lvl="1">
              <a:spcBef>
                <a:spcPts val="0"/>
              </a:spcBef>
            </a:pPr>
            <a:r>
              <a:rPr lang="nb-NO" dirty="0"/>
              <a:t>Bevertning/servering/leie av selskapslokaler</a:t>
            </a:r>
          </a:p>
          <a:p>
            <a:pPr lvl="1">
              <a:spcBef>
                <a:spcPts val="0"/>
              </a:spcBef>
            </a:pPr>
            <a:r>
              <a:rPr lang="nb-NO" dirty="0"/>
              <a:t>Kjøretøy til persontransport</a:t>
            </a:r>
          </a:p>
          <a:p>
            <a:pPr lvl="1">
              <a:spcBef>
                <a:spcPts val="0"/>
              </a:spcBef>
            </a:pPr>
            <a:r>
              <a:rPr lang="nb-NO" dirty="0"/>
              <a:t>Kost og naturalavlønning til ansatte </a:t>
            </a:r>
          </a:p>
          <a:p>
            <a:pPr lvl="1">
              <a:spcBef>
                <a:spcPts val="0"/>
              </a:spcBef>
            </a:pPr>
            <a:r>
              <a:rPr lang="nb-NO" dirty="0"/>
              <a:t>Kunst, antikviteter, representasjon og gaver.</a:t>
            </a:r>
          </a:p>
          <a:p>
            <a:r>
              <a:rPr lang="nb-NO" dirty="0"/>
              <a:t>Skoler med pliktig omsetning får </a:t>
            </a:r>
            <a:r>
              <a:rPr lang="nb-NO" dirty="0" smtClean="0"/>
              <a:t>forholdsmessig </a:t>
            </a:r>
            <a:r>
              <a:rPr lang="nb-NO" dirty="0"/>
              <a:t>fradrag for </a:t>
            </a:r>
            <a:r>
              <a:rPr lang="nb-NO" dirty="0" err="1" smtClean="0"/>
              <a:t>inngåemde</a:t>
            </a:r>
            <a:r>
              <a:rPr lang="nb-NO" dirty="0" smtClean="0"/>
              <a:t> </a:t>
            </a:r>
            <a:r>
              <a:rPr lang="nb-NO" dirty="0" err="1" smtClean="0"/>
              <a:t>mva</a:t>
            </a:r>
            <a:r>
              <a:rPr lang="nb-NO" dirty="0" smtClean="0"/>
              <a:t> </a:t>
            </a:r>
            <a:r>
              <a:rPr lang="nb-NO" sz="2400" dirty="0"/>
              <a:t>(ikke momskomp. på denne delen av virksomheten)</a:t>
            </a:r>
          </a:p>
        </p:txBody>
      </p:sp>
    </p:spTree>
    <p:extLst>
      <p:ext uri="{BB962C8B-B14F-4D97-AF65-F5344CB8AC3E}">
        <p14:creationId xmlns:p14="http://schemas.microsoft.com/office/powerpoint/2010/main" val="339191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Anvisningsmyndighet – Rett til å ….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disponere ressurser innenfor </a:t>
            </a:r>
            <a:r>
              <a:rPr lang="nb-NO" dirty="0" smtClean="0"/>
              <a:t>vedtatt / godkjent budsjett (rekvirering)</a:t>
            </a:r>
            <a:endParaRPr lang="nb-NO" dirty="0"/>
          </a:p>
          <a:p>
            <a:r>
              <a:rPr lang="nb-NO" dirty="0" smtClean="0"/>
              <a:t>godkjenne en </a:t>
            </a:r>
            <a:r>
              <a:rPr lang="nb-NO" dirty="0"/>
              <a:t>utbetaling </a:t>
            </a:r>
            <a:r>
              <a:rPr lang="nb-NO" dirty="0" smtClean="0"/>
              <a:t>(ordre om utbetaling) og/eller en </a:t>
            </a:r>
            <a:r>
              <a:rPr lang="nb-NO" dirty="0"/>
              <a:t>belastning i </a:t>
            </a:r>
            <a:r>
              <a:rPr lang="nb-NO" dirty="0" smtClean="0"/>
              <a:t>regnskapet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 dette </a:t>
            </a:r>
            <a:r>
              <a:rPr lang="nb-NO" dirty="0"/>
              <a:t>ligger </a:t>
            </a:r>
            <a:r>
              <a:rPr lang="nb-NO" dirty="0" smtClean="0"/>
              <a:t>også bilagsforberedelse</a:t>
            </a:r>
            <a:r>
              <a:rPr lang="nb-NO" dirty="0"/>
              <a:t>, kontroll og godkjenning av en utgift.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272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Anvisningsmyndighet – Plikt til å ….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9488"/>
          </a:xfrm>
        </p:spPr>
        <p:txBody>
          <a:bodyPr>
            <a:normAutofit lnSpcReduction="10000"/>
          </a:bodyPr>
          <a:lstStyle/>
          <a:p>
            <a:r>
              <a:rPr lang="nb-NO" dirty="0"/>
              <a:t>kontrollere at fakturaer som anvises tilhører </a:t>
            </a:r>
            <a:r>
              <a:rPr lang="nb-NO" dirty="0" smtClean="0"/>
              <a:t>fylkeskommunen/ faktisk er en fylkeskommunal utgift</a:t>
            </a:r>
            <a:endParaRPr lang="nb-NO" dirty="0"/>
          </a:p>
          <a:p>
            <a:r>
              <a:rPr lang="nb-NO" dirty="0"/>
              <a:t>p</a:t>
            </a:r>
            <a:r>
              <a:rPr lang="nb-NO" dirty="0" smtClean="0"/>
              <a:t>åse </a:t>
            </a:r>
            <a:r>
              <a:rPr lang="nb-NO" dirty="0"/>
              <a:t>at </a:t>
            </a:r>
            <a:r>
              <a:rPr lang="nb-NO" dirty="0" smtClean="0"/>
              <a:t>nødvendig/tilfredsstillende dokumentasjon </a:t>
            </a:r>
            <a:r>
              <a:rPr lang="nb-NO" dirty="0"/>
              <a:t>er </a:t>
            </a:r>
            <a:r>
              <a:rPr lang="nb-NO" dirty="0" smtClean="0"/>
              <a:t>vedlagt</a:t>
            </a:r>
            <a:endParaRPr lang="nb-NO" dirty="0"/>
          </a:p>
          <a:p>
            <a:r>
              <a:rPr lang="nb-NO" dirty="0" smtClean="0"/>
              <a:t>holde </a:t>
            </a:r>
            <a:r>
              <a:rPr lang="nb-NO" dirty="0"/>
              <a:t>seg innenfor vedtatte </a:t>
            </a:r>
            <a:r>
              <a:rPr lang="nb-NO" dirty="0" smtClean="0"/>
              <a:t>ressurs-/budsjettrammer</a:t>
            </a:r>
          </a:p>
          <a:p>
            <a:r>
              <a:rPr lang="nb-NO" dirty="0"/>
              <a:t>påse at interne rutiner og kontroll er etablert og fungerer og tilfredsstiller fastsatte krav, herunder:</a:t>
            </a:r>
          </a:p>
          <a:p>
            <a:pPr lvl="1"/>
            <a:r>
              <a:rPr lang="nb-NO" dirty="0" smtClean="0"/>
              <a:t>sørge </a:t>
            </a:r>
            <a:r>
              <a:rPr lang="nb-NO" dirty="0"/>
              <a:t>for tilfredsstillende organisering av arbeidet slik at unndragelse av midler og dobbeltutbetalinger ikke kan finne sted</a:t>
            </a:r>
          </a:p>
          <a:p>
            <a:pPr lvl="1"/>
            <a:r>
              <a:rPr lang="nb-NO" dirty="0" smtClean="0"/>
              <a:t>sørge </a:t>
            </a:r>
            <a:r>
              <a:rPr lang="nb-NO" dirty="0"/>
              <a:t>for gode kontrollrutiner og tilfredsstillende arbeidsdeling mellom rekvisisjon, bilagsforberedelse, attestasjon, anvisning og </a:t>
            </a:r>
            <a:r>
              <a:rPr lang="nb-NO" dirty="0" smtClean="0"/>
              <a:t>regnskapsregistrering</a:t>
            </a:r>
          </a:p>
          <a:p>
            <a:pPr lvl="1"/>
            <a:r>
              <a:rPr lang="nb-NO" dirty="0"/>
              <a:t>sørge for at </a:t>
            </a:r>
            <a:r>
              <a:rPr lang="nb-NO" dirty="0" smtClean="0"/>
              <a:t>involvert personell </a:t>
            </a:r>
            <a:r>
              <a:rPr lang="nb-NO" dirty="0"/>
              <a:t>har nødvendig </a:t>
            </a:r>
            <a:r>
              <a:rPr lang="nb-NO" dirty="0" smtClean="0"/>
              <a:t>kompetanse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569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Anvisningsmyndighet – Plikt til å ….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nb-NO" i="1" dirty="0" smtClean="0"/>
              <a:t>ikke knyttet direkte til anvisning av faktura/utbetalinger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planlegge </a:t>
            </a:r>
            <a:r>
              <a:rPr lang="nb-NO" dirty="0"/>
              <a:t>virksomheten slik at bevilgede midler fordeles over året, og at de driftsforutsetninger bevilgningsvedtaket bygger på, blir </a:t>
            </a:r>
            <a:r>
              <a:rPr lang="nb-NO" dirty="0" smtClean="0"/>
              <a:t>oppfylt </a:t>
            </a:r>
            <a:r>
              <a:rPr lang="nb-NO" dirty="0" smtClean="0">
                <a:sym typeface="Wingdings" panose="05000000000000000000" pitchFamily="2" charset="2"/>
              </a:rPr>
              <a:t> utarbeide budsjett</a:t>
            </a:r>
          </a:p>
          <a:p>
            <a:r>
              <a:rPr lang="nb-NO" dirty="0" smtClean="0">
                <a:sym typeface="Wingdings" panose="05000000000000000000" pitchFamily="2" charset="2"/>
              </a:rPr>
              <a:t>holde seg orientert om realisert forbruk og aktivitetsnivå</a:t>
            </a:r>
            <a:endParaRPr lang="nb-NO" dirty="0"/>
          </a:p>
          <a:p>
            <a:r>
              <a:rPr lang="nb-NO" dirty="0" smtClean="0"/>
              <a:t>jevnlig å rapportere til sin ansvarlige om aktivitets- og budsjettgjennomføring</a:t>
            </a:r>
          </a:p>
          <a:p>
            <a:r>
              <a:rPr lang="nb-NO" dirty="0" smtClean="0"/>
              <a:t>sørge for å opprettholde verdien på utstyr, bygninger og anlegg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546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Attestasjon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Å attestere en </a:t>
            </a:r>
            <a:r>
              <a:rPr lang="nb-NO" dirty="0" smtClean="0"/>
              <a:t>faktura/utbetaling </a:t>
            </a:r>
            <a:r>
              <a:rPr lang="nb-NO" dirty="0"/>
              <a:t>innebærer å godkjenne den for anvisning </a:t>
            </a:r>
            <a:r>
              <a:rPr lang="nb-NO" dirty="0" smtClean="0"/>
              <a:t>og skal normalt foretas av en person med budsjettansvar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4668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Attesteringen innebærer følgende </a:t>
            </a:r>
            <a:r>
              <a:rPr lang="nb-NO" dirty="0" smtClean="0"/>
              <a:t>kontroller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Er fakturaen i henhold til våre </a:t>
            </a:r>
            <a:r>
              <a:rPr lang="nb-NO" dirty="0" smtClean="0"/>
              <a:t>innkjøpsavtaler?</a:t>
            </a:r>
            <a:endParaRPr lang="nb-NO" dirty="0"/>
          </a:p>
          <a:p>
            <a:pPr lvl="1"/>
            <a:r>
              <a:rPr lang="nb-NO" dirty="0" smtClean="0"/>
              <a:t>(Det forutsettes at rett leverandør er valgt)</a:t>
            </a:r>
            <a:endParaRPr lang="nb-NO" dirty="0"/>
          </a:p>
          <a:p>
            <a:pPr lvl="1"/>
            <a:r>
              <a:rPr lang="nb-NO" dirty="0" smtClean="0"/>
              <a:t>Er </a:t>
            </a:r>
            <a:r>
              <a:rPr lang="nb-NO" dirty="0"/>
              <a:t>priser og eventuelle rabatter i henhold til det som er avtalt</a:t>
            </a:r>
            <a:r>
              <a:rPr lang="nb-NO" dirty="0" smtClean="0"/>
              <a:t>?</a:t>
            </a:r>
          </a:p>
          <a:p>
            <a:pPr lvl="1"/>
            <a:r>
              <a:rPr lang="nb-NO" dirty="0"/>
              <a:t>Vilkår?</a:t>
            </a:r>
          </a:p>
          <a:p>
            <a:r>
              <a:rPr lang="nb-NO" dirty="0" smtClean="0"/>
              <a:t>Er varene mottatt?</a:t>
            </a:r>
            <a:endParaRPr lang="nb-NO" dirty="0"/>
          </a:p>
          <a:p>
            <a:r>
              <a:rPr lang="nb-NO" dirty="0" smtClean="0"/>
              <a:t>Er fakturaen i </a:t>
            </a:r>
            <a:r>
              <a:rPr lang="nb-NO" dirty="0"/>
              <a:t>samsvar med det som er </a:t>
            </a:r>
            <a:r>
              <a:rPr lang="nb-NO" dirty="0" smtClean="0"/>
              <a:t>levert?</a:t>
            </a:r>
            <a:endParaRPr lang="nb-NO" dirty="0"/>
          </a:p>
          <a:p>
            <a:r>
              <a:rPr lang="nb-NO" dirty="0" smtClean="0"/>
              <a:t>Er samme </a:t>
            </a:r>
            <a:r>
              <a:rPr lang="nb-NO" dirty="0"/>
              <a:t>faktura </a:t>
            </a:r>
            <a:r>
              <a:rPr lang="nb-NO" dirty="0" smtClean="0"/>
              <a:t>evt. mottatt tidligere?</a:t>
            </a:r>
            <a:endParaRPr lang="nb-NO" dirty="0"/>
          </a:p>
          <a:p>
            <a:r>
              <a:rPr lang="nb-NO" dirty="0" smtClean="0"/>
              <a:t>Er fakturaen </a:t>
            </a:r>
            <a:r>
              <a:rPr lang="nb-NO" dirty="0" err="1" smtClean="0"/>
              <a:t>etterregnet</a:t>
            </a:r>
            <a:r>
              <a:rPr lang="nb-NO" dirty="0" smtClean="0"/>
              <a:t> (beløp kontrollert)?</a:t>
            </a:r>
            <a:endParaRPr lang="nb-NO" dirty="0"/>
          </a:p>
          <a:p>
            <a:r>
              <a:rPr lang="nb-NO" dirty="0" smtClean="0"/>
              <a:t>Er det grunnlag </a:t>
            </a:r>
            <a:r>
              <a:rPr lang="nb-NO" dirty="0"/>
              <a:t>for </a:t>
            </a:r>
            <a:r>
              <a:rPr lang="nb-NO" dirty="0" smtClean="0"/>
              <a:t>reklamasjoner?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54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04158" y="1012372"/>
            <a:ext cx="852351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Elektronisk bestilling av attestasjons- og anvisningsfullmakt gjøres i Arena: </a:t>
            </a:r>
            <a:endParaRPr lang="nb-N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28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://arena.tromsfylke.no/sites/rom/anvisning/_layouts/15/start.aspx#/SitePages/Hjemmesid e.aspx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b-N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NB</a:t>
            </a:r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 Det er kun virksomhetsleder – dvs. rektor som kan bestille anvisningsmyndighet. Dersom det tilsettes ny rektor </a:t>
            </a:r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må </a:t>
            </a:r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fylkesutdanningssjefen, evt. assisterende, </a:t>
            </a:r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bestille </a:t>
            </a:r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anvisningsmyndighet.</a:t>
            </a:r>
          </a:p>
          <a:p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Attestasjonsmyndighet kan bestilles av de som har anvisningsmyndighet.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98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Litt om </a:t>
            </a:r>
            <a:r>
              <a:rPr lang="nb-NO" dirty="0" err="1" smtClean="0"/>
              <a:t>mva</a:t>
            </a:r>
            <a:r>
              <a:rPr lang="nb-NO" dirty="0" smtClean="0"/>
              <a:t>-koder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7218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Kompensasjonskoder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b="1" dirty="0"/>
              <a:t>A</a:t>
            </a:r>
            <a:r>
              <a:rPr lang="nb-NO" dirty="0"/>
              <a:t>	25% betalt merverdiavgift, drift</a:t>
            </a:r>
          </a:p>
          <a:p>
            <a:pPr lvl="0"/>
            <a:r>
              <a:rPr lang="nb-NO" b="1" dirty="0"/>
              <a:t>B</a:t>
            </a:r>
            <a:r>
              <a:rPr lang="nb-NO" dirty="0"/>
              <a:t>	14% betalt avgift, drift</a:t>
            </a:r>
          </a:p>
          <a:p>
            <a:pPr lvl="0"/>
            <a:r>
              <a:rPr lang="nb-NO" b="1" dirty="0"/>
              <a:t>C</a:t>
            </a:r>
            <a:r>
              <a:rPr lang="nb-NO" dirty="0"/>
              <a:t>	8% betalt avgift, drift</a:t>
            </a:r>
          </a:p>
          <a:p>
            <a:pPr lvl="0"/>
            <a:r>
              <a:rPr lang="nb-NO" b="1" dirty="0"/>
              <a:t>D</a:t>
            </a:r>
            <a:r>
              <a:rPr lang="nb-NO" dirty="0"/>
              <a:t>	25% betalt merverdiavgift, investering</a:t>
            </a:r>
          </a:p>
          <a:p>
            <a:pPr lvl="0"/>
            <a:r>
              <a:rPr lang="nb-NO" b="1" dirty="0"/>
              <a:t>E</a:t>
            </a:r>
            <a:r>
              <a:rPr lang="nb-NO" dirty="0"/>
              <a:t>	14% betalt merverdiavgift, investering</a:t>
            </a:r>
          </a:p>
          <a:p>
            <a:pPr lvl="0"/>
            <a:r>
              <a:rPr lang="nb-NO" b="1" dirty="0"/>
              <a:t>F</a:t>
            </a:r>
            <a:r>
              <a:rPr lang="nb-NO" dirty="0"/>
              <a:t>	8%   betalt merverdiavgift, investering</a:t>
            </a:r>
          </a:p>
          <a:p>
            <a:pPr lvl="0">
              <a:spcBef>
                <a:spcPct val="50000"/>
              </a:spcBef>
            </a:pPr>
            <a:r>
              <a:rPr lang="nb-NO" b="1" i="1" dirty="0"/>
              <a:t>0</a:t>
            </a:r>
            <a:r>
              <a:rPr lang="nb-NO" i="1" dirty="0"/>
              <a:t>	Ikke mva på faktura/ikke </a:t>
            </a:r>
            <a:r>
              <a:rPr lang="nb-NO" i="1" dirty="0" err="1"/>
              <a:t>kompensasjons-berettiget</a:t>
            </a:r>
            <a:endParaRPr lang="nb-NO" i="1" dirty="0"/>
          </a:p>
          <a:p>
            <a:pPr>
              <a:spcBef>
                <a:spcPct val="50000"/>
              </a:spcBef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47441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 2016" id="{C80F5730-CC9B-4C5E-AF94-E378EE4CC283}" vid="{F628FA0C-1B54-4467-A680-EC17D5A80C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 mal 2016</Template>
  <TotalTime>24</TotalTime>
  <Words>672</Words>
  <Application>Microsoft Office PowerPoint</Application>
  <PresentationFormat>Widescreen</PresentationFormat>
  <Paragraphs>79</Paragraphs>
  <Slides>10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Office-tema</vt:lpstr>
      <vt:lpstr>Attestasjon og anvisning</vt:lpstr>
      <vt:lpstr>Anvisningsmyndighet – Rett til å ….</vt:lpstr>
      <vt:lpstr>Anvisningsmyndighet – Plikt til å ….</vt:lpstr>
      <vt:lpstr>Anvisningsmyndighet – Plikt til å ….</vt:lpstr>
      <vt:lpstr>Attestasjon</vt:lpstr>
      <vt:lpstr>Attesteringen innebærer følgende kontroller</vt:lpstr>
      <vt:lpstr>PowerPoint-presentasjon</vt:lpstr>
      <vt:lpstr>Litt om mva-koder</vt:lpstr>
      <vt:lpstr>Kompensasjonskoder</vt:lpstr>
      <vt:lpstr>Noen kompensasjonsregler</vt:lpstr>
    </vt:vector>
  </TitlesOfParts>
  <Company>Troms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Attestasjon og anvisning</dc:title>
  <dc:creator>Berit Helene Koht</dc:creator>
  <cp:lastModifiedBy>Berit Helene Koht</cp:lastModifiedBy>
  <cp:revision>5</cp:revision>
  <dcterms:created xsi:type="dcterms:W3CDTF">2017-09-25T07:22:24Z</dcterms:created>
  <dcterms:modified xsi:type="dcterms:W3CDTF">2017-09-27T06:02:13Z</dcterms:modified>
</cp:coreProperties>
</file>