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94" r:id="rId2"/>
    <p:sldId id="260" r:id="rId3"/>
    <p:sldId id="263" r:id="rId4"/>
    <p:sldId id="303" r:id="rId5"/>
    <p:sldId id="270" r:id="rId6"/>
    <p:sldId id="272" r:id="rId7"/>
    <p:sldId id="274" r:id="rId8"/>
    <p:sldId id="276" r:id="rId9"/>
    <p:sldId id="278" r:id="rId10"/>
    <p:sldId id="302" r:id="rId11"/>
    <p:sldId id="282" r:id="rId12"/>
    <p:sldId id="301" r:id="rId13"/>
    <p:sldId id="299" r:id="rId14"/>
    <p:sldId id="298" r:id="rId15"/>
    <p:sldId id="300" r:id="rId16"/>
    <p:sldId id="288" r:id="rId17"/>
  </p:sldIdLst>
  <p:sldSz cx="9144000" cy="6858000" type="screen4x3"/>
  <p:notesSz cx="6735763" cy="9866313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A3"/>
    <a:srgbClr val="0082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82" d="100"/>
          <a:sy n="82" d="100"/>
        </p:scale>
        <p:origin x="63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AFC17-0417-0247-9333-924E61EC87F6}" type="datetimeFigureOut">
              <a:rPr lang="nb-NO" smtClean="0"/>
              <a:t>02.12.2016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945E00-6C35-0949-A0E9-09346DE957C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0440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932" y="0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102" y="4686499"/>
            <a:ext cx="4939560" cy="4439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997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932" y="9372997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fld id="{2897A128-0578-45A5-BF94-ACD186E2441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09210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FEABDAC-37FE-471F-A88F-28A22B3B804D}" type="slidenum">
              <a:rPr lang="nb-NO" altLang="nb-NO" smtClean="0"/>
              <a:pPr>
                <a:spcBef>
                  <a:spcPct val="0"/>
                </a:spcBef>
              </a:pPr>
              <a:t>1</a:t>
            </a:fld>
            <a:endParaRPr lang="nb-NO" altLang="nb-NO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n-NO" altLang="nb-NO" smtClean="0"/>
          </a:p>
        </p:txBody>
      </p:sp>
    </p:spTree>
    <p:extLst>
      <p:ext uri="{BB962C8B-B14F-4D97-AF65-F5344CB8AC3E}">
        <p14:creationId xmlns:p14="http://schemas.microsoft.com/office/powerpoint/2010/main" val="392153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9 medlemsland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97A128-0578-45A5-BF94-ACD186E24412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0960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:\VISUELL PROFIL\Designelement\CMYK\designelement blå med nf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9200"/>
            <a:ext cx="91440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I:\VISUELL PROFIL\Designelement\CMYK\Til ppt\blaa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2"/>
          <a:stretch>
            <a:fillRect/>
          </a:stretch>
        </p:blipFill>
        <p:spPr bwMode="auto">
          <a:xfrm>
            <a:off x="0" y="3200400"/>
            <a:ext cx="9144000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 smtClean="0"/>
              <a:t>Klikk for å redigere tittelstil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nb-NO" noProof="0" smtClean="0"/>
              <a:t>Klikk for å redigere undertittelstil i malen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86CD9-534E-41CF-96F1-D941A6174BD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4872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7C3E5-572A-4B20-AA36-3F72A945749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6003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515100" y="914400"/>
            <a:ext cx="1943100" cy="50292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85800" y="914400"/>
            <a:ext cx="5676900" cy="50292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C758D-64BD-4CB8-930B-0822DE4D2F6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8944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9F9D1-B8D2-499B-A5B1-1547B68322E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6126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1B4F9-A4AF-4FD9-9814-B2F6AA40633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8037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C9406-AA91-42EE-97A2-89B27AB4000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0245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C8EB1-2094-484E-BAA9-E9CA5D5E84A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8497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DE2BF-FCD9-41C0-84EF-66DEF39ABF68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5458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C6D1-FA22-4029-ABF6-82C905DEF07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4943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9077F-B1D0-40F6-A85B-851E6D78AD6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9132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2BB93-4B85-492F-8D1B-55D16A033CC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275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fld id="{54AE35F9-3425-412C-BED8-621241F747C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2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14400"/>
            <a:ext cx="7772400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nb-NO" altLang="nb-NO" smtClean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tekststiler i malen</a:t>
            </a:r>
          </a:p>
          <a:p>
            <a:pPr lvl="1"/>
            <a:r>
              <a:rPr lang="nb-NO" altLang="nb-NO" smtClean="0"/>
              <a:t>Andre nivå</a:t>
            </a:r>
          </a:p>
          <a:p>
            <a:pPr lvl="2"/>
            <a:r>
              <a:rPr lang="nb-NO" altLang="nb-NO" smtClean="0"/>
              <a:t>Tredje nivå</a:t>
            </a:r>
          </a:p>
        </p:txBody>
      </p:sp>
      <p:pic>
        <p:nvPicPr>
          <p:cNvPr id="1031" name="Picture 14" descr="I:\VISUELL PROFIL\Designelement\CMYK\Til ppt\blaa_logo3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7"/>
          <a:stretch>
            <a:fillRect/>
          </a:stretch>
        </p:blipFill>
        <p:spPr bwMode="auto">
          <a:xfrm>
            <a:off x="0" y="6308725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2A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2A3"/>
          </a:solidFill>
          <a:latin typeface="Arial" charset="0"/>
          <a:cs typeface="Times New Roman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2A3"/>
          </a:solidFill>
          <a:latin typeface="Arial" charset="0"/>
          <a:cs typeface="Times New Roman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2A3"/>
          </a:solidFill>
          <a:latin typeface="Arial" charset="0"/>
          <a:cs typeface="Times New Roman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2A3"/>
          </a:solidFill>
          <a:latin typeface="Arial" charset="0"/>
          <a:cs typeface="Times New Roman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2A3"/>
          </a:solidFill>
          <a:latin typeface="Arial" charset="0"/>
          <a:cs typeface="Times New Roman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2A3"/>
          </a:solidFill>
          <a:latin typeface="Arial" charset="0"/>
          <a:cs typeface="Times New Roman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2A3"/>
          </a:solidFill>
          <a:latin typeface="Arial" charset="0"/>
          <a:cs typeface="Times New Roman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2A3"/>
          </a:solidFill>
          <a:latin typeface="Arial" charset="0"/>
          <a:cs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nterreg-npa.eu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611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10"/>
          <p:cNvSpPr txBox="1">
            <a:spLocks noChangeArrowheads="1"/>
          </p:cNvSpPr>
          <p:nvPr/>
        </p:nvSpPr>
        <p:spPr bwMode="auto">
          <a:xfrm>
            <a:off x="5527675" y="6034088"/>
            <a:ext cx="3581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nb-NO" altLang="nb-NO" sz="800" b="1" dirty="0">
                <a:solidFill>
                  <a:schemeClr val="bg1"/>
                </a:solidFill>
                <a:latin typeface="Verdana" panose="020B0604030504040204" pitchFamily="34" charset="0"/>
              </a:rPr>
              <a:t>Foto: Emma Bergheim</a:t>
            </a:r>
          </a:p>
        </p:txBody>
      </p:sp>
      <p:sp>
        <p:nvSpPr>
          <p:cNvPr id="5124" name="Plassholder for lysbildenumm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FF78E89-6F14-48C0-9C78-C6FA9500BD53}" type="slidenum">
              <a:rPr lang="nb-NO" altLang="nb-NO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nb-NO" altLang="nb-NO" sz="1400" smtClean="0">
              <a:latin typeface="Times New Roman" panose="02020603050405020304" pitchFamily="18" charset="0"/>
            </a:endParaRPr>
          </a:p>
        </p:txBody>
      </p:sp>
      <p:sp>
        <p:nvSpPr>
          <p:cNvPr id="5125" name="Rektangel 1"/>
          <p:cNvSpPr>
            <a:spLocks noChangeArrowheads="1"/>
          </p:cNvSpPr>
          <p:nvPr/>
        </p:nvSpPr>
        <p:spPr bwMode="auto">
          <a:xfrm>
            <a:off x="2287588" y="3644900"/>
            <a:ext cx="4265612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b-NO" altLang="nb-NO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Lena Thorgersen </a:t>
            </a:r>
          </a:p>
          <a:p>
            <a:pPr algn="ctr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nb-NO" altLang="nb-NO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Nordland fylkeskommune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nb-NO" altLang="nb-NO" sz="24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Troms og EU</a:t>
            </a:r>
            <a:endParaRPr lang="nb-NO" altLang="nb-NO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nb-NO" altLang="nb-NO" sz="24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02.12.2016</a:t>
            </a:r>
            <a:r>
              <a:rPr lang="nb-NO" altLang="nb-NO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nb-NO" altLang="nb-NO" sz="24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Tromsø</a:t>
            </a:r>
            <a:endParaRPr lang="nb-NO" altLang="nb-NO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692696"/>
            <a:ext cx="8208913" cy="103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82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			Kriterier</a:t>
            </a:r>
            <a:endParaRPr lang="nb-NO" dirty="0"/>
          </a:p>
        </p:txBody>
      </p:sp>
      <p:sp>
        <p:nvSpPr>
          <p:cNvPr id="4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charset="0"/>
              <a:buChar char="•"/>
            </a:pPr>
            <a:r>
              <a:rPr lang="nb-NO" sz="2400" dirty="0" smtClean="0"/>
              <a:t>varighet opp </a:t>
            </a:r>
            <a:r>
              <a:rPr lang="nb-NO" sz="2400" dirty="0"/>
              <a:t>til 6 </a:t>
            </a:r>
            <a:r>
              <a:rPr lang="nb-NO" sz="2400" dirty="0" err="1"/>
              <a:t>mnd</a:t>
            </a:r>
            <a:endParaRPr lang="nb-NO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b-NO" sz="2400" dirty="0"/>
              <a:t>b</a:t>
            </a:r>
            <a:r>
              <a:rPr lang="nb-NO" sz="2400" dirty="0" smtClean="0"/>
              <a:t>udsjett maks </a:t>
            </a:r>
            <a:r>
              <a:rPr lang="nb-NO" sz="2400" dirty="0"/>
              <a:t>45 </a:t>
            </a:r>
            <a:r>
              <a:rPr lang="nb-NO" sz="2400" dirty="0" smtClean="0"/>
              <a:t>000 EUR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2400" dirty="0"/>
              <a:t>f</a:t>
            </a:r>
            <a:r>
              <a:rPr lang="nb-NO" sz="2400" dirty="0" smtClean="0"/>
              <a:t>inansiering opp til 65 % (offentlige aktører i alle programregioner)</a:t>
            </a:r>
            <a:endParaRPr lang="nb-NO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b-NO" sz="2400" dirty="0"/>
              <a:t>p</a:t>
            </a:r>
            <a:r>
              <a:rPr lang="nb-NO" sz="2400" dirty="0" smtClean="0"/>
              <a:t>artnere </a:t>
            </a:r>
            <a:r>
              <a:rPr lang="nb-NO" sz="2400" dirty="0"/>
              <a:t>fra minst </a:t>
            </a:r>
            <a:r>
              <a:rPr lang="nb-NO" sz="2400" dirty="0" smtClean="0"/>
              <a:t>tre </a:t>
            </a:r>
            <a:r>
              <a:rPr lang="nb-NO" sz="2400" dirty="0"/>
              <a:t>land, hvorav ett </a:t>
            </a:r>
            <a:r>
              <a:rPr lang="nb-NO" sz="2400" dirty="0" smtClean="0"/>
              <a:t>EU-medlemsland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2400" dirty="0"/>
              <a:t>b</a:t>
            </a:r>
            <a:r>
              <a:rPr lang="nb-NO" sz="2400" dirty="0" smtClean="0"/>
              <a:t>idrar til hovedprosjektsøknad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2400" dirty="0"/>
              <a:t>i</a:t>
            </a:r>
            <a:r>
              <a:rPr lang="nb-NO" sz="2400" dirty="0" smtClean="0"/>
              <a:t>ngen søknadsfrist </a:t>
            </a:r>
            <a:endParaRPr lang="nb-NO" sz="24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172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z="3200" dirty="0">
                <a:solidFill>
                  <a:srgbClr val="0070C0"/>
                </a:solidFill>
              </a:rPr>
              <a:t>Hovedprosjekt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5800" y="1628800"/>
            <a:ext cx="7772400" cy="4314800"/>
          </a:xfrm>
        </p:spPr>
        <p:txBody>
          <a:bodyPr>
            <a:normAutofit/>
          </a:bodyPr>
          <a:lstStyle/>
          <a:p>
            <a:r>
              <a:rPr lang="nb-NO" sz="2400" dirty="0" smtClean="0"/>
              <a:t>Hovedprosjektene skal bidra til endring for </a:t>
            </a:r>
            <a:r>
              <a:rPr lang="nb-NO" sz="2400" dirty="0"/>
              <a:t>hele programområdet, i tilknytning til programmets </a:t>
            </a:r>
            <a:r>
              <a:rPr lang="nb-NO" sz="2400" dirty="0" smtClean="0"/>
              <a:t>innsatsområder</a:t>
            </a:r>
          </a:p>
          <a:p>
            <a:r>
              <a:rPr lang="nb-NO" sz="2400" dirty="0" smtClean="0"/>
              <a:t>Fokus på programområdets utfordringer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2000" dirty="0"/>
              <a:t>L</a:t>
            </a:r>
            <a:r>
              <a:rPr lang="nb-NO" sz="2000" dirty="0" smtClean="0"/>
              <a:t>av befolkningstetthet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2000" dirty="0" smtClean="0"/>
              <a:t>Lav markedstilgang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2000" dirty="0" smtClean="0"/>
              <a:t>Lavt </a:t>
            </a:r>
            <a:r>
              <a:rPr lang="nb-NO" sz="2000" dirty="0"/>
              <a:t>økonomisk mangfold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2000" dirty="0"/>
              <a:t>Rikdom på naturressurser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2000" dirty="0"/>
              <a:t>Høy innvirkning på </a:t>
            </a:r>
            <a:r>
              <a:rPr lang="nb-NO" sz="2000" dirty="0" smtClean="0"/>
              <a:t>klimaendringer</a:t>
            </a:r>
          </a:p>
          <a:p>
            <a:r>
              <a:rPr lang="nb-NO" sz="2400" dirty="0" smtClean="0"/>
              <a:t>Målbare resultater – produkter/tjenester</a:t>
            </a:r>
          </a:p>
        </p:txBody>
      </p:sp>
    </p:spTree>
    <p:extLst>
      <p:ext uri="{BB962C8B-B14F-4D97-AF65-F5344CB8AC3E}">
        <p14:creationId xmlns:p14="http://schemas.microsoft.com/office/powerpoint/2010/main" val="298231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	</a:t>
            </a:r>
            <a:r>
              <a:rPr lang="nb-NO" dirty="0" smtClean="0"/>
              <a:t>		Kriterier</a:t>
            </a:r>
            <a:endParaRPr lang="nb-NO" dirty="0"/>
          </a:p>
        </p:txBody>
      </p:sp>
      <p:sp>
        <p:nvSpPr>
          <p:cNvPr id="4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nb-NO" sz="2400" dirty="0" smtClean="0"/>
              <a:t>budsjett mellom </a:t>
            </a:r>
            <a:r>
              <a:rPr lang="nb-NO" sz="2400" dirty="0"/>
              <a:t>250 000 </a:t>
            </a:r>
            <a:r>
              <a:rPr lang="nb-NO" sz="2400" dirty="0" smtClean="0"/>
              <a:t>EUR og 2 MEUR</a:t>
            </a:r>
            <a:endParaRPr lang="nb-NO" sz="2400" dirty="0"/>
          </a:p>
          <a:p>
            <a:r>
              <a:rPr lang="nb-NO" sz="2400" dirty="0"/>
              <a:t>p</a:t>
            </a:r>
            <a:r>
              <a:rPr lang="nb-NO" sz="2400" dirty="0" smtClean="0"/>
              <a:t>rosjektperiode på maksimum tre år</a:t>
            </a:r>
          </a:p>
          <a:p>
            <a:r>
              <a:rPr lang="nb-NO" sz="2400" dirty="0"/>
              <a:t>p</a:t>
            </a:r>
            <a:r>
              <a:rPr lang="nb-NO" sz="2400" dirty="0" smtClean="0"/>
              <a:t>artnere fra minst tre programområdeland, hvorav minst én av partnerne er fra et EU-medlemsland </a:t>
            </a:r>
          </a:p>
          <a:p>
            <a:r>
              <a:rPr lang="nb-NO" sz="2400" dirty="0" smtClean="0"/>
              <a:t>Triple-</a:t>
            </a:r>
            <a:r>
              <a:rPr lang="nb-NO" sz="2400" dirty="0" err="1" smtClean="0"/>
              <a:t>helix</a:t>
            </a:r>
            <a:r>
              <a:rPr lang="nb-NO" sz="2400" dirty="0" smtClean="0"/>
              <a:t> </a:t>
            </a:r>
            <a:r>
              <a:rPr lang="nb-NO" sz="2400" dirty="0"/>
              <a:t>partnerskap </a:t>
            </a:r>
            <a:r>
              <a:rPr lang="nb-NO" sz="2400" dirty="0" smtClean="0"/>
              <a:t>vektlegges</a:t>
            </a:r>
          </a:p>
          <a:p>
            <a:r>
              <a:rPr lang="nb-NO" sz="2400" dirty="0"/>
              <a:t>p</a:t>
            </a:r>
            <a:r>
              <a:rPr lang="nb-NO" sz="2400" dirty="0" smtClean="0"/>
              <a:t>rivate aktører (SMB) som </a:t>
            </a:r>
            <a:r>
              <a:rPr lang="nb-NO" sz="2400" dirty="0" smtClean="0"/>
              <a:t>partner</a:t>
            </a:r>
            <a:endParaRPr lang="nb-NO" dirty="0"/>
          </a:p>
          <a:p>
            <a:r>
              <a:rPr lang="nb-NO" sz="2400" dirty="0"/>
              <a:t>to søknadsfrister hvert år </a:t>
            </a:r>
            <a:r>
              <a:rPr lang="nb-NO" sz="2400" dirty="0" smtClean="0"/>
              <a:t> - neste søknadsfrist 30. </a:t>
            </a:r>
            <a:r>
              <a:rPr lang="nb-NO" sz="2400" dirty="0" err="1" smtClean="0"/>
              <a:t>sept</a:t>
            </a:r>
            <a:r>
              <a:rPr lang="nb-NO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4280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		Tips til partnerskap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5800" y="2024361"/>
            <a:ext cx="7772400" cy="41148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nb-NO" sz="2400" dirty="0" smtClean="0"/>
              <a:t>Programområdets tre geografiske soner</a:t>
            </a:r>
          </a:p>
          <a:p>
            <a:r>
              <a:rPr lang="nb-NO" sz="2400" dirty="0"/>
              <a:t>Nordvest-Russland og </a:t>
            </a:r>
            <a:r>
              <a:rPr lang="nb-NO" sz="2400" dirty="0" smtClean="0"/>
              <a:t>Canada</a:t>
            </a:r>
          </a:p>
          <a:p>
            <a:r>
              <a:rPr lang="nb-NO" sz="2400" dirty="0" smtClean="0"/>
              <a:t>Partnere fra andre land  </a:t>
            </a:r>
          </a:p>
          <a:p>
            <a:r>
              <a:rPr lang="nb-NO" sz="2400" dirty="0" smtClean="0"/>
              <a:t>Balanse mellom </a:t>
            </a:r>
            <a:r>
              <a:rPr lang="nb-NO" sz="2400" dirty="0" smtClean="0"/>
              <a:t>partnerlandene</a:t>
            </a:r>
          </a:p>
          <a:p>
            <a:r>
              <a:rPr lang="nb-NO" sz="2400" smtClean="0"/>
              <a:t>Assosierte partnere</a:t>
            </a:r>
            <a:endParaRPr lang="nb-NO" sz="2400" dirty="0" smtClean="0"/>
          </a:p>
          <a:p>
            <a:r>
              <a:rPr lang="nb-NO" sz="2400" dirty="0" err="1" smtClean="0"/>
              <a:t>Brexit</a:t>
            </a:r>
            <a:endParaRPr lang="nb-NO" sz="2400" dirty="0" smtClean="0"/>
          </a:p>
          <a:p>
            <a:r>
              <a:rPr lang="nb-NO" sz="2400" dirty="0" smtClean="0"/>
              <a:t>Nasjonale kontaktpunkter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40690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		Søknadsprosess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nb-NO" sz="2400" dirty="0" smtClean="0"/>
              <a:t>Hjemmeside – </a:t>
            </a:r>
            <a:r>
              <a:rPr lang="nb-NO" sz="2400" dirty="0" smtClean="0">
                <a:hlinkClick r:id="rId2"/>
              </a:rPr>
              <a:t>www.interreg-npa.eu</a:t>
            </a:r>
            <a:r>
              <a:rPr lang="nb-NO" sz="2400" dirty="0" smtClean="0"/>
              <a:t> </a:t>
            </a:r>
          </a:p>
          <a:p>
            <a:r>
              <a:rPr lang="nb-NO" sz="2400" dirty="0" smtClean="0"/>
              <a:t>eMS</a:t>
            </a:r>
          </a:p>
          <a:p>
            <a:pPr lvl="1"/>
            <a:r>
              <a:rPr lang="nb-NO" sz="2400" dirty="0" smtClean="0"/>
              <a:t>Info og chat. </a:t>
            </a:r>
          </a:p>
          <a:p>
            <a:r>
              <a:rPr lang="nb-NO" sz="2400" dirty="0"/>
              <a:t>h</a:t>
            </a:r>
            <a:r>
              <a:rPr lang="nb-NO" sz="2400" dirty="0" smtClean="0"/>
              <a:t>ver partner fyller ut informasjon</a:t>
            </a:r>
          </a:p>
          <a:p>
            <a:r>
              <a:rPr lang="nb-NO" sz="2400" dirty="0" err="1" smtClean="0"/>
              <a:t>Søknadskurs</a:t>
            </a:r>
            <a:endParaRPr lang="nb-NO" sz="2400" dirty="0" smtClean="0"/>
          </a:p>
          <a:p>
            <a:r>
              <a:rPr lang="nb-NO" sz="2400" dirty="0" smtClean="0"/>
              <a:t>Veiledning fra de nasjonale kontaktpersonene og sekretariatet</a:t>
            </a:r>
          </a:p>
          <a:p>
            <a:r>
              <a:rPr lang="nb-NO" sz="2400" dirty="0" smtClean="0"/>
              <a:t>Match </a:t>
            </a:r>
            <a:r>
              <a:rPr lang="nb-NO" sz="2400" dirty="0" err="1" smtClean="0"/>
              <a:t>funding</a:t>
            </a:r>
            <a:r>
              <a:rPr lang="nb-NO" sz="2400" dirty="0" smtClean="0"/>
              <a:t> </a:t>
            </a:r>
          </a:p>
          <a:p>
            <a:pPr lvl="1"/>
            <a:r>
              <a:rPr lang="nb-NO" sz="2400" dirty="0" smtClean="0"/>
              <a:t>Obs for innsatsområde 4</a:t>
            </a:r>
          </a:p>
          <a:p>
            <a:endParaRPr lang="nb-NO" sz="2400" dirty="0" smtClean="0"/>
          </a:p>
          <a:p>
            <a:pPr marL="0" indent="0">
              <a:buNone/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val="1749703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		Revisjon og rapportering			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sz="2400" dirty="0" smtClean="0"/>
          </a:p>
          <a:p>
            <a:r>
              <a:rPr lang="nb-NO" sz="2400" dirty="0" smtClean="0"/>
              <a:t>Lead Partner samler inn informasjon fra partnerne og rapporterer to ganger pr år</a:t>
            </a:r>
          </a:p>
          <a:p>
            <a:r>
              <a:rPr lang="nb-NO" sz="2400" dirty="0" smtClean="0"/>
              <a:t>First </a:t>
            </a:r>
            <a:r>
              <a:rPr lang="nb-NO" sz="2400" dirty="0" err="1" smtClean="0"/>
              <a:t>Level</a:t>
            </a:r>
            <a:r>
              <a:rPr lang="nb-NO" sz="2400" dirty="0" smtClean="0"/>
              <a:t> </a:t>
            </a:r>
            <a:r>
              <a:rPr lang="nb-NO" sz="2400" dirty="0" err="1" smtClean="0"/>
              <a:t>Controller</a:t>
            </a:r>
            <a:r>
              <a:rPr lang="nb-NO" sz="2400" dirty="0" smtClean="0"/>
              <a:t> (FLC) </a:t>
            </a:r>
          </a:p>
          <a:p>
            <a:r>
              <a:rPr lang="nb-NO" sz="2400" dirty="0" smtClean="0"/>
              <a:t>Frister </a:t>
            </a:r>
          </a:p>
        </p:txBody>
      </p:sp>
    </p:spTree>
    <p:extLst>
      <p:ext uri="{BB962C8B-B14F-4D97-AF65-F5344CB8AC3E}">
        <p14:creationId xmlns:p14="http://schemas.microsoft.com/office/powerpoint/2010/main" val="759496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28" y="188640"/>
            <a:ext cx="9157828" cy="6105219"/>
          </a:xfrm>
        </p:spPr>
      </p:pic>
      <p:sp>
        <p:nvSpPr>
          <p:cNvPr id="5" name="TekstSylinder 4"/>
          <p:cNvSpPr txBox="1"/>
          <p:nvPr/>
        </p:nvSpPr>
        <p:spPr>
          <a:xfrm>
            <a:off x="7164288" y="5589240"/>
            <a:ext cx="151216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7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b-NO" sz="8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b-NO" sz="8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Foto: Emma Bergheim</a:t>
            </a:r>
            <a:endParaRPr lang="nb-NO" sz="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1979712" y="1916833"/>
            <a:ext cx="53285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3200" dirty="0"/>
              <a:t>Takk for oppmerksomheten!</a:t>
            </a:r>
          </a:p>
        </p:txBody>
      </p:sp>
    </p:spTree>
    <p:extLst>
      <p:ext uri="{BB962C8B-B14F-4D97-AF65-F5344CB8AC3E}">
        <p14:creationId xmlns:p14="http://schemas.microsoft.com/office/powerpoint/2010/main" val="228515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0"/>
            <a:ext cx="8814195" cy="623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657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nb-NO" dirty="0">
                <a:solidFill>
                  <a:srgbClr val="0070C0"/>
                </a:solidFill>
              </a:rPr>
              <a:t>F</a:t>
            </a:r>
            <a:r>
              <a:rPr lang="nb-NO" dirty="0" smtClean="0">
                <a:solidFill>
                  <a:srgbClr val="0070C0"/>
                </a:solidFill>
              </a:rPr>
              <a:t>elles </a:t>
            </a:r>
            <a:r>
              <a:rPr lang="nb-NO" dirty="0">
                <a:solidFill>
                  <a:srgbClr val="0070C0"/>
                </a:solidFill>
              </a:rPr>
              <a:t>utfordringer og muligheter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916833"/>
            <a:ext cx="8229600" cy="3600400"/>
          </a:xfrm>
        </p:spPr>
        <p:txBody>
          <a:bodyPr>
            <a:normAutofit/>
          </a:bodyPr>
          <a:lstStyle/>
          <a:p>
            <a:r>
              <a:rPr lang="nb-NO" sz="2400" dirty="0"/>
              <a:t>Periferi og lav befolkningstetthet</a:t>
            </a:r>
          </a:p>
          <a:p>
            <a:r>
              <a:rPr lang="nb-NO" sz="2400" dirty="0"/>
              <a:t>Spredt næringslivsbase</a:t>
            </a:r>
          </a:p>
          <a:p>
            <a:r>
              <a:rPr lang="nb-NO" sz="2400" dirty="0"/>
              <a:t>Lange avstander og fysiske barrierer mellom samfunnene</a:t>
            </a:r>
          </a:p>
          <a:p>
            <a:r>
              <a:rPr lang="nb-NO" sz="2400" dirty="0"/>
              <a:t>Vanskeligheter for kommunikasjon og tilgjengelighet</a:t>
            </a:r>
          </a:p>
          <a:p>
            <a:r>
              <a:rPr lang="nb-NO" sz="2400" dirty="0"/>
              <a:t>Harde klimatiske </a:t>
            </a:r>
            <a:r>
              <a:rPr lang="nb-NO" sz="2400" dirty="0" smtClean="0"/>
              <a:t>forhold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58464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			Fortsettelse..</a:t>
            </a:r>
            <a:endParaRPr lang="nb-NO" dirty="0"/>
          </a:p>
        </p:txBody>
      </p:sp>
      <p:sp>
        <p:nvSpPr>
          <p:cNvPr id="4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/>
              <a:t>Lav grad av økonomisk </a:t>
            </a:r>
            <a:r>
              <a:rPr lang="nb-NO" sz="2400" dirty="0" smtClean="0"/>
              <a:t>mangfold</a:t>
            </a:r>
          </a:p>
          <a:p>
            <a:r>
              <a:rPr lang="nb-NO" sz="2400" dirty="0" smtClean="0"/>
              <a:t>Rikdom av uutnyttede naturressurser</a:t>
            </a:r>
          </a:p>
          <a:p>
            <a:r>
              <a:rPr lang="nb-NO" sz="2400" dirty="0" smtClean="0"/>
              <a:t>Rikdom av fornybare ressurser</a:t>
            </a:r>
          </a:p>
          <a:p>
            <a:r>
              <a:rPr lang="nb-NO" sz="2400" dirty="0"/>
              <a:t>Arktisk </a:t>
            </a:r>
            <a:r>
              <a:rPr lang="nb-NO" sz="2400" dirty="0" smtClean="0"/>
              <a:t>dimensjon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2400" dirty="0" smtClean="0"/>
              <a:t>Økende interesse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2400" dirty="0" smtClean="0"/>
              <a:t>Viktig med regionalt perspektiv</a:t>
            </a:r>
            <a:endParaRPr lang="nb-NO" sz="2400" dirty="0"/>
          </a:p>
          <a:p>
            <a:endParaRPr lang="nb-NO" sz="2400" dirty="0"/>
          </a:p>
          <a:p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34174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122065"/>
          </a:xfrm>
        </p:spPr>
        <p:txBody>
          <a:bodyPr>
            <a:noAutofit/>
          </a:bodyPr>
          <a:lstStyle/>
          <a:p>
            <a:pPr algn="ctr"/>
            <a:r>
              <a:rPr lang="nb-NO" sz="3200" dirty="0">
                <a:solidFill>
                  <a:srgbClr val="0070C0"/>
                </a:solidFill>
              </a:rPr>
              <a:t>I</a:t>
            </a:r>
            <a:r>
              <a:rPr lang="nb-NO" sz="3200" dirty="0" smtClean="0">
                <a:solidFill>
                  <a:srgbClr val="0070C0"/>
                </a:solidFill>
              </a:rPr>
              <a:t>nnsatsområder og tematiske prioriteringer </a:t>
            </a:r>
            <a:endParaRPr lang="nb-NO" sz="3200" dirty="0">
              <a:solidFill>
                <a:srgbClr val="0070C0"/>
              </a:solidFill>
            </a:endParaRPr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4685"/>
            <a:ext cx="9108504" cy="4984635"/>
          </a:xfrm>
        </p:spPr>
      </p:pic>
    </p:spTree>
    <p:extLst>
      <p:ext uri="{BB962C8B-B14F-4D97-AF65-F5344CB8AC3E}">
        <p14:creationId xmlns:p14="http://schemas.microsoft.com/office/powerpoint/2010/main" val="429447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z="3200" dirty="0" smtClean="0">
                <a:solidFill>
                  <a:srgbClr val="0070C0"/>
                </a:solidFill>
              </a:rPr>
              <a:t>Finansiering av prosjekter</a:t>
            </a:r>
            <a:endParaRPr lang="nb-NO" sz="3200" dirty="0">
              <a:solidFill>
                <a:srgbClr val="0070C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nb-NO" sz="2400" dirty="0" smtClean="0"/>
              <a:t>55,7 </a:t>
            </a:r>
            <a:r>
              <a:rPr lang="nb-NO" sz="2400" dirty="0" err="1"/>
              <a:t>mill</a:t>
            </a:r>
            <a:r>
              <a:rPr lang="nb-NO" sz="2400" dirty="0"/>
              <a:t> Euro til </a:t>
            </a:r>
            <a:r>
              <a:rPr lang="nb-NO" sz="2400" dirty="0" smtClean="0"/>
              <a:t>prosjekter i perioden 2014-2020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2400" dirty="0" smtClean="0"/>
              <a:t>5,5 mill Euro for norske partnere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2400" dirty="0" smtClean="0"/>
              <a:t>Resterende midler </a:t>
            </a:r>
          </a:p>
          <a:p>
            <a:pPr marL="914400" lvl="2" indent="0">
              <a:buNone/>
            </a:pPr>
            <a:endParaRPr lang="nb-NO" sz="24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nb-NO" sz="2400" dirty="0" smtClean="0"/>
              <a:t>20 % geografisk fleksibilitetsregel</a:t>
            </a:r>
          </a:p>
          <a:p>
            <a:pPr lvl="2"/>
            <a:r>
              <a:rPr lang="nb-NO" sz="2400" dirty="0" smtClean="0"/>
              <a:t>EU-medlemsland, utenfor programområdet</a:t>
            </a:r>
          </a:p>
          <a:p>
            <a:pPr lvl="2"/>
            <a:r>
              <a:rPr lang="nb-NO" sz="2400" dirty="0" smtClean="0"/>
              <a:t>Programområdets naboregioner utenfor EU - Nordvest-Russland og </a:t>
            </a:r>
            <a:r>
              <a:rPr lang="nb-NO" sz="2400" dirty="0"/>
              <a:t>østkysten av </a:t>
            </a:r>
            <a:r>
              <a:rPr lang="nb-NO" sz="2400" dirty="0" smtClean="0"/>
              <a:t>Canada</a:t>
            </a:r>
          </a:p>
          <a:p>
            <a:pPr lvl="2"/>
            <a:r>
              <a:rPr lang="nb-NO" sz="2400" dirty="0" err="1" smtClean="0"/>
              <a:t>Programnivå</a:t>
            </a:r>
            <a:endParaRPr lang="nb-NO" sz="2400" dirty="0"/>
          </a:p>
          <a:p>
            <a:pPr lvl="2"/>
            <a:endParaRPr lang="nb-NO" sz="2400" dirty="0" smtClean="0"/>
          </a:p>
          <a:p>
            <a:pPr lvl="2"/>
            <a:endParaRPr lang="nb-NO" sz="2400" dirty="0" smtClean="0"/>
          </a:p>
          <a:p>
            <a:pPr lvl="2"/>
            <a:endParaRPr lang="nb-NO" sz="2400" dirty="0" smtClean="0"/>
          </a:p>
          <a:p>
            <a:pPr lvl="2"/>
            <a:endParaRPr lang="nb-NO" sz="24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nb-NO" sz="2400" dirty="0"/>
          </a:p>
          <a:p>
            <a:pPr lvl="1">
              <a:buFont typeface="Arial" panose="020B0604020202020204" pitchFamily="34" charset="0"/>
              <a:buChar char="•"/>
            </a:pP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5127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endParaRPr lang="nb-NO" sz="24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nb-NO" sz="2400" dirty="0" smtClean="0"/>
              <a:t>Finansiering </a:t>
            </a:r>
            <a:r>
              <a:rPr lang="nb-NO" sz="2400" dirty="0"/>
              <a:t>opp til </a:t>
            </a:r>
            <a:r>
              <a:rPr lang="nb-NO" sz="2400" dirty="0" smtClean="0"/>
              <a:t>65 </a:t>
            </a:r>
            <a:r>
              <a:rPr lang="nb-NO" sz="2400" dirty="0"/>
              <a:t>% av prosjektkostnadene for partnere i EU-landene</a:t>
            </a:r>
          </a:p>
          <a:p>
            <a:pPr lvl="2"/>
            <a:r>
              <a:rPr lang="nb-NO" sz="2400" dirty="0"/>
              <a:t>F</a:t>
            </a:r>
            <a:r>
              <a:rPr lang="nb-NO" sz="2400" dirty="0" smtClean="0"/>
              <a:t>or </a:t>
            </a:r>
            <a:r>
              <a:rPr lang="nb-NO" sz="2400" dirty="0"/>
              <a:t>SME er grensen satt til 50 %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2400" dirty="0" smtClean="0"/>
              <a:t>Finansieringsandelen varierer mellom ikke-medlemslandene</a:t>
            </a:r>
            <a:endParaRPr lang="nb-NO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b-NO" sz="2400" dirty="0"/>
              <a:t>Norske partnere (inkludert SME) – opp til 50 </a:t>
            </a:r>
            <a:r>
              <a:rPr lang="nb-NO" sz="2400" dirty="0" smtClean="0"/>
              <a:t>%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2400" dirty="0" smtClean="0"/>
              <a:t>Match </a:t>
            </a:r>
            <a:r>
              <a:rPr lang="nb-NO" sz="2400" dirty="0" err="1"/>
              <a:t>F</a:t>
            </a:r>
            <a:r>
              <a:rPr lang="nb-NO" sz="2400" dirty="0" err="1" smtClean="0"/>
              <a:t>unding</a:t>
            </a:r>
            <a:r>
              <a:rPr lang="nb-NO" sz="2400" dirty="0" smtClean="0"/>
              <a:t> </a:t>
            </a:r>
            <a:r>
              <a:rPr lang="nb-NO" sz="2400" dirty="0" smtClean="0"/>
              <a:t>- desentralisert</a:t>
            </a:r>
            <a:endParaRPr lang="nb-NO" sz="2400" dirty="0"/>
          </a:p>
          <a:p>
            <a:pPr marL="0" indent="0">
              <a:buNone/>
            </a:pP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87039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z="3200" dirty="0" smtClean="0">
                <a:solidFill>
                  <a:srgbClr val="0070C0"/>
                </a:solidFill>
              </a:rPr>
              <a:t>Prosjektformer</a:t>
            </a:r>
            <a:endParaRPr lang="nb-NO" sz="3200" dirty="0">
              <a:solidFill>
                <a:srgbClr val="0070C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800" dirty="0" smtClean="0"/>
              <a:t>To typer prosjekt: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2400" dirty="0"/>
              <a:t>f</a:t>
            </a:r>
            <a:r>
              <a:rPr lang="nb-NO" sz="2400" dirty="0" smtClean="0"/>
              <a:t>orprosjekt – forenklet søknadsprosess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2400" dirty="0"/>
              <a:t>h</a:t>
            </a:r>
            <a:r>
              <a:rPr lang="nb-NO" sz="2400" dirty="0" smtClean="0"/>
              <a:t>ovedprosjekt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28895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z="3200" dirty="0" smtClean="0">
                <a:solidFill>
                  <a:srgbClr val="0070C0"/>
                </a:solidFill>
              </a:rPr>
              <a:t>Forprosjekt</a:t>
            </a:r>
            <a:r>
              <a:rPr lang="nb-NO" sz="3200" dirty="0" smtClean="0"/>
              <a:t>	</a:t>
            </a:r>
            <a:endParaRPr lang="nb-NO" sz="32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800" dirty="0" smtClean="0"/>
              <a:t>Formål: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2400" dirty="0"/>
              <a:t>e</a:t>
            </a:r>
            <a:r>
              <a:rPr lang="nb-NO" sz="2400" dirty="0" smtClean="0"/>
              <a:t>tablere nødvendig partnerskap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2400" dirty="0"/>
              <a:t>f</a:t>
            </a:r>
            <a:r>
              <a:rPr lang="nb-NO" sz="2400" dirty="0" smtClean="0"/>
              <a:t>orplikte partnere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2400" dirty="0"/>
              <a:t>n</a:t>
            </a:r>
            <a:r>
              <a:rPr lang="nb-NO" sz="2400" dirty="0" smtClean="0"/>
              <a:t>ødvendige forberedelser til hovedprosjektsøknaden</a:t>
            </a:r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310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~_..__kunde_filer_mal_blaa_-_skulpturlandskap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82A3"/>
      </a:hlink>
      <a:folHlink>
        <a:srgbClr val="B2B2B2"/>
      </a:folHlink>
    </a:clrScheme>
    <a:fontScheme name="Standard utforming">
      <a:majorFont>
        <a:latin typeface="Arial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 utforming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~_..__kunde_filer_mal_blaa_-_skulpturlandskap</Template>
  <TotalTime>5667</TotalTime>
  <Words>393</Words>
  <Application>Microsoft Macintosh PowerPoint</Application>
  <PresentationFormat>Skjermfremvisning (4:3)</PresentationFormat>
  <Paragraphs>100</Paragraphs>
  <Slides>16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20" baseType="lpstr">
      <vt:lpstr>Times New Roman</vt:lpstr>
      <vt:lpstr>Verdana</vt:lpstr>
      <vt:lpstr>Arial</vt:lpstr>
      <vt:lpstr>~_..__kunde_filer_mal_blaa_-_skulpturlandskap</vt:lpstr>
      <vt:lpstr>PowerPoint-presentasjon</vt:lpstr>
      <vt:lpstr>PowerPoint-presentasjon</vt:lpstr>
      <vt:lpstr>Felles utfordringer og muligheter</vt:lpstr>
      <vt:lpstr>   Fortsettelse..</vt:lpstr>
      <vt:lpstr>Innsatsområder og tematiske prioriteringer </vt:lpstr>
      <vt:lpstr>Finansiering av prosjekter</vt:lpstr>
      <vt:lpstr>PowerPoint-presentasjon</vt:lpstr>
      <vt:lpstr>Prosjektformer</vt:lpstr>
      <vt:lpstr>Forprosjekt </vt:lpstr>
      <vt:lpstr>   Kriterier</vt:lpstr>
      <vt:lpstr>Hovedprosjekt</vt:lpstr>
      <vt:lpstr>   Kriterier</vt:lpstr>
      <vt:lpstr>  Tips til partnerskap</vt:lpstr>
      <vt:lpstr>  Søknadsprosess</vt:lpstr>
      <vt:lpstr>  Revisjon og rapportering   </vt:lpstr>
      <vt:lpstr>PowerPoint-presentasjon</vt:lpstr>
    </vt:vector>
  </TitlesOfParts>
  <Company>Nordland fylkeskommune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Lena Thorgersen</dc:creator>
  <cp:lastModifiedBy>Lena Thorgersen</cp:lastModifiedBy>
  <cp:revision>92</cp:revision>
  <cp:lastPrinted>2015-01-20T11:52:37Z</cp:lastPrinted>
  <dcterms:created xsi:type="dcterms:W3CDTF">2014-10-20T09:59:22Z</dcterms:created>
  <dcterms:modified xsi:type="dcterms:W3CDTF">2016-12-02T08:40:18Z</dcterms:modified>
</cp:coreProperties>
</file>