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Lst>
  <p:notesMasterIdLst>
    <p:notesMasterId r:id="rId10"/>
  </p:notesMasterIdLst>
  <p:sldIdLst>
    <p:sldId id="256" r:id="rId2"/>
    <p:sldId id="258" r:id="rId3"/>
    <p:sldId id="289" r:id="rId4"/>
    <p:sldId id="285" r:id="rId5"/>
    <p:sldId id="288" r:id="rId6"/>
    <p:sldId id="291" r:id="rId7"/>
    <p:sldId id="280" r:id="rId8"/>
    <p:sldId id="282" r:id="rId9"/>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889"/>
    <a:srgbClr val="9DD15F"/>
    <a:srgbClr val="E6E782"/>
    <a:srgbClr val="C7D301"/>
    <a:srgbClr val="DEE787"/>
    <a:srgbClr val="BFD630"/>
    <a:srgbClr val="726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742" autoAdjust="0"/>
    <p:restoredTop sz="94699" autoAdjust="0"/>
  </p:normalViewPr>
  <p:slideViewPr>
    <p:cSldViewPr snapToGrid="0">
      <p:cViewPr varScale="1">
        <p:scale>
          <a:sx n="104" d="100"/>
          <a:sy n="104" d="100"/>
        </p:scale>
        <p:origin x="120"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34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3F9BE-147B-44D8-ACB6-C4D316A1518A}" type="doc">
      <dgm:prSet loTypeId="urn:microsoft.com/office/officeart/2005/8/layout/hProcess9" loCatId="process" qsTypeId="urn:microsoft.com/office/officeart/2005/8/quickstyle/3d4" qsCatId="3D" csTypeId="urn:microsoft.com/office/officeart/2005/8/colors/accent5_1" csCatId="accent5" phldr="1"/>
      <dgm:spPr/>
      <dgm:t>
        <a:bodyPr/>
        <a:lstStyle/>
        <a:p>
          <a:endParaRPr lang="fi-FI"/>
        </a:p>
      </dgm:t>
    </dgm:pt>
    <dgm:pt modelId="{D46E80F0-E5E0-490E-BDBC-40EDE2E4C080}">
      <dgm:prSet/>
      <dgm:spPr/>
      <dgm:t>
        <a:bodyPr/>
        <a:lstStyle/>
        <a:p>
          <a:pPr rtl="0"/>
          <a:r>
            <a:rPr lang="en-GB" dirty="0" err="1" smtClean="0"/>
            <a:t>Horisontale</a:t>
          </a:r>
          <a:r>
            <a:rPr lang="en-GB" dirty="0" smtClean="0"/>
            <a:t> </a:t>
          </a:r>
          <a:r>
            <a:rPr lang="en-GB" dirty="0" err="1" smtClean="0"/>
            <a:t>kriterier</a:t>
          </a:r>
          <a:r>
            <a:rPr lang="en-GB" dirty="0" smtClean="0"/>
            <a:t>: </a:t>
          </a:r>
          <a:endParaRPr lang="fi-FI" dirty="0"/>
        </a:p>
      </dgm:t>
    </dgm:pt>
    <dgm:pt modelId="{D9BD5D66-31D2-43B5-B2BF-6D81FB6E4EC3}" type="parTrans" cxnId="{833A9B13-42FD-4A47-87C8-2D6D54EB3945}">
      <dgm:prSet/>
      <dgm:spPr/>
      <dgm:t>
        <a:bodyPr/>
        <a:lstStyle/>
        <a:p>
          <a:endParaRPr lang="fi-FI"/>
        </a:p>
      </dgm:t>
    </dgm:pt>
    <dgm:pt modelId="{197F88A5-C01D-4E67-89E2-ECC5EE9EC527}" type="sibTrans" cxnId="{833A9B13-42FD-4A47-87C8-2D6D54EB3945}">
      <dgm:prSet/>
      <dgm:spPr/>
      <dgm:t>
        <a:bodyPr/>
        <a:lstStyle/>
        <a:p>
          <a:endParaRPr lang="fi-FI"/>
        </a:p>
      </dgm:t>
    </dgm:pt>
    <dgm:pt modelId="{ED9B0BCE-DA8C-4C24-885F-207887470B07}">
      <dgm:prSet/>
      <dgm:spPr/>
      <dgm:t>
        <a:bodyPr/>
        <a:lstStyle/>
        <a:p>
          <a:pPr rtl="0"/>
          <a:r>
            <a:rPr lang="en-GB" dirty="0" err="1" smtClean="0"/>
            <a:t>Støtte</a:t>
          </a:r>
          <a:r>
            <a:rPr lang="en-GB" dirty="0" smtClean="0"/>
            <a:t> til </a:t>
          </a:r>
          <a:r>
            <a:rPr lang="en-GB" dirty="0" err="1" smtClean="0"/>
            <a:t>utdanning</a:t>
          </a:r>
          <a:r>
            <a:rPr lang="en-GB" dirty="0" smtClean="0"/>
            <a:t>, </a:t>
          </a:r>
          <a:r>
            <a:rPr lang="en-GB" dirty="0" err="1" smtClean="0"/>
            <a:t>forskning</a:t>
          </a:r>
          <a:r>
            <a:rPr lang="en-GB" dirty="0" smtClean="0"/>
            <a:t> </a:t>
          </a:r>
          <a:r>
            <a:rPr lang="en-GB" dirty="0" err="1" smtClean="0"/>
            <a:t>og</a:t>
          </a:r>
          <a:r>
            <a:rPr lang="en-GB" dirty="0" smtClean="0"/>
            <a:t> </a:t>
          </a:r>
          <a:r>
            <a:rPr lang="en-GB" dirty="0" err="1" smtClean="0"/>
            <a:t>teknologisk</a:t>
          </a:r>
          <a:r>
            <a:rPr lang="en-GB" dirty="0" smtClean="0"/>
            <a:t> </a:t>
          </a:r>
          <a:r>
            <a:rPr lang="en-GB" dirty="0" err="1" smtClean="0"/>
            <a:t>utvikling</a:t>
          </a:r>
          <a:r>
            <a:rPr lang="en-GB" dirty="0" smtClean="0"/>
            <a:t> </a:t>
          </a:r>
          <a:r>
            <a:rPr lang="en-GB" dirty="0" err="1" smtClean="0"/>
            <a:t>og</a:t>
          </a:r>
          <a:r>
            <a:rPr lang="en-GB" dirty="0" smtClean="0"/>
            <a:t> </a:t>
          </a:r>
          <a:r>
            <a:rPr lang="en-GB" dirty="0" err="1" smtClean="0"/>
            <a:t>innovasjon</a:t>
          </a:r>
          <a:endParaRPr lang="fi-FI" dirty="0"/>
        </a:p>
      </dgm:t>
    </dgm:pt>
    <dgm:pt modelId="{51A4AC7E-BADD-495A-9702-33BDC4543BEB}" type="parTrans" cxnId="{5D1922BA-176C-4BD4-980D-B8C2BF73CF67}">
      <dgm:prSet/>
      <dgm:spPr/>
      <dgm:t>
        <a:bodyPr/>
        <a:lstStyle/>
        <a:p>
          <a:endParaRPr lang="fi-FI"/>
        </a:p>
      </dgm:t>
    </dgm:pt>
    <dgm:pt modelId="{EE0107C7-0D65-439C-AFEA-914F3C1DB8CF}" type="sibTrans" cxnId="{5D1922BA-176C-4BD4-980D-B8C2BF73CF67}">
      <dgm:prSet/>
      <dgm:spPr/>
      <dgm:t>
        <a:bodyPr/>
        <a:lstStyle/>
        <a:p>
          <a:endParaRPr lang="fi-FI"/>
        </a:p>
      </dgm:t>
    </dgm:pt>
    <dgm:pt modelId="{63198EA6-AAA2-4283-9DF3-185B101893B0}">
      <dgm:prSet/>
      <dgm:spPr/>
      <dgm:t>
        <a:bodyPr/>
        <a:lstStyle/>
        <a:p>
          <a:pPr rtl="0"/>
          <a:r>
            <a:rPr lang="en-GB" dirty="0" smtClean="0"/>
            <a:t>Folk-til-folk </a:t>
          </a:r>
          <a:r>
            <a:rPr lang="en-GB" dirty="0" err="1" smtClean="0"/>
            <a:t>samarbeidet</a:t>
          </a:r>
          <a:endParaRPr lang="fi-FI" dirty="0"/>
        </a:p>
      </dgm:t>
    </dgm:pt>
    <dgm:pt modelId="{0E39164E-094B-4D80-AE8E-782D5290DF49}" type="sibTrans" cxnId="{92C40115-7214-45D5-B313-11BAB02CCB34}">
      <dgm:prSet/>
      <dgm:spPr/>
      <dgm:t>
        <a:bodyPr/>
        <a:lstStyle/>
        <a:p>
          <a:endParaRPr lang="fi-FI"/>
        </a:p>
      </dgm:t>
    </dgm:pt>
    <dgm:pt modelId="{B732EB62-4387-4906-9222-B16D15B331AC}" type="parTrans" cxnId="{92C40115-7214-45D5-B313-11BAB02CCB34}">
      <dgm:prSet/>
      <dgm:spPr/>
      <dgm:t>
        <a:bodyPr/>
        <a:lstStyle/>
        <a:p>
          <a:endParaRPr lang="fi-FI"/>
        </a:p>
      </dgm:t>
    </dgm:pt>
    <dgm:pt modelId="{BB78024F-7C92-466F-A6CD-F2285F78848B}" type="pres">
      <dgm:prSet presAssocID="{F3D3F9BE-147B-44D8-ACB6-C4D316A1518A}" presName="CompostProcess" presStyleCnt="0">
        <dgm:presLayoutVars>
          <dgm:dir/>
          <dgm:resizeHandles val="exact"/>
        </dgm:presLayoutVars>
      </dgm:prSet>
      <dgm:spPr/>
      <dgm:t>
        <a:bodyPr/>
        <a:lstStyle/>
        <a:p>
          <a:endParaRPr lang="fi-FI"/>
        </a:p>
      </dgm:t>
    </dgm:pt>
    <dgm:pt modelId="{716227B2-89BF-41C2-9F0D-F1B4896B9925}" type="pres">
      <dgm:prSet presAssocID="{F3D3F9BE-147B-44D8-ACB6-C4D316A1518A}" presName="arrow" presStyleLbl="bgShp" presStyleIdx="0" presStyleCnt="1" custScaleX="117647" custLinFactNeighborX="-8114" custLinFactNeighborY="1396"/>
      <dgm:spPr>
        <a:scene3d>
          <a:camera prst="orthographicFront">
            <a:rot lat="0" lon="0" rev="0"/>
          </a:camera>
          <a:lightRig rig="soft" dir="t">
            <a:rot lat="0" lon="0" rev="0"/>
          </a:lightRig>
        </a:scene3d>
        <a:sp3d z="-12700" contourW="44450" prstMaterial="matte">
          <a:bevelT w="63500" h="63500" prst="artDeco"/>
          <a:contourClr>
            <a:srgbClr val="FFFFFF"/>
          </a:contourClr>
        </a:sp3d>
      </dgm:spPr>
      <dgm:t>
        <a:bodyPr/>
        <a:lstStyle/>
        <a:p>
          <a:endParaRPr lang="fi-FI"/>
        </a:p>
      </dgm:t>
    </dgm:pt>
    <dgm:pt modelId="{5C51F7F0-CDA3-4D98-A3D1-8D604D3DF688}" type="pres">
      <dgm:prSet presAssocID="{F3D3F9BE-147B-44D8-ACB6-C4D316A1518A}" presName="linearProcess" presStyleCnt="0"/>
      <dgm:spPr/>
      <dgm:t>
        <a:bodyPr/>
        <a:lstStyle/>
        <a:p>
          <a:endParaRPr lang="fi-FI"/>
        </a:p>
      </dgm:t>
    </dgm:pt>
    <dgm:pt modelId="{AA0E0017-A536-4F12-BBA5-318C822DA705}" type="pres">
      <dgm:prSet presAssocID="{D46E80F0-E5E0-490E-BDBC-40EDE2E4C080}" presName="textNode" presStyleLbl="node1" presStyleIdx="0" presStyleCnt="1" custScaleX="104644" custLinFactNeighborX="-2988" custLinFactNeighborY="1887">
        <dgm:presLayoutVars>
          <dgm:bulletEnabled val="1"/>
        </dgm:presLayoutVars>
      </dgm:prSet>
      <dgm:spPr/>
      <dgm:t>
        <a:bodyPr/>
        <a:lstStyle/>
        <a:p>
          <a:endParaRPr lang="fi-FI"/>
        </a:p>
      </dgm:t>
    </dgm:pt>
  </dgm:ptLst>
  <dgm:cxnLst>
    <dgm:cxn modelId="{4314BCF3-FDBF-405D-AAC7-7884324697FB}" type="presOf" srcId="{D46E80F0-E5E0-490E-BDBC-40EDE2E4C080}" destId="{AA0E0017-A536-4F12-BBA5-318C822DA705}" srcOrd="0" destOrd="0" presId="urn:microsoft.com/office/officeart/2005/8/layout/hProcess9"/>
    <dgm:cxn modelId="{E3118276-DBF6-47E9-BD5F-185EAD3B3FDC}" type="presOf" srcId="{63198EA6-AAA2-4283-9DF3-185B101893B0}" destId="{AA0E0017-A536-4F12-BBA5-318C822DA705}" srcOrd="0" destOrd="1" presId="urn:microsoft.com/office/officeart/2005/8/layout/hProcess9"/>
    <dgm:cxn modelId="{92C40115-7214-45D5-B313-11BAB02CCB34}" srcId="{D46E80F0-E5E0-490E-BDBC-40EDE2E4C080}" destId="{63198EA6-AAA2-4283-9DF3-185B101893B0}" srcOrd="0" destOrd="0" parTransId="{B732EB62-4387-4906-9222-B16D15B331AC}" sibTransId="{0E39164E-094B-4D80-AE8E-782D5290DF49}"/>
    <dgm:cxn modelId="{5D1922BA-176C-4BD4-980D-B8C2BF73CF67}" srcId="{D46E80F0-E5E0-490E-BDBC-40EDE2E4C080}" destId="{ED9B0BCE-DA8C-4C24-885F-207887470B07}" srcOrd="1" destOrd="0" parTransId="{51A4AC7E-BADD-495A-9702-33BDC4543BEB}" sibTransId="{EE0107C7-0D65-439C-AFEA-914F3C1DB8CF}"/>
    <dgm:cxn modelId="{833A9B13-42FD-4A47-87C8-2D6D54EB3945}" srcId="{F3D3F9BE-147B-44D8-ACB6-C4D316A1518A}" destId="{D46E80F0-E5E0-490E-BDBC-40EDE2E4C080}" srcOrd="0" destOrd="0" parTransId="{D9BD5D66-31D2-43B5-B2BF-6D81FB6E4EC3}" sibTransId="{197F88A5-C01D-4E67-89E2-ECC5EE9EC527}"/>
    <dgm:cxn modelId="{14FACD01-5DDF-4552-911D-598781CDBFEA}" type="presOf" srcId="{ED9B0BCE-DA8C-4C24-885F-207887470B07}" destId="{AA0E0017-A536-4F12-BBA5-318C822DA705}" srcOrd="0" destOrd="2" presId="urn:microsoft.com/office/officeart/2005/8/layout/hProcess9"/>
    <dgm:cxn modelId="{64006329-3567-4914-BDDA-7800CEE4FB37}" type="presOf" srcId="{F3D3F9BE-147B-44D8-ACB6-C4D316A1518A}" destId="{BB78024F-7C92-466F-A6CD-F2285F78848B}" srcOrd="0" destOrd="0" presId="urn:microsoft.com/office/officeart/2005/8/layout/hProcess9"/>
    <dgm:cxn modelId="{48DA0B0D-7151-404A-A6C2-F448C058E170}" type="presParOf" srcId="{BB78024F-7C92-466F-A6CD-F2285F78848B}" destId="{716227B2-89BF-41C2-9F0D-F1B4896B9925}" srcOrd="0" destOrd="0" presId="urn:microsoft.com/office/officeart/2005/8/layout/hProcess9"/>
    <dgm:cxn modelId="{8F588285-2B08-4002-A7AB-AA29205DD8BB}" type="presParOf" srcId="{BB78024F-7C92-466F-A6CD-F2285F78848B}" destId="{5C51F7F0-CDA3-4D98-A3D1-8D604D3DF688}" srcOrd="1" destOrd="0" presId="urn:microsoft.com/office/officeart/2005/8/layout/hProcess9"/>
    <dgm:cxn modelId="{8BB762CA-1336-406B-A1C2-1DF17DC7AFE7}" type="presParOf" srcId="{5C51F7F0-CDA3-4D98-A3D1-8D604D3DF688}" destId="{AA0E0017-A536-4F12-BBA5-318C822DA705}"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227B2-89BF-41C2-9F0D-F1B4896B9925}">
      <dsp:nvSpPr>
        <dsp:cNvPr id="0" name=""/>
        <dsp:cNvSpPr/>
      </dsp:nvSpPr>
      <dsp:spPr>
        <a:xfrm>
          <a:off x="0" y="0"/>
          <a:ext cx="8153394" cy="4775985"/>
        </a:xfrm>
        <a:prstGeom prst="rightArrow">
          <a:avLst/>
        </a:prstGeom>
        <a:solidFill>
          <a:schemeClr val="accent5">
            <a:tint val="40000"/>
            <a:hueOff val="0"/>
            <a:satOff val="0"/>
            <a:lumOff val="0"/>
            <a:alphaOff val="0"/>
          </a:schemeClr>
        </a:solidFill>
        <a:ln>
          <a:noFill/>
        </a:ln>
        <a:effectLst/>
        <a:scene3d>
          <a:camera prst="orthographicFront">
            <a:rot lat="0" lon="0" rev="0"/>
          </a:camera>
          <a:lightRig rig="soft" dir="t">
            <a:rot lat="0" lon="0" rev="0"/>
          </a:lightRig>
        </a:scene3d>
        <a:sp3d z="-127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AA0E0017-A536-4F12-BBA5-318C822DA705}">
      <dsp:nvSpPr>
        <dsp:cNvPr id="0" name=""/>
        <dsp:cNvSpPr/>
      </dsp:nvSpPr>
      <dsp:spPr>
        <a:xfrm>
          <a:off x="948133" y="1468844"/>
          <a:ext cx="5919104" cy="1910394"/>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GB" sz="2800" kern="1200" dirty="0" err="1" smtClean="0"/>
            <a:t>Horisontale</a:t>
          </a:r>
          <a:r>
            <a:rPr lang="en-GB" sz="2800" kern="1200" dirty="0" smtClean="0"/>
            <a:t> </a:t>
          </a:r>
          <a:r>
            <a:rPr lang="en-GB" sz="2800" kern="1200" dirty="0" err="1" smtClean="0"/>
            <a:t>kriterier</a:t>
          </a:r>
          <a:r>
            <a:rPr lang="en-GB" sz="2800" kern="1200" dirty="0" smtClean="0"/>
            <a:t>: </a:t>
          </a:r>
          <a:endParaRPr lang="fi-FI" sz="2800" kern="1200" dirty="0"/>
        </a:p>
        <a:p>
          <a:pPr marL="228600" lvl="1" indent="-228600" algn="l" defTabSz="977900" rtl="0">
            <a:lnSpc>
              <a:spcPct val="90000"/>
            </a:lnSpc>
            <a:spcBef>
              <a:spcPct val="0"/>
            </a:spcBef>
            <a:spcAft>
              <a:spcPct val="15000"/>
            </a:spcAft>
            <a:buChar char="••"/>
          </a:pPr>
          <a:r>
            <a:rPr lang="en-GB" sz="2200" kern="1200" dirty="0" smtClean="0"/>
            <a:t>Folk-til-folk </a:t>
          </a:r>
          <a:r>
            <a:rPr lang="en-GB" sz="2200" kern="1200" dirty="0" err="1" smtClean="0"/>
            <a:t>samarbeidet</a:t>
          </a:r>
          <a:endParaRPr lang="fi-FI" sz="2200" kern="1200" dirty="0"/>
        </a:p>
        <a:p>
          <a:pPr marL="228600" lvl="1" indent="-228600" algn="l" defTabSz="977900" rtl="0">
            <a:lnSpc>
              <a:spcPct val="90000"/>
            </a:lnSpc>
            <a:spcBef>
              <a:spcPct val="0"/>
            </a:spcBef>
            <a:spcAft>
              <a:spcPct val="15000"/>
            </a:spcAft>
            <a:buChar char="••"/>
          </a:pPr>
          <a:r>
            <a:rPr lang="en-GB" sz="2200" kern="1200" dirty="0" err="1" smtClean="0"/>
            <a:t>Støtte</a:t>
          </a:r>
          <a:r>
            <a:rPr lang="en-GB" sz="2200" kern="1200" dirty="0" smtClean="0"/>
            <a:t> til </a:t>
          </a:r>
          <a:r>
            <a:rPr lang="en-GB" sz="2200" kern="1200" dirty="0" err="1" smtClean="0"/>
            <a:t>utdanning</a:t>
          </a:r>
          <a:r>
            <a:rPr lang="en-GB" sz="2200" kern="1200" dirty="0" smtClean="0"/>
            <a:t>, </a:t>
          </a:r>
          <a:r>
            <a:rPr lang="en-GB" sz="2200" kern="1200" dirty="0" err="1" smtClean="0"/>
            <a:t>forskning</a:t>
          </a:r>
          <a:r>
            <a:rPr lang="en-GB" sz="2200" kern="1200" dirty="0" smtClean="0"/>
            <a:t> </a:t>
          </a:r>
          <a:r>
            <a:rPr lang="en-GB" sz="2200" kern="1200" dirty="0" err="1" smtClean="0"/>
            <a:t>og</a:t>
          </a:r>
          <a:r>
            <a:rPr lang="en-GB" sz="2200" kern="1200" dirty="0" smtClean="0"/>
            <a:t> </a:t>
          </a:r>
          <a:r>
            <a:rPr lang="en-GB" sz="2200" kern="1200" dirty="0" err="1" smtClean="0"/>
            <a:t>teknologisk</a:t>
          </a:r>
          <a:r>
            <a:rPr lang="en-GB" sz="2200" kern="1200" dirty="0" smtClean="0"/>
            <a:t> </a:t>
          </a:r>
          <a:r>
            <a:rPr lang="en-GB" sz="2200" kern="1200" dirty="0" err="1" smtClean="0"/>
            <a:t>utvikling</a:t>
          </a:r>
          <a:r>
            <a:rPr lang="en-GB" sz="2200" kern="1200" dirty="0" smtClean="0"/>
            <a:t> </a:t>
          </a:r>
          <a:r>
            <a:rPr lang="en-GB" sz="2200" kern="1200" dirty="0" err="1" smtClean="0"/>
            <a:t>og</a:t>
          </a:r>
          <a:r>
            <a:rPr lang="en-GB" sz="2200" kern="1200" dirty="0" smtClean="0"/>
            <a:t> </a:t>
          </a:r>
          <a:r>
            <a:rPr lang="en-GB" sz="2200" kern="1200" dirty="0" err="1" smtClean="0"/>
            <a:t>innovasjon</a:t>
          </a:r>
          <a:endParaRPr lang="fi-FI" sz="2200" kern="1200" dirty="0"/>
        </a:p>
      </dsp:txBody>
      <dsp:txXfrm>
        <a:off x="1041391" y="1562102"/>
        <a:ext cx="5732588" cy="17238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597C0E7-F565-4A3A-AB42-93AD17E09AB0}" type="datetimeFigureOut">
              <a:rPr lang="en-US" smtClean="0"/>
              <a:t>12/5/2016</a:t>
            </a:fld>
            <a:endParaRPr lang="en-US"/>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0A286F7-0000-40D5-9A44-0DB648D08230}" type="slidenum">
              <a:rPr lang="en-US" smtClean="0"/>
              <a:t>‹#›</a:t>
            </a:fld>
            <a:endParaRPr lang="en-US"/>
          </a:p>
        </p:txBody>
      </p:sp>
    </p:spTree>
    <p:extLst>
      <p:ext uri="{BB962C8B-B14F-4D97-AF65-F5344CB8AC3E}">
        <p14:creationId xmlns:p14="http://schemas.microsoft.com/office/powerpoint/2010/main" val="121618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God morgen og takk for invitasjonen</a:t>
            </a:r>
          </a:p>
          <a:p>
            <a:endParaRPr lang="nb-NO" sz="1400" dirty="0"/>
          </a:p>
          <a:p>
            <a:r>
              <a:rPr lang="nb-NO" sz="1400" dirty="0" smtClean="0"/>
              <a:t>Vi går rett på sak. Hva er </a:t>
            </a:r>
            <a:r>
              <a:rPr lang="nb-NO" sz="1400" dirty="0" err="1" smtClean="0"/>
              <a:t>Kolarctic</a:t>
            </a:r>
            <a:r>
              <a:rPr lang="nb-NO" sz="1400" dirty="0" smtClean="0"/>
              <a:t> CBC programmet?</a:t>
            </a:r>
          </a:p>
          <a:p>
            <a:endParaRPr lang="nb-NO" sz="1400" baseline="0" dirty="0" smtClean="0"/>
          </a:p>
          <a:p>
            <a:r>
              <a:rPr lang="nb-NO" sz="1400" baseline="0" dirty="0" smtClean="0"/>
              <a:t>Programmet skal gjøre terskelen mindre for samarbeid over grensene i nord. De som bor i grenseområdene har ofte de samme utfordringene, spesielt i forhold til miljø og grenseoverganger. Hovedutfordringene kan være å finne partnere å samarbeide med. </a:t>
            </a:r>
          </a:p>
          <a:p>
            <a:endParaRPr lang="nb-NO" sz="1400" dirty="0"/>
          </a:p>
          <a:p>
            <a:r>
              <a:rPr lang="fi-FI" sz="1400" dirty="0"/>
              <a:t>Forberedelsene startet allerede i 2013, og i desember 2015 ble programmet godkjent i EU kommisjonen. I mellomtiden har programmet vært ute på høring i alle 4 landene, </a:t>
            </a:r>
            <a:r>
              <a:rPr lang="fi-FI" sz="1400" dirty="0" smtClean="0"/>
              <a:t>der det er </a:t>
            </a:r>
            <a:r>
              <a:rPr lang="fi-FI" sz="1400" dirty="0"/>
              <a:t>gjort en strategisk miljøvurdering, og ENDELIG kan første søknadsutlysning åpnes den 23.januar og stenges 15.mars 2017.</a:t>
            </a:r>
          </a:p>
          <a:p>
            <a:endParaRPr lang="nb-NO" dirty="0"/>
          </a:p>
        </p:txBody>
      </p:sp>
      <p:sp>
        <p:nvSpPr>
          <p:cNvPr id="4" name="Plassholder for lysbildenummer 3"/>
          <p:cNvSpPr>
            <a:spLocks noGrp="1"/>
          </p:cNvSpPr>
          <p:nvPr>
            <p:ph type="sldNum" sz="quarter" idx="10"/>
          </p:nvPr>
        </p:nvSpPr>
        <p:spPr/>
        <p:txBody>
          <a:bodyPr/>
          <a:lstStyle/>
          <a:p>
            <a:fld id="{60A286F7-0000-40D5-9A44-0DB648D08230}" type="slidenum">
              <a:rPr lang="en-US" smtClean="0"/>
              <a:t>1</a:t>
            </a:fld>
            <a:endParaRPr lang="en-US"/>
          </a:p>
        </p:txBody>
      </p:sp>
    </p:spTree>
    <p:extLst>
      <p:ext uri="{BB962C8B-B14F-4D97-AF65-F5344CB8AC3E}">
        <p14:creationId xmlns:p14="http://schemas.microsoft.com/office/powerpoint/2010/main" val="419102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768" y="4777958"/>
            <a:ext cx="5438140" cy="4652133"/>
          </a:xfrm>
        </p:spPr>
        <p:txBody>
          <a:bodyPr/>
          <a:lstStyle/>
          <a:p>
            <a:r>
              <a:rPr lang="en-US" sz="1400" dirty="0" smtClean="0">
                <a:latin typeface="Calibri" panose="020F0502020204030204" pitchFamily="34" charset="0"/>
              </a:rPr>
              <a:t>I den </a:t>
            </a:r>
            <a:r>
              <a:rPr lang="en-US" sz="1400" dirty="0" err="1" smtClean="0">
                <a:latin typeface="Calibri" panose="020F0502020204030204" pitchFamily="34" charset="0"/>
              </a:rPr>
              <a:t>nye</a:t>
            </a:r>
            <a:r>
              <a:rPr lang="en-US" sz="1400" dirty="0" smtClean="0">
                <a:latin typeface="Calibri" panose="020F0502020204030204" pitchFamily="34" charset="0"/>
              </a:rPr>
              <a:t> </a:t>
            </a:r>
            <a:r>
              <a:rPr lang="en-US" sz="1400" dirty="0" err="1" smtClean="0">
                <a:latin typeface="Calibri" panose="020F0502020204030204" pitchFamily="34" charset="0"/>
              </a:rPr>
              <a:t>perioden</a:t>
            </a:r>
            <a:r>
              <a:rPr lang="en-US" sz="1400" dirty="0" smtClean="0">
                <a:latin typeface="Calibri" panose="020F0502020204030204" pitchFamily="34" charset="0"/>
              </a:rPr>
              <a:t> </a:t>
            </a:r>
            <a:r>
              <a:rPr lang="en-US" sz="1400" dirty="0" err="1" smtClean="0">
                <a:latin typeface="Calibri" panose="020F0502020204030204" pitchFamily="34" charset="0"/>
              </a:rPr>
              <a:t>er</a:t>
            </a:r>
            <a:r>
              <a:rPr lang="en-US" sz="1400" dirty="0" smtClean="0">
                <a:latin typeface="Calibri" panose="020F0502020204030204" pitchFamily="34" charset="0"/>
              </a:rPr>
              <a:t> </a:t>
            </a:r>
            <a:r>
              <a:rPr lang="en-US" sz="1400" dirty="0" err="1" smtClean="0">
                <a:latin typeface="Calibri" panose="020F0502020204030204" pitchFamily="34" charset="0"/>
              </a:rPr>
              <a:t>det</a:t>
            </a:r>
            <a:r>
              <a:rPr lang="en-US" sz="1400" dirty="0" smtClean="0">
                <a:latin typeface="Calibri" panose="020F0502020204030204" pitchFamily="34" charset="0"/>
              </a:rPr>
              <a:t> kun Komi </a:t>
            </a:r>
            <a:r>
              <a:rPr lang="en-US" sz="1400" dirty="0" err="1" smtClean="0">
                <a:latin typeface="Calibri" panose="020F0502020204030204" pitchFamily="34" charset="0"/>
              </a:rPr>
              <a:t>som</a:t>
            </a:r>
            <a:r>
              <a:rPr lang="en-US" sz="1400" dirty="0" smtClean="0">
                <a:latin typeface="Calibri" panose="020F0502020204030204" pitchFamily="34" charset="0"/>
              </a:rPr>
              <a:t> </a:t>
            </a:r>
            <a:r>
              <a:rPr lang="en-US" sz="1400" dirty="0" err="1" smtClean="0">
                <a:latin typeface="Calibri" panose="020F0502020204030204" pitchFamily="34" charset="0"/>
              </a:rPr>
              <a:t>ikke</a:t>
            </a:r>
            <a:r>
              <a:rPr lang="en-US" sz="1400" dirty="0" smtClean="0">
                <a:latin typeface="Calibri" panose="020F0502020204030204" pitchFamily="34" charset="0"/>
              </a:rPr>
              <a:t> </a:t>
            </a:r>
            <a:r>
              <a:rPr lang="en-US" sz="1400" dirty="0" err="1" smtClean="0">
                <a:latin typeface="Calibri" panose="020F0502020204030204" pitchFamily="34" charset="0"/>
              </a:rPr>
              <a:t>var</a:t>
            </a:r>
            <a:r>
              <a:rPr lang="en-US" sz="1400" dirty="0" smtClean="0">
                <a:latin typeface="Calibri" panose="020F0502020204030204" pitchFamily="34" charset="0"/>
              </a:rPr>
              <a:t> med  i </a:t>
            </a:r>
            <a:r>
              <a:rPr lang="en-US" sz="1400" dirty="0" err="1" smtClean="0">
                <a:latin typeface="Calibri" panose="020F0502020204030204" pitchFamily="34" charset="0"/>
              </a:rPr>
              <a:t>Kolarctic</a:t>
            </a:r>
            <a:r>
              <a:rPr lang="en-US" sz="1400" dirty="0" smtClean="0">
                <a:latin typeface="Calibri" panose="020F0502020204030204" pitchFamily="34" charset="0"/>
              </a:rPr>
              <a:t> </a:t>
            </a:r>
            <a:r>
              <a:rPr lang="en-US" sz="1400" dirty="0" err="1" smtClean="0">
                <a:latin typeface="Calibri" panose="020F0502020204030204" pitchFamily="34" charset="0"/>
              </a:rPr>
              <a:t>området</a:t>
            </a:r>
            <a:r>
              <a:rPr lang="en-US" sz="1400" dirty="0" smtClean="0">
                <a:latin typeface="Calibri" panose="020F0502020204030204" pitchFamily="34" charset="0"/>
              </a:rPr>
              <a:t> fra </a:t>
            </a:r>
            <a:r>
              <a:rPr lang="en-US" sz="1400" dirty="0" err="1" smtClean="0">
                <a:latin typeface="Calibri" panose="020F0502020204030204" pitchFamily="34" charset="0"/>
              </a:rPr>
              <a:t>før</a:t>
            </a:r>
            <a:r>
              <a:rPr lang="en-US" sz="1400" dirty="0" smtClean="0">
                <a:latin typeface="Calibri" panose="020F0502020204030204" pitchFamily="34" charset="0"/>
              </a:rPr>
              <a:t>, </a:t>
            </a:r>
            <a:r>
              <a:rPr lang="en-US" sz="1400" dirty="0" err="1" smtClean="0">
                <a:latin typeface="Calibri" panose="020F0502020204030204" pitchFamily="34" charset="0"/>
              </a:rPr>
              <a:t>nå</a:t>
            </a:r>
            <a:r>
              <a:rPr lang="en-US" sz="1400" dirty="0" smtClean="0">
                <a:latin typeface="Calibri" panose="020F0502020204030204" pitchFamily="34" charset="0"/>
              </a:rPr>
              <a:t> </a:t>
            </a:r>
            <a:r>
              <a:rPr lang="en-US" sz="1400" dirty="0" err="1" smtClean="0">
                <a:latin typeface="Calibri" panose="020F0502020204030204" pitchFamily="34" charset="0"/>
              </a:rPr>
              <a:t>ser</a:t>
            </a:r>
            <a:r>
              <a:rPr lang="en-US" sz="1400" dirty="0" smtClean="0">
                <a:latin typeface="Calibri" panose="020F0502020204030204" pitchFamily="34" charset="0"/>
              </a:rPr>
              <a:t> </a:t>
            </a:r>
            <a:r>
              <a:rPr lang="en-US" sz="1400" dirty="0" err="1" smtClean="0">
                <a:latin typeface="Calibri" panose="020F0502020204030204" pitchFamily="34" charset="0"/>
              </a:rPr>
              <a:t>kartet</a:t>
            </a:r>
            <a:r>
              <a:rPr lang="en-US" sz="1400" dirty="0" smtClean="0">
                <a:latin typeface="Calibri" panose="020F0502020204030204" pitchFamily="34" charset="0"/>
              </a:rPr>
              <a:t> </a:t>
            </a:r>
            <a:r>
              <a:rPr lang="en-US" sz="1400" dirty="0" err="1" smtClean="0">
                <a:latin typeface="Calibri" panose="020F0502020204030204" pitchFamily="34" charset="0"/>
              </a:rPr>
              <a:t>likeens</a:t>
            </a:r>
            <a:r>
              <a:rPr lang="en-US" sz="1400" dirty="0" smtClean="0">
                <a:latin typeface="Calibri" panose="020F0502020204030204" pitchFamily="34" charset="0"/>
              </a:rPr>
              <a:t> </a:t>
            </a:r>
            <a:r>
              <a:rPr lang="en-US" sz="1400" dirty="0" err="1" smtClean="0">
                <a:latin typeface="Calibri" panose="020F0502020204030204" pitchFamily="34" charset="0"/>
              </a:rPr>
              <a:t>ut</a:t>
            </a:r>
            <a:r>
              <a:rPr lang="en-US" sz="1400" dirty="0" smtClean="0">
                <a:latin typeface="Calibri" panose="020F0502020204030204" pitchFamily="34" charset="0"/>
              </a:rPr>
              <a:t> </a:t>
            </a:r>
            <a:r>
              <a:rPr lang="en-US" sz="1400" dirty="0" err="1" smtClean="0">
                <a:latin typeface="Calibri" panose="020F0502020204030204" pitchFamily="34" charset="0"/>
              </a:rPr>
              <a:t>som</a:t>
            </a:r>
            <a:r>
              <a:rPr lang="en-US" sz="1400" dirty="0" smtClean="0">
                <a:latin typeface="Calibri" panose="020F0502020204030204" pitchFamily="34" charset="0"/>
              </a:rPr>
              <a:t> </a:t>
            </a:r>
            <a:r>
              <a:rPr lang="en-US" sz="1400" dirty="0" err="1" smtClean="0">
                <a:latin typeface="Calibri" panose="020F0502020204030204" pitchFamily="34" charset="0"/>
              </a:rPr>
              <a:t>kartet</a:t>
            </a:r>
            <a:r>
              <a:rPr lang="en-US" sz="1400" dirty="0" smtClean="0">
                <a:latin typeface="Calibri" panose="020F0502020204030204" pitchFamily="34" charset="0"/>
              </a:rPr>
              <a:t> til </a:t>
            </a:r>
            <a:r>
              <a:rPr lang="en-US" sz="1400" dirty="0" err="1" smtClean="0">
                <a:latin typeface="Calibri" panose="020F0502020204030204" pitchFamily="34" charset="0"/>
              </a:rPr>
              <a:t>Barentsregionen</a:t>
            </a:r>
            <a:r>
              <a:rPr lang="en-US" sz="1400" dirty="0" smtClean="0">
                <a:latin typeface="Calibri" panose="020F0502020204030204" pitchFamily="34" charset="0"/>
              </a:rPr>
              <a:t> </a:t>
            </a:r>
          </a:p>
          <a:p>
            <a:r>
              <a:rPr lang="en-US" sz="1400" dirty="0" err="1" smtClean="0">
                <a:latin typeface="Calibri" panose="020F0502020204030204" pitchFamily="34" charset="0"/>
              </a:rPr>
              <a:t>Det</a:t>
            </a:r>
            <a:r>
              <a:rPr lang="en-US" sz="1400" dirty="0" smtClean="0">
                <a:latin typeface="Calibri" panose="020F0502020204030204" pitchFamily="34" charset="0"/>
              </a:rPr>
              <a:t> </a:t>
            </a:r>
            <a:r>
              <a:rPr lang="en-US" sz="1400" dirty="0" err="1" smtClean="0">
                <a:latin typeface="Calibri" panose="020F0502020204030204" pitchFamily="34" charset="0"/>
              </a:rPr>
              <a:t>felles</a:t>
            </a:r>
            <a:r>
              <a:rPr lang="en-US" sz="1400" dirty="0" smtClean="0">
                <a:latin typeface="Calibri" panose="020F0502020204030204" pitchFamily="34" charset="0"/>
              </a:rPr>
              <a:t> </a:t>
            </a:r>
            <a:r>
              <a:rPr lang="en-US" sz="1400" dirty="0" err="1" smtClean="0">
                <a:latin typeface="Calibri" panose="020F0502020204030204" pitchFamily="34" charset="0"/>
              </a:rPr>
              <a:t>grensområdet</a:t>
            </a:r>
            <a:r>
              <a:rPr lang="en-US" sz="1400" dirty="0" smtClean="0">
                <a:latin typeface="Calibri" panose="020F0502020204030204" pitchFamily="34" charset="0"/>
              </a:rPr>
              <a:t> </a:t>
            </a:r>
            <a:r>
              <a:rPr lang="en-US" sz="1400" dirty="0" err="1" smtClean="0">
                <a:latin typeface="Calibri" panose="020F0502020204030204" pitchFamily="34" charset="0"/>
              </a:rPr>
              <a:t>mellom</a:t>
            </a:r>
            <a:r>
              <a:rPr lang="en-US" sz="1400" dirty="0" smtClean="0">
                <a:latin typeface="Calibri" panose="020F0502020204030204" pitchFamily="34" charset="0"/>
              </a:rPr>
              <a:t> Norge, Finland </a:t>
            </a:r>
            <a:r>
              <a:rPr lang="en-US" sz="1400" dirty="0" err="1" smtClean="0">
                <a:latin typeface="Calibri" panose="020F0502020204030204" pitchFamily="34" charset="0"/>
              </a:rPr>
              <a:t>og</a:t>
            </a:r>
            <a:r>
              <a:rPr lang="en-US" sz="1400" dirty="0" smtClean="0">
                <a:latin typeface="Calibri" panose="020F0502020204030204" pitchFamily="34" charset="0"/>
              </a:rPr>
              <a:t> </a:t>
            </a:r>
            <a:r>
              <a:rPr lang="en-US" sz="1400" dirty="0" err="1" smtClean="0">
                <a:latin typeface="Calibri" panose="020F0502020204030204" pitchFamily="34" charset="0"/>
              </a:rPr>
              <a:t>Russland</a:t>
            </a:r>
            <a:r>
              <a:rPr lang="en-US" sz="1400" dirty="0" smtClean="0">
                <a:latin typeface="Calibri" panose="020F0502020204030204" pitchFamily="34" charset="0"/>
              </a:rPr>
              <a:t>, </a:t>
            </a:r>
            <a:r>
              <a:rPr lang="en-US" sz="1400" dirty="0" err="1" smtClean="0">
                <a:latin typeface="Calibri" panose="020F0502020204030204" pitchFamily="34" charset="0"/>
              </a:rPr>
              <a:t>som</a:t>
            </a:r>
            <a:r>
              <a:rPr lang="en-US" sz="1400" dirty="0" smtClean="0">
                <a:latin typeface="Calibri" panose="020F0502020204030204" pitchFamily="34" charset="0"/>
              </a:rPr>
              <a:t> </a:t>
            </a:r>
            <a:r>
              <a:rPr lang="en-US" sz="1400" dirty="0" err="1" smtClean="0">
                <a:latin typeface="Calibri" panose="020F0502020204030204" pitchFamily="34" charset="0"/>
              </a:rPr>
              <a:t>utgjør</a:t>
            </a:r>
            <a:r>
              <a:rPr lang="en-US" sz="1400" dirty="0" smtClean="0">
                <a:latin typeface="Calibri" panose="020F0502020204030204" pitchFamily="34" charset="0"/>
              </a:rPr>
              <a:t> </a:t>
            </a:r>
            <a:r>
              <a:rPr lang="en-US" sz="1400" dirty="0" smtClean="0">
                <a:latin typeface="Calibri" panose="020F0502020204030204" pitchFamily="34" charset="0"/>
              </a:rPr>
              <a:t>Schengen-</a:t>
            </a:r>
            <a:r>
              <a:rPr lang="en-US" sz="1400" dirty="0" err="1" smtClean="0">
                <a:latin typeface="Calibri" panose="020F0502020204030204" pitchFamily="34" charset="0"/>
              </a:rPr>
              <a:t>grensregionen</a:t>
            </a:r>
            <a:r>
              <a:rPr lang="en-US" sz="1400" dirty="0" smtClean="0">
                <a:latin typeface="Calibri" panose="020F0502020204030204" pitchFamily="34" charset="0"/>
              </a:rPr>
              <a:t> </a:t>
            </a:r>
            <a:r>
              <a:rPr lang="en-US" sz="1400" dirty="0" smtClean="0">
                <a:latin typeface="Calibri" panose="020F0502020204030204" pitchFamily="34" charset="0"/>
              </a:rPr>
              <a:t>mot </a:t>
            </a:r>
            <a:r>
              <a:rPr lang="en-US" sz="1400" dirty="0" err="1" smtClean="0">
                <a:latin typeface="Calibri" panose="020F0502020204030204" pitchFamily="34" charset="0"/>
              </a:rPr>
              <a:t>Russland</a:t>
            </a:r>
            <a:r>
              <a:rPr lang="en-US" sz="1400" dirty="0" smtClean="0">
                <a:latin typeface="Calibri" panose="020F0502020204030204" pitchFamily="34" charset="0"/>
              </a:rPr>
              <a:t> </a:t>
            </a:r>
            <a:r>
              <a:rPr lang="en-US" sz="1400" dirty="0" err="1" smtClean="0">
                <a:latin typeface="Calibri" panose="020F0502020204030204" pitchFamily="34" charset="0"/>
              </a:rPr>
              <a:t>og</a:t>
            </a:r>
            <a:r>
              <a:rPr lang="en-US" sz="1400" dirty="0" smtClean="0">
                <a:latin typeface="Calibri" panose="020F0502020204030204" pitchFamily="34" charset="0"/>
              </a:rPr>
              <a:t> </a:t>
            </a:r>
            <a:r>
              <a:rPr lang="en-US" sz="1400" dirty="0" err="1" smtClean="0">
                <a:latin typeface="Calibri" panose="020F0502020204030204" pitchFamily="34" charset="0"/>
              </a:rPr>
              <a:t>er</a:t>
            </a:r>
            <a:r>
              <a:rPr lang="en-US" sz="1400" dirty="0" smtClean="0">
                <a:latin typeface="Calibri" panose="020F0502020204030204" pitchFamily="34" charset="0"/>
              </a:rPr>
              <a:t> </a:t>
            </a:r>
            <a:r>
              <a:rPr lang="en-US" sz="1400" dirty="0" smtClean="0">
                <a:latin typeface="Calibri" panose="020F0502020204030204" pitchFamily="34" charset="0"/>
              </a:rPr>
              <a:t>ca 70 mil lang</a:t>
            </a:r>
            <a:r>
              <a:rPr lang="en-US" sz="1400" dirty="0" smtClean="0">
                <a:latin typeface="Calibri" panose="020F0502020204030204" pitchFamily="34" charset="0"/>
              </a:rPr>
              <a:t>. </a:t>
            </a:r>
            <a:r>
              <a:rPr lang="en-US" sz="1400" dirty="0" err="1" smtClean="0">
                <a:latin typeface="Calibri" panose="020F0502020204030204" pitchFamily="34" charset="0"/>
              </a:rPr>
              <a:t>Programområdet</a:t>
            </a:r>
            <a:r>
              <a:rPr lang="en-US" sz="1400" dirty="0" smtClean="0">
                <a:latin typeface="Calibri" panose="020F0502020204030204" pitchFamily="34" charset="0"/>
              </a:rPr>
              <a:t> </a:t>
            </a:r>
            <a:r>
              <a:rPr lang="en-US" sz="1400" dirty="0" err="1" smtClean="0">
                <a:latin typeface="Calibri" panose="020F0502020204030204" pitchFamily="34" charset="0"/>
              </a:rPr>
              <a:t>dekker</a:t>
            </a:r>
            <a:r>
              <a:rPr lang="en-US" sz="1400" dirty="0" smtClean="0">
                <a:latin typeface="Calibri" panose="020F0502020204030204" pitchFamily="34" charset="0"/>
              </a:rPr>
              <a:t> </a:t>
            </a:r>
            <a:r>
              <a:rPr lang="en-US" sz="1400" dirty="0" err="1" smtClean="0">
                <a:latin typeface="Calibri" panose="020F0502020204030204" pitchFamily="34" charset="0"/>
              </a:rPr>
              <a:t>nestan</a:t>
            </a:r>
            <a:r>
              <a:rPr lang="en-US" sz="1400" dirty="0" smtClean="0">
                <a:latin typeface="Calibri" panose="020F0502020204030204" pitchFamily="34" charset="0"/>
              </a:rPr>
              <a:t> to </a:t>
            </a:r>
            <a:r>
              <a:rPr lang="en-US" sz="1400" dirty="0" err="1" smtClean="0">
                <a:latin typeface="Calibri" panose="020F0502020204030204" pitchFamily="34" charset="0"/>
              </a:rPr>
              <a:t>millioner</a:t>
            </a:r>
            <a:r>
              <a:rPr lang="en-US" sz="1400" dirty="0" smtClean="0">
                <a:latin typeface="Calibri" panose="020F0502020204030204" pitchFamily="34" charset="0"/>
              </a:rPr>
              <a:t> </a:t>
            </a:r>
            <a:r>
              <a:rPr lang="en-US" sz="1400" dirty="0" err="1" smtClean="0">
                <a:latin typeface="Calibri" panose="020F0502020204030204" pitchFamily="34" charset="0"/>
              </a:rPr>
              <a:t>kvadratkilometer</a:t>
            </a:r>
            <a:r>
              <a:rPr lang="en-US" sz="1400" dirty="0" smtClean="0">
                <a:latin typeface="Calibri" panose="020F0502020204030204" pitchFamily="34" charset="0"/>
              </a:rPr>
              <a:t>. </a:t>
            </a:r>
          </a:p>
          <a:p>
            <a:endParaRPr lang="en-US" sz="1400" dirty="0" smtClean="0">
              <a:latin typeface="Calibri" panose="020F0502020204030204" pitchFamily="34" charset="0"/>
            </a:endParaRPr>
          </a:p>
          <a:p>
            <a:r>
              <a:rPr lang="en-US" sz="1400" dirty="0" smtClean="0">
                <a:latin typeface="Calibri" panose="020F0502020204030204" pitchFamily="34" charset="0"/>
              </a:rPr>
              <a:t>Fire </a:t>
            </a:r>
            <a:r>
              <a:rPr lang="en-US" sz="1400" dirty="0" err="1" smtClean="0">
                <a:latin typeface="Calibri" panose="020F0502020204030204" pitchFamily="34" charset="0"/>
              </a:rPr>
              <a:t>hovedspråk</a:t>
            </a:r>
            <a:r>
              <a:rPr lang="en-US" sz="1400" dirty="0" smtClean="0">
                <a:latin typeface="Calibri" panose="020F0502020204030204" pitchFamily="34" charset="0"/>
              </a:rPr>
              <a:t> </a:t>
            </a:r>
            <a:r>
              <a:rPr lang="en-US" sz="1400" dirty="0" err="1" smtClean="0">
                <a:latin typeface="Calibri" panose="020F0502020204030204" pitchFamily="34" charset="0"/>
              </a:rPr>
              <a:t>snakkes</a:t>
            </a:r>
            <a:r>
              <a:rPr lang="en-US" sz="1400" dirty="0" smtClean="0">
                <a:latin typeface="Calibri" panose="020F0502020204030204" pitchFamily="34" charset="0"/>
              </a:rPr>
              <a:t> </a:t>
            </a:r>
            <a:r>
              <a:rPr lang="en-US" sz="1400" dirty="0" err="1" smtClean="0">
                <a:latin typeface="Calibri" panose="020F0502020204030204" pitchFamily="34" charset="0"/>
              </a:rPr>
              <a:t>i</a:t>
            </a:r>
            <a:r>
              <a:rPr lang="en-US" sz="1400" dirty="0" smtClean="0">
                <a:latin typeface="Calibri" panose="020F0502020204030204" pitchFamily="34" charset="0"/>
              </a:rPr>
              <a:t> </a:t>
            </a:r>
            <a:r>
              <a:rPr lang="en-US" sz="1400" dirty="0" err="1" smtClean="0">
                <a:latin typeface="Calibri" panose="020F0502020204030204" pitchFamily="34" charset="0"/>
              </a:rPr>
              <a:t>programrådet</a:t>
            </a:r>
            <a:r>
              <a:rPr lang="en-US" sz="1400" dirty="0" smtClean="0">
                <a:latin typeface="Calibri" panose="020F0502020204030204" pitchFamily="34" charset="0"/>
              </a:rPr>
              <a:t>: </a:t>
            </a:r>
            <a:r>
              <a:rPr lang="en-US" sz="1400" dirty="0" err="1" smtClean="0">
                <a:latin typeface="Calibri" panose="020F0502020204030204" pitchFamily="34" charset="0"/>
              </a:rPr>
              <a:t>finsk</a:t>
            </a:r>
            <a:r>
              <a:rPr lang="en-US" sz="1400" dirty="0" smtClean="0">
                <a:latin typeface="Calibri" panose="020F0502020204030204" pitchFamily="34" charset="0"/>
              </a:rPr>
              <a:t>, </a:t>
            </a:r>
            <a:r>
              <a:rPr lang="en-US" sz="1400" dirty="0" err="1" smtClean="0">
                <a:latin typeface="Calibri" panose="020F0502020204030204" pitchFamily="34" charset="0"/>
              </a:rPr>
              <a:t>svensk</a:t>
            </a:r>
            <a:r>
              <a:rPr lang="en-US" sz="1400" dirty="0" smtClean="0">
                <a:latin typeface="Calibri" panose="020F0502020204030204" pitchFamily="34" charset="0"/>
              </a:rPr>
              <a:t>, </a:t>
            </a:r>
            <a:r>
              <a:rPr lang="en-US" sz="1400" dirty="0" err="1" smtClean="0">
                <a:latin typeface="Calibri" panose="020F0502020204030204" pitchFamily="34" charset="0"/>
              </a:rPr>
              <a:t>norsk</a:t>
            </a:r>
            <a:r>
              <a:rPr lang="en-US" sz="1400" dirty="0" smtClean="0">
                <a:latin typeface="Calibri" panose="020F0502020204030204" pitchFamily="34" charset="0"/>
              </a:rPr>
              <a:t> </a:t>
            </a:r>
            <a:r>
              <a:rPr lang="en-US" sz="1400" dirty="0" err="1" smtClean="0">
                <a:latin typeface="Calibri" panose="020F0502020204030204" pitchFamily="34" charset="0"/>
              </a:rPr>
              <a:t>og</a:t>
            </a:r>
            <a:r>
              <a:rPr lang="en-US" sz="1400" dirty="0" smtClean="0">
                <a:latin typeface="Calibri" panose="020F0502020204030204" pitchFamily="34" charset="0"/>
              </a:rPr>
              <a:t> </a:t>
            </a:r>
            <a:r>
              <a:rPr lang="en-US" sz="1400" dirty="0" err="1" smtClean="0">
                <a:latin typeface="Calibri" panose="020F0502020204030204" pitchFamily="34" charset="0"/>
              </a:rPr>
              <a:t>russisk</a:t>
            </a:r>
            <a:r>
              <a:rPr lang="en-US" sz="1400" dirty="0" smtClean="0">
                <a:latin typeface="Calibri" panose="020F0502020204030204" pitchFamily="34" charset="0"/>
              </a:rPr>
              <a:t>.  I </a:t>
            </a:r>
            <a:r>
              <a:rPr lang="en-US" sz="1400" dirty="0" err="1" smtClean="0">
                <a:latin typeface="Calibri" panose="020F0502020204030204" pitchFamily="34" charset="0"/>
              </a:rPr>
              <a:t>tillegg</a:t>
            </a:r>
            <a:r>
              <a:rPr lang="en-US" sz="1400" dirty="0" smtClean="0">
                <a:latin typeface="Calibri" panose="020F0502020204030204" pitchFamily="34" charset="0"/>
              </a:rPr>
              <a:t> </a:t>
            </a:r>
            <a:r>
              <a:rPr lang="en-US" sz="1400" dirty="0" err="1" smtClean="0">
                <a:latin typeface="Calibri" panose="020F0502020204030204" pitchFamily="34" charset="0"/>
              </a:rPr>
              <a:t>brukes</a:t>
            </a:r>
            <a:r>
              <a:rPr lang="en-US" sz="1400" dirty="0" smtClean="0">
                <a:latin typeface="Calibri" panose="020F0502020204030204" pitchFamily="34" charset="0"/>
              </a:rPr>
              <a:t> </a:t>
            </a:r>
            <a:r>
              <a:rPr lang="en-US" sz="1400" dirty="0" err="1" smtClean="0">
                <a:latin typeface="Calibri" panose="020F0502020204030204" pitchFamily="34" charset="0"/>
              </a:rPr>
              <a:t>ulike</a:t>
            </a:r>
            <a:r>
              <a:rPr lang="en-US" sz="1400" dirty="0" smtClean="0">
                <a:latin typeface="Calibri" panose="020F0502020204030204" pitchFamily="34" charset="0"/>
              </a:rPr>
              <a:t> </a:t>
            </a:r>
            <a:r>
              <a:rPr lang="en-US" sz="1400" dirty="0" err="1" smtClean="0">
                <a:latin typeface="Calibri" panose="020F0502020204030204" pitchFamily="34" charset="0"/>
              </a:rPr>
              <a:t>varianter</a:t>
            </a:r>
            <a:r>
              <a:rPr lang="en-US" sz="1400" dirty="0" smtClean="0">
                <a:latin typeface="Calibri" panose="020F0502020204030204" pitchFamily="34" charset="0"/>
              </a:rPr>
              <a:t> </a:t>
            </a:r>
            <a:r>
              <a:rPr lang="en-US" sz="1400" dirty="0" err="1" smtClean="0">
                <a:latin typeface="Calibri" panose="020F0502020204030204" pitchFamily="34" charset="0"/>
              </a:rPr>
              <a:t>av</a:t>
            </a:r>
            <a:r>
              <a:rPr lang="en-US" sz="1400" dirty="0" smtClean="0">
                <a:latin typeface="Calibri" panose="020F0502020204030204" pitchFamily="34" charset="0"/>
              </a:rPr>
              <a:t> </a:t>
            </a:r>
            <a:r>
              <a:rPr lang="en-US" sz="1400" dirty="0" err="1" smtClean="0">
                <a:latin typeface="Calibri" panose="020F0502020204030204" pitchFamily="34" charset="0"/>
              </a:rPr>
              <a:t>samisk</a:t>
            </a:r>
            <a:r>
              <a:rPr lang="en-US" sz="1400" dirty="0" smtClean="0">
                <a:latin typeface="Calibri" panose="020F0502020204030204" pitchFamily="34" charset="0"/>
              </a:rPr>
              <a:t> </a:t>
            </a:r>
            <a:r>
              <a:rPr lang="en-US" sz="1400" dirty="0" err="1" smtClean="0">
                <a:latin typeface="Calibri" panose="020F0502020204030204" pitchFamily="34" charset="0"/>
              </a:rPr>
              <a:t>og</a:t>
            </a:r>
            <a:r>
              <a:rPr lang="en-US" sz="1400" dirty="0" smtClean="0">
                <a:latin typeface="Calibri" panose="020F0502020204030204" pitchFamily="34" charset="0"/>
              </a:rPr>
              <a:t> </a:t>
            </a:r>
            <a:r>
              <a:rPr lang="en-US" sz="1400" dirty="0" err="1" smtClean="0">
                <a:latin typeface="Calibri" panose="020F0502020204030204" pitchFamily="34" charset="0"/>
              </a:rPr>
              <a:t>nenetisk</a:t>
            </a:r>
            <a:r>
              <a:rPr lang="en-US" sz="1400" dirty="0" smtClean="0">
                <a:latin typeface="Calibri" panose="020F0502020204030204" pitchFamily="34" charset="0"/>
              </a:rPr>
              <a:t> i </a:t>
            </a:r>
            <a:r>
              <a:rPr lang="en-US" sz="1400" dirty="0" err="1" smtClean="0">
                <a:latin typeface="Calibri" panose="020F0502020204030204" pitchFamily="34" charset="0"/>
              </a:rPr>
              <a:t>området</a:t>
            </a:r>
            <a:r>
              <a:rPr lang="en-US" sz="1400" dirty="0" smtClean="0">
                <a:latin typeface="Calibri" panose="020F0502020204030204" pitchFamily="34" charset="0"/>
              </a:rPr>
              <a:t>. </a:t>
            </a:r>
            <a:r>
              <a:rPr lang="en-US" sz="1400" dirty="0" err="1" smtClean="0">
                <a:latin typeface="Calibri" panose="020F0502020204030204" pitchFamily="34" charset="0"/>
              </a:rPr>
              <a:t>Mer</a:t>
            </a:r>
            <a:r>
              <a:rPr lang="en-US" sz="1400" dirty="0" smtClean="0">
                <a:latin typeface="Calibri" panose="020F0502020204030204" pitchFamily="34" charset="0"/>
              </a:rPr>
              <a:t> </a:t>
            </a:r>
            <a:r>
              <a:rPr lang="en-US" sz="1400" dirty="0" err="1" smtClean="0">
                <a:latin typeface="Calibri" panose="020F0502020204030204" pitchFamily="34" charset="0"/>
              </a:rPr>
              <a:t>enn</a:t>
            </a:r>
            <a:r>
              <a:rPr lang="en-US" sz="1400" dirty="0" smtClean="0">
                <a:latin typeface="Calibri" panose="020F0502020204030204" pitchFamily="34" charset="0"/>
              </a:rPr>
              <a:t> 70 % </a:t>
            </a:r>
            <a:r>
              <a:rPr lang="en-US" sz="1400" dirty="0" err="1" smtClean="0">
                <a:latin typeface="Calibri" panose="020F0502020204030204" pitchFamily="34" charset="0"/>
              </a:rPr>
              <a:t>av</a:t>
            </a:r>
            <a:r>
              <a:rPr lang="en-US" sz="1400" dirty="0" smtClean="0">
                <a:latin typeface="Calibri" panose="020F0502020204030204" pitchFamily="34" charset="0"/>
              </a:rPr>
              <a:t> </a:t>
            </a:r>
            <a:r>
              <a:rPr lang="en-US" sz="1400" dirty="0" err="1" smtClean="0">
                <a:latin typeface="Calibri" panose="020F0502020204030204" pitchFamily="34" charset="0"/>
              </a:rPr>
              <a:t>regionens</a:t>
            </a:r>
            <a:r>
              <a:rPr lang="en-US" sz="1400" dirty="0" smtClean="0">
                <a:latin typeface="Calibri" panose="020F0502020204030204" pitchFamily="34" charset="0"/>
              </a:rPr>
              <a:t> </a:t>
            </a:r>
            <a:r>
              <a:rPr lang="en-US" sz="1400" dirty="0" err="1" smtClean="0">
                <a:latin typeface="Calibri" panose="020F0502020204030204" pitchFamily="34" charset="0"/>
              </a:rPr>
              <a:t>innbyggere</a:t>
            </a:r>
            <a:r>
              <a:rPr lang="en-US" sz="1400" dirty="0" smtClean="0">
                <a:latin typeface="Calibri" panose="020F0502020204030204" pitchFamily="34" charset="0"/>
              </a:rPr>
              <a:t> </a:t>
            </a:r>
            <a:r>
              <a:rPr lang="en-US" sz="1400" dirty="0" err="1" smtClean="0">
                <a:latin typeface="Calibri" panose="020F0502020204030204" pitchFamily="34" charset="0"/>
              </a:rPr>
              <a:t>bor</a:t>
            </a:r>
            <a:r>
              <a:rPr lang="en-US" sz="1400" dirty="0" smtClean="0">
                <a:latin typeface="Calibri" panose="020F0502020204030204" pitchFamily="34" charset="0"/>
              </a:rPr>
              <a:t> i den </a:t>
            </a:r>
            <a:r>
              <a:rPr lang="en-US" sz="1400" dirty="0" err="1" smtClean="0">
                <a:latin typeface="Calibri" panose="020F0502020204030204" pitchFamily="34" charset="0"/>
              </a:rPr>
              <a:t>russiske</a:t>
            </a:r>
            <a:r>
              <a:rPr lang="en-US" sz="1400" dirty="0" smtClean="0">
                <a:latin typeface="Calibri" panose="020F0502020204030204" pitchFamily="34" charset="0"/>
              </a:rPr>
              <a:t> </a:t>
            </a:r>
            <a:r>
              <a:rPr lang="en-US" sz="1400" dirty="0" err="1" smtClean="0">
                <a:latin typeface="Calibri" panose="020F0502020204030204" pitchFamily="34" charset="0"/>
              </a:rPr>
              <a:t>delen</a:t>
            </a:r>
            <a:r>
              <a:rPr lang="en-US" sz="1400" dirty="0" smtClean="0">
                <a:latin typeface="Calibri" panose="020F0502020204030204" pitchFamily="34" charset="0"/>
              </a:rPr>
              <a:t> </a:t>
            </a:r>
            <a:r>
              <a:rPr lang="en-US" sz="1400" dirty="0" err="1" smtClean="0">
                <a:latin typeface="Calibri" panose="020F0502020204030204" pitchFamily="34" charset="0"/>
              </a:rPr>
              <a:t>av</a:t>
            </a:r>
            <a:r>
              <a:rPr lang="en-US" sz="1400" dirty="0" smtClean="0">
                <a:latin typeface="Calibri" panose="020F0502020204030204" pitchFamily="34" charset="0"/>
              </a:rPr>
              <a:t> </a:t>
            </a:r>
            <a:r>
              <a:rPr lang="en-US" sz="1400" dirty="0" err="1" smtClean="0">
                <a:latin typeface="Calibri" panose="020F0502020204030204" pitchFamily="34" charset="0"/>
              </a:rPr>
              <a:t>programområdet</a:t>
            </a:r>
            <a:r>
              <a:rPr lang="en-US" sz="1400" dirty="0" smtClean="0">
                <a:latin typeface="Calibri" panose="020F0502020204030204" pitchFamily="34" charset="0"/>
              </a:rPr>
              <a:t>. Den </a:t>
            </a:r>
            <a:r>
              <a:rPr lang="en-US" sz="1400" dirty="0" err="1" smtClean="0">
                <a:latin typeface="Calibri" panose="020F0502020204030204" pitchFamily="34" charset="0"/>
              </a:rPr>
              <a:t>størsta</a:t>
            </a:r>
            <a:r>
              <a:rPr lang="en-US" sz="1400" dirty="0" smtClean="0">
                <a:latin typeface="Calibri" panose="020F0502020204030204" pitchFamily="34" charset="0"/>
              </a:rPr>
              <a:t> </a:t>
            </a:r>
            <a:r>
              <a:rPr lang="en-US" sz="1400" dirty="0" err="1" smtClean="0">
                <a:latin typeface="Calibri" panose="020F0502020204030204" pitchFamily="34" charset="0"/>
              </a:rPr>
              <a:t>delen</a:t>
            </a:r>
            <a:r>
              <a:rPr lang="en-US" sz="1400" dirty="0" smtClean="0">
                <a:latin typeface="Calibri" panose="020F0502020204030204" pitchFamily="34" charset="0"/>
              </a:rPr>
              <a:t> </a:t>
            </a:r>
            <a:r>
              <a:rPr lang="en-US" sz="1400" dirty="0" err="1" smtClean="0">
                <a:latin typeface="Calibri" panose="020F0502020204030204" pitchFamily="34" charset="0"/>
              </a:rPr>
              <a:t>av</a:t>
            </a:r>
            <a:r>
              <a:rPr lang="en-US" sz="1400" dirty="0" smtClean="0">
                <a:latin typeface="Calibri" panose="020F0502020204030204" pitchFamily="34" charset="0"/>
              </a:rPr>
              <a:t> </a:t>
            </a:r>
            <a:r>
              <a:rPr lang="en-US" sz="1400" dirty="0" err="1" smtClean="0">
                <a:latin typeface="Calibri" panose="020F0502020204030204" pitchFamily="34" charset="0"/>
              </a:rPr>
              <a:t>programområdets</a:t>
            </a:r>
            <a:r>
              <a:rPr lang="en-US" sz="1400" dirty="0" smtClean="0">
                <a:latin typeface="Calibri" panose="020F0502020204030204" pitchFamily="34" charset="0"/>
              </a:rPr>
              <a:t> </a:t>
            </a:r>
            <a:r>
              <a:rPr lang="en-US" sz="1400" dirty="0" err="1" smtClean="0">
                <a:latin typeface="Calibri" panose="020F0502020204030204" pitchFamily="34" charset="0"/>
              </a:rPr>
              <a:t>innbyggere</a:t>
            </a:r>
            <a:r>
              <a:rPr lang="en-US" sz="1400" dirty="0" smtClean="0">
                <a:latin typeface="Calibri" panose="020F0502020204030204" pitchFamily="34" charset="0"/>
              </a:rPr>
              <a:t> </a:t>
            </a:r>
            <a:r>
              <a:rPr lang="en-US" sz="1400" dirty="0" err="1" smtClean="0">
                <a:latin typeface="Calibri" panose="020F0502020204030204" pitchFamily="34" charset="0"/>
              </a:rPr>
              <a:t>bor</a:t>
            </a:r>
            <a:r>
              <a:rPr lang="en-US" sz="1400" dirty="0" smtClean="0">
                <a:latin typeface="Calibri" panose="020F0502020204030204" pitchFamily="34" charset="0"/>
              </a:rPr>
              <a:t> i </a:t>
            </a:r>
            <a:r>
              <a:rPr lang="en-US" sz="1400" dirty="0" err="1" smtClean="0">
                <a:latin typeface="Calibri" panose="020F0502020204030204" pitchFamily="34" charset="0"/>
              </a:rPr>
              <a:t>kommunesentre</a:t>
            </a:r>
            <a:r>
              <a:rPr lang="en-US" sz="1400" dirty="0" smtClean="0">
                <a:latin typeface="Calibri" panose="020F0502020204030204" pitchFamily="34" charset="0"/>
              </a:rPr>
              <a:t>. </a:t>
            </a:r>
            <a:r>
              <a:rPr lang="en-US" sz="1400" dirty="0" err="1" smtClean="0">
                <a:latin typeface="Calibri" panose="020F0502020204030204" pitchFamily="34" charset="0"/>
              </a:rPr>
              <a:t>Det</a:t>
            </a:r>
            <a:r>
              <a:rPr lang="en-US" sz="1400" dirty="0" smtClean="0">
                <a:latin typeface="Calibri" panose="020F0502020204030204" pitchFamily="34" charset="0"/>
              </a:rPr>
              <a:t> </a:t>
            </a:r>
            <a:r>
              <a:rPr lang="en-US" sz="1400" dirty="0" err="1" smtClean="0">
                <a:latin typeface="Calibri" panose="020F0502020204030204" pitchFamily="34" charset="0"/>
              </a:rPr>
              <a:t>størsta</a:t>
            </a:r>
            <a:r>
              <a:rPr lang="en-US" sz="1400" dirty="0" smtClean="0">
                <a:latin typeface="Calibri" panose="020F0502020204030204" pitchFamily="34" charset="0"/>
              </a:rPr>
              <a:t> </a:t>
            </a:r>
            <a:r>
              <a:rPr lang="en-US" sz="1400" dirty="0" err="1" smtClean="0">
                <a:latin typeface="Calibri" panose="020F0502020204030204" pitchFamily="34" charset="0"/>
              </a:rPr>
              <a:t>befolkningssentere</a:t>
            </a:r>
            <a:r>
              <a:rPr lang="en-US" sz="1400" dirty="0" smtClean="0">
                <a:latin typeface="Calibri" panose="020F0502020204030204" pitchFamily="34" charset="0"/>
              </a:rPr>
              <a:t> Murmansk ligger i </a:t>
            </a:r>
            <a:r>
              <a:rPr lang="en-US" sz="1400" dirty="0" err="1" smtClean="0">
                <a:latin typeface="Calibri" panose="020F0502020204030204" pitchFamily="34" charset="0"/>
              </a:rPr>
              <a:t>Russland</a:t>
            </a:r>
            <a:r>
              <a:rPr lang="en-US" sz="1400" dirty="0" smtClean="0">
                <a:latin typeface="Calibri" panose="020F0502020204030204" pitchFamily="34" charset="0"/>
              </a:rPr>
              <a:t>. 92,7 % </a:t>
            </a:r>
            <a:r>
              <a:rPr lang="en-US" sz="1400" dirty="0" err="1" smtClean="0">
                <a:latin typeface="Calibri" panose="020F0502020204030204" pitchFamily="34" charset="0"/>
              </a:rPr>
              <a:t>av</a:t>
            </a:r>
            <a:r>
              <a:rPr lang="en-US" sz="1400" dirty="0" smtClean="0">
                <a:latin typeface="Calibri" panose="020F0502020204030204" pitchFamily="34" charset="0"/>
              </a:rPr>
              <a:t> </a:t>
            </a:r>
            <a:r>
              <a:rPr lang="en-US" sz="1400" dirty="0" err="1" smtClean="0">
                <a:latin typeface="Calibri" panose="020F0502020204030204" pitchFamily="34" charset="0"/>
              </a:rPr>
              <a:t>befolkningen</a:t>
            </a:r>
            <a:r>
              <a:rPr lang="en-US" sz="1400" dirty="0" smtClean="0">
                <a:latin typeface="Calibri" panose="020F0502020204030204" pitchFamily="34" charset="0"/>
              </a:rPr>
              <a:t> i </a:t>
            </a:r>
            <a:r>
              <a:rPr lang="en-US" sz="1400" dirty="0" err="1" smtClean="0">
                <a:latin typeface="Calibri" panose="020F0502020204030204" pitchFamily="34" charset="0"/>
              </a:rPr>
              <a:t>regionen</a:t>
            </a:r>
            <a:r>
              <a:rPr lang="en-US" sz="1400" dirty="0" smtClean="0">
                <a:latin typeface="Calibri" panose="020F0502020204030204" pitchFamily="34" charset="0"/>
              </a:rPr>
              <a:t> Murmansk </a:t>
            </a:r>
            <a:r>
              <a:rPr lang="en-US" sz="1400" dirty="0" err="1" smtClean="0">
                <a:latin typeface="Calibri" panose="020F0502020204030204" pitchFamily="34" charset="0"/>
              </a:rPr>
              <a:t>bor</a:t>
            </a:r>
            <a:r>
              <a:rPr lang="en-US" sz="1400" dirty="0" smtClean="0">
                <a:latin typeface="Calibri" panose="020F0502020204030204" pitchFamily="34" charset="0"/>
              </a:rPr>
              <a:t> i byer . </a:t>
            </a:r>
          </a:p>
          <a:p>
            <a:endParaRPr lang="en-US" sz="1400" dirty="0">
              <a:latin typeface="Calibri" panose="020F0502020204030204" pitchFamily="34" charset="0"/>
            </a:endParaRPr>
          </a:p>
          <a:p>
            <a:r>
              <a:rPr lang="en-US" sz="1400" dirty="0" smtClean="0">
                <a:latin typeface="Calibri" panose="020F0502020204030204" pitchFamily="34" charset="0"/>
              </a:rPr>
              <a:t>St</a:t>
            </a:r>
            <a:r>
              <a:rPr lang="en-US" sz="1400" dirty="0">
                <a:latin typeface="Calibri" panose="020F0502020204030204" pitchFamily="34" charset="0"/>
              </a:rPr>
              <a:t>. Petersburg by </a:t>
            </a:r>
            <a:r>
              <a:rPr lang="en-US" sz="1400" dirty="0" err="1">
                <a:latin typeface="Calibri" panose="020F0502020204030204" pitchFamily="34" charset="0"/>
              </a:rPr>
              <a:t>er</a:t>
            </a:r>
            <a:r>
              <a:rPr lang="en-US" sz="1400" dirty="0">
                <a:latin typeface="Calibri" panose="020F0502020204030204" pitchFamily="34" charset="0"/>
              </a:rPr>
              <a:t> </a:t>
            </a:r>
            <a:r>
              <a:rPr lang="en-US" sz="1400" dirty="0" err="1">
                <a:latin typeface="Calibri" panose="020F0502020204030204" pitchFamily="34" charset="0"/>
              </a:rPr>
              <a:t>inkludert</a:t>
            </a:r>
            <a:r>
              <a:rPr lang="en-US" sz="1400" dirty="0">
                <a:latin typeface="Calibri" panose="020F0502020204030204" pitchFamily="34" charset="0"/>
              </a:rPr>
              <a:t> </a:t>
            </a:r>
            <a:r>
              <a:rPr lang="en-US" sz="1400" dirty="0" err="1">
                <a:latin typeface="Calibri" panose="020F0502020204030204" pitchFamily="34" charset="0"/>
              </a:rPr>
              <a:t>som</a:t>
            </a:r>
            <a:r>
              <a:rPr lang="en-US" sz="1400" dirty="0">
                <a:latin typeface="Calibri" panose="020F0502020204030204" pitchFamily="34" charset="0"/>
              </a:rPr>
              <a:t> et </a:t>
            </a:r>
            <a:r>
              <a:rPr lang="en-US" sz="1400" dirty="0" err="1">
                <a:latin typeface="Calibri" panose="020F0502020204030204" pitchFamily="34" charset="0"/>
              </a:rPr>
              <a:t>sosialt</a:t>
            </a:r>
            <a:r>
              <a:rPr lang="en-US" sz="1400" dirty="0">
                <a:latin typeface="Calibri" panose="020F0502020204030204" pitchFamily="34" charset="0"/>
              </a:rPr>
              <a:t>, </a:t>
            </a:r>
            <a:r>
              <a:rPr lang="en-US" sz="1400" dirty="0" err="1">
                <a:latin typeface="Calibri" panose="020F0502020204030204" pitchFamily="34" charset="0"/>
              </a:rPr>
              <a:t>økonomisk</a:t>
            </a:r>
            <a:r>
              <a:rPr lang="en-US" sz="1400" dirty="0">
                <a:latin typeface="Calibri" panose="020F0502020204030204" pitchFamily="34" charset="0"/>
              </a:rPr>
              <a:t> </a:t>
            </a:r>
            <a:r>
              <a:rPr lang="en-US" sz="1400" dirty="0" err="1">
                <a:latin typeface="Calibri" panose="020F0502020204030204" pitchFamily="34" charset="0"/>
              </a:rPr>
              <a:t>og</a:t>
            </a:r>
            <a:r>
              <a:rPr lang="en-US" sz="1400" dirty="0">
                <a:latin typeface="Calibri" panose="020F0502020204030204" pitchFamily="34" charset="0"/>
              </a:rPr>
              <a:t> </a:t>
            </a:r>
            <a:r>
              <a:rPr lang="en-US" sz="1400" dirty="0" err="1">
                <a:latin typeface="Calibri" panose="020F0502020204030204" pitchFamily="34" charset="0"/>
              </a:rPr>
              <a:t>kulturelt</a:t>
            </a:r>
            <a:r>
              <a:rPr lang="en-US" sz="1400" dirty="0">
                <a:latin typeface="Calibri" panose="020F0502020204030204" pitchFamily="34" charset="0"/>
              </a:rPr>
              <a:t> </a:t>
            </a:r>
            <a:r>
              <a:rPr lang="en-US" sz="1400" dirty="0" err="1" smtClean="0">
                <a:latin typeface="Calibri" panose="020F0502020204030204" pitchFamily="34" charset="0"/>
              </a:rPr>
              <a:t>senter</a:t>
            </a:r>
            <a:endParaRPr lang="en-US" sz="1400" dirty="0" smtClean="0">
              <a:latin typeface="Calibri" panose="020F0502020204030204" pitchFamily="34" charset="0"/>
            </a:endParaRPr>
          </a:p>
          <a:p>
            <a:endParaRPr lang="en-US" sz="1400" dirty="0">
              <a:latin typeface="Calibri" panose="020F0502020204030204" pitchFamily="34" charset="0"/>
            </a:endParaRPr>
          </a:p>
          <a:p>
            <a:r>
              <a:rPr lang="en-US" sz="1400" dirty="0" smtClean="0">
                <a:latin typeface="Calibri" panose="020F0502020204030204" pitchFamily="34" charset="0"/>
              </a:rPr>
              <a:t>Max </a:t>
            </a:r>
            <a:r>
              <a:rPr lang="en-US" sz="1400" dirty="0">
                <a:latin typeface="Calibri" panose="020F0502020204030204" pitchFamily="34" charset="0"/>
              </a:rPr>
              <a:t>20 % </a:t>
            </a:r>
            <a:r>
              <a:rPr lang="en-US" sz="1400" dirty="0" err="1">
                <a:latin typeface="Calibri" panose="020F0502020204030204" pitchFamily="34" charset="0"/>
              </a:rPr>
              <a:t>av</a:t>
            </a:r>
            <a:r>
              <a:rPr lang="en-US" sz="1400" dirty="0">
                <a:latin typeface="Calibri" panose="020F0502020204030204" pitchFamily="34" charset="0"/>
              </a:rPr>
              <a:t> </a:t>
            </a:r>
            <a:r>
              <a:rPr lang="en-US" sz="1400" dirty="0" err="1">
                <a:latin typeface="Calibri" panose="020F0502020204030204" pitchFamily="34" charset="0"/>
              </a:rPr>
              <a:t>det</a:t>
            </a:r>
            <a:r>
              <a:rPr lang="en-US" sz="1400" dirty="0">
                <a:latin typeface="Calibri" panose="020F0502020204030204" pitchFamily="34" charset="0"/>
              </a:rPr>
              <a:t> </a:t>
            </a:r>
            <a:r>
              <a:rPr lang="en-US" sz="1400" dirty="0" err="1">
                <a:latin typeface="Calibri" panose="020F0502020204030204" pitchFamily="34" charset="0"/>
              </a:rPr>
              <a:t>totale</a:t>
            </a:r>
            <a:r>
              <a:rPr lang="en-US" sz="1400" dirty="0">
                <a:latin typeface="Calibri" panose="020F0502020204030204" pitchFamily="34" charset="0"/>
              </a:rPr>
              <a:t> </a:t>
            </a:r>
            <a:r>
              <a:rPr lang="en-US" sz="1400" dirty="0" err="1">
                <a:latin typeface="Calibri" panose="020F0502020204030204" pitchFamily="34" charset="0"/>
              </a:rPr>
              <a:t>budsjettet</a:t>
            </a:r>
            <a:r>
              <a:rPr lang="en-US" sz="1400" dirty="0">
                <a:latin typeface="Calibri" panose="020F0502020204030204" pitchFamily="34" charset="0"/>
              </a:rPr>
              <a:t> </a:t>
            </a:r>
            <a:r>
              <a:rPr lang="en-US" sz="1400" dirty="0" err="1">
                <a:latin typeface="Calibri" panose="020F0502020204030204" pitchFamily="34" charset="0"/>
              </a:rPr>
              <a:t>kan</a:t>
            </a:r>
            <a:r>
              <a:rPr lang="en-US" sz="1400" dirty="0">
                <a:latin typeface="Calibri" panose="020F0502020204030204" pitchFamily="34" charset="0"/>
              </a:rPr>
              <a:t> </a:t>
            </a:r>
            <a:r>
              <a:rPr lang="en-US" sz="1400" dirty="0" err="1">
                <a:latin typeface="Calibri" panose="020F0502020204030204" pitchFamily="34" charset="0"/>
              </a:rPr>
              <a:t>brukes</a:t>
            </a:r>
            <a:r>
              <a:rPr lang="en-US" sz="1400" dirty="0">
                <a:latin typeface="Calibri" panose="020F0502020204030204" pitchFamily="34" charset="0"/>
              </a:rPr>
              <a:t> til </a:t>
            </a:r>
            <a:r>
              <a:rPr lang="en-US" sz="1400" dirty="0" err="1">
                <a:latin typeface="Calibri" panose="020F0502020204030204" pitchFamily="34" charset="0"/>
              </a:rPr>
              <a:t>kostnader</a:t>
            </a:r>
            <a:r>
              <a:rPr lang="en-US" sz="1400" dirty="0">
                <a:latin typeface="Calibri" panose="020F0502020204030204" pitchFamily="34" charset="0"/>
              </a:rPr>
              <a:t> til LP </a:t>
            </a:r>
            <a:r>
              <a:rPr lang="en-US" sz="1400" dirty="0" err="1">
                <a:latin typeface="Calibri" panose="020F0502020204030204" pitchFamily="34" charset="0"/>
              </a:rPr>
              <a:t>og</a:t>
            </a:r>
            <a:r>
              <a:rPr lang="en-US" sz="1400" dirty="0">
                <a:latin typeface="Calibri" panose="020F0502020204030204" pitchFamily="34" charset="0"/>
              </a:rPr>
              <a:t> </a:t>
            </a:r>
            <a:r>
              <a:rPr lang="en-US" sz="1400" dirty="0" err="1">
                <a:latin typeface="Calibri" panose="020F0502020204030204" pitchFamily="34" charset="0"/>
              </a:rPr>
              <a:t>Partnere</a:t>
            </a:r>
            <a:r>
              <a:rPr lang="en-US" sz="1400" dirty="0">
                <a:latin typeface="Calibri" panose="020F0502020204030204" pitchFamily="34" charset="0"/>
              </a:rPr>
              <a:t> fra </a:t>
            </a:r>
            <a:r>
              <a:rPr lang="en-US" sz="1400" dirty="0" err="1">
                <a:latin typeface="Calibri" panose="020F0502020204030204" pitchFamily="34" charset="0"/>
              </a:rPr>
              <a:t>tilgrensede</a:t>
            </a:r>
            <a:r>
              <a:rPr lang="en-US" sz="1400" dirty="0">
                <a:latin typeface="Calibri" panose="020F0502020204030204" pitchFamily="34" charset="0"/>
              </a:rPr>
              <a:t> </a:t>
            </a:r>
            <a:r>
              <a:rPr lang="en-US" sz="1400" dirty="0" err="1">
                <a:latin typeface="Calibri" panose="020F0502020204030204" pitchFamily="34" charset="0"/>
              </a:rPr>
              <a:t>områder</a:t>
            </a:r>
            <a:r>
              <a:rPr lang="en-US" sz="1400" dirty="0">
                <a:latin typeface="Calibri" panose="020F0502020204030204" pitchFamily="34" charset="0"/>
              </a:rPr>
              <a:t>, men </a:t>
            </a:r>
            <a:r>
              <a:rPr lang="en-US" sz="1400" dirty="0" err="1">
                <a:latin typeface="Calibri" panose="020F0502020204030204" pitchFamily="34" charset="0"/>
              </a:rPr>
              <a:t>kriteriet</a:t>
            </a:r>
            <a:r>
              <a:rPr lang="en-US" sz="1400" dirty="0">
                <a:latin typeface="Calibri" panose="020F0502020204030204" pitchFamily="34" charset="0"/>
              </a:rPr>
              <a:t> </a:t>
            </a:r>
            <a:r>
              <a:rPr lang="en-US" sz="1400" dirty="0" err="1">
                <a:latin typeface="Calibri" panose="020F0502020204030204" pitchFamily="34" charset="0"/>
              </a:rPr>
              <a:t>er</a:t>
            </a:r>
            <a:r>
              <a:rPr lang="en-US" sz="1400" dirty="0">
                <a:latin typeface="Calibri" panose="020F0502020204030204" pitchFamily="34" charset="0"/>
              </a:rPr>
              <a:t> at </a:t>
            </a:r>
            <a:r>
              <a:rPr lang="en-US" sz="1400" dirty="0" err="1">
                <a:latin typeface="Calibri" panose="020F0502020204030204" pitchFamily="34" charset="0"/>
              </a:rPr>
              <a:t>fordelen</a:t>
            </a:r>
            <a:r>
              <a:rPr lang="en-US" sz="1400" dirty="0">
                <a:latin typeface="Calibri" panose="020F0502020204030204" pitchFamily="34" charset="0"/>
              </a:rPr>
              <a:t> </a:t>
            </a:r>
            <a:r>
              <a:rPr lang="en-US" sz="1400" dirty="0" err="1">
                <a:latin typeface="Calibri" panose="020F0502020204030204" pitchFamily="34" charset="0"/>
              </a:rPr>
              <a:t>skal</a:t>
            </a:r>
            <a:r>
              <a:rPr lang="en-US" sz="1400" dirty="0">
                <a:latin typeface="Calibri" panose="020F0502020204030204" pitchFamily="34" charset="0"/>
              </a:rPr>
              <a:t> </a:t>
            </a:r>
            <a:r>
              <a:rPr lang="en-US" sz="1400" dirty="0" err="1">
                <a:latin typeface="Calibri" panose="020F0502020204030204" pitchFamily="34" charset="0"/>
              </a:rPr>
              <a:t>tilfalle</a:t>
            </a:r>
            <a:r>
              <a:rPr lang="en-US" sz="1400" dirty="0">
                <a:latin typeface="Calibri" panose="020F0502020204030204" pitchFamily="34" charset="0"/>
              </a:rPr>
              <a:t> </a:t>
            </a:r>
            <a:r>
              <a:rPr lang="en-US" sz="1400" dirty="0" err="1">
                <a:latin typeface="Calibri" panose="020F0502020204030204" pitchFamily="34" charset="0"/>
              </a:rPr>
              <a:t>ett</a:t>
            </a:r>
            <a:r>
              <a:rPr lang="en-US" sz="1400" dirty="0">
                <a:latin typeface="Calibri" panose="020F0502020204030204" pitchFamily="34" charset="0"/>
              </a:rPr>
              <a:t>/</a:t>
            </a:r>
            <a:r>
              <a:rPr lang="en-US" sz="1400" dirty="0" err="1">
                <a:latin typeface="Calibri" panose="020F0502020204030204" pitchFamily="34" charset="0"/>
              </a:rPr>
              <a:t>eller</a:t>
            </a:r>
            <a:r>
              <a:rPr lang="en-US" sz="1400" dirty="0">
                <a:latin typeface="Calibri" panose="020F0502020204030204" pitchFamily="34" charset="0"/>
              </a:rPr>
              <a:t> </a:t>
            </a:r>
            <a:r>
              <a:rPr lang="en-US" sz="1400" dirty="0" err="1">
                <a:latin typeface="Calibri" panose="020F0502020204030204" pitchFamily="34" charset="0"/>
              </a:rPr>
              <a:t>flere</a:t>
            </a:r>
            <a:r>
              <a:rPr lang="en-US" sz="1400" dirty="0">
                <a:latin typeface="Calibri" panose="020F0502020204030204" pitchFamily="34" charset="0"/>
              </a:rPr>
              <a:t> </a:t>
            </a:r>
            <a:r>
              <a:rPr lang="en-US" sz="1400" dirty="0" err="1">
                <a:latin typeface="Calibri" panose="020F0502020204030204" pitchFamily="34" charset="0"/>
              </a:rPr>
              <a:t>av</a:t>
            </a:r>
            <a:r>
              <a:rPr lang="en-US" sz="1400" dirty="0">
                <a:latin typeface="Calibri" panose="020F0502020204030204" pitchFamily="34" charset="0"/>
              </a:rPr>
              <a:t> </a:t>
            </a:r>
            <a:r>
              <a:rPr lang="en-US" sz="1400" dirty="0" err="1" smtClean="0">
                <a:latin typeface="Calibri" panose="020F0502020204030204" pitchFamily="34" charset="0"/>
              </a:rPr>
              <a:t>områdene</a:t>
            </a:r>
            <a:r>
              <a:rPr lang="en-US" sz="1400" dirty="0" smtClean="0">
                <a:latin typeface="Calibri" panose="020F0502020204030204" pitchFamily="34" charset="0"/>
              </a:rPr>
              <a:t> </a:t>
            </a:r>
            <a:r>
              <a:rPr lang="en-US" sz="1400" dirty="0" err="1">
                <a:latin typeface="Calibri" panose="020F0502020204030204" pitchFamily="34" charset="0"/>
              </a:rPr>
              <a:t>i</a:t>
            </a:r>
            <a:r>
              <a:rPr lang="en-US" sz="1400" dirty="0">
                <a:latin typeface="Calibri" panose="020F0502020204030204" pitchFamily="34" charset="0"/>
              </a:rPr>
              <a:t> </a:t>
            </a:r>
            <a:r>
              <a:rPr lang="en-US" sz="1400" dirty="0" err="1" smtClean="0">
                <a:latin typeface="Calibri" panose="020F0502020204030204" pitchFamily="34" charset="0"/>
              </a:rPr>
              <a:t>Kolarctic</a:t>
            </a:r>
            <a:endParaRPr lang="en-US" sz="1400" dirty="0" smtClean="0">
              <a:latin typeface="Calibri" panose="020F0502020204030204" pitchFamily="34" charset="0"/>
            </a:endParaRPr>
          </a:p>
          <a:p>
            <a:endParaRPr lang="en-US" dirty="0"/>
          </a:p>
          <a:p>
            <a:endParaRPr lang="en-US" dirty="0"/>
          </a:p>
        </p:txBody>
      </p:sp>
      <p:sp>
        <p:nvSpPr>
          <p:cNvPr id="4" name="Dian numeron paikkamerkki 3"/>
          <p:cNvSpPr>
            <a:spLocks noGrp="1"/>
          </p:cNvSpPr>
          <p:nvPr>
            <p:ph type="sldNum" sz="quarter" idx="10"/>
          </p:nvPr>
        </p:nvSpPr>
        <p:spPr/>
        <p:txBody>
          <a:bodyPr/>
          <a:lstStyle/>
          <a:p>
            <a:fld id="{60A286F7-0000-40D5-9A44-0DB648D08230}" type="slidenum">
              <a:rPr lang="en-US" smtClean="0"/>
              <a:t>2</a:t>
            </a:fld>
            <a:endParaRPr lang="en-US"/>
          </a:p>
        </p:txBody>
      </p:sp>
    </p:spTree>
    <p:extLst>
      <p:ext uri="{BB962C8B-B14F-4D97-AF65-F5344CB8AC3E}">
        <p14:creationId xmlns:p14="http://schemas.microsoft.com/office/powerpoint/2010/main" val="208767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endParaRPr lang="nb-NO" dirty="0">
              <a:solidFill>
                <a:prstClr val="black"/>
              </a:solidFill>
            </a:endParaRPr>
          </a:p>
          <a:p>
            <a:pPr lvl="0">
              <a:defRPr/>
            </a:pPr>
            <a:r>
              <a:rPr lang="nb-NO" sz="1400" dirty="0" smtClean="0">
                <a:solidFill>
                  <a:prstClr val="black"/>
                </a:solidFill>
              </a:rPr>
              <a:t>Dette er de 4 hovedprioriteringene som de 4 landene har </a:t>
            </a:r>
            <a:r>
              <a:rPr lang="nb-NO" sz="1400" dirty="0" smtClean="0">
                <a:solidFill>
                  <a:prstClr val="black"/>
                </a:solidFill>
              </a:rPr>
              <a:t>valgt</a:t>
            </a:r>
          </a:p>
          <a:p>
            <a:pPr lvl="0">
              <a:defRPr/>
            </a:pPr>
            <a:r>
              <a:rPr lang="nb-NO" sz="1400" dirty="0" smtClean="0">
                <a:solidFill>
                  <a:prstClr val="black"/>
                </a:solidFill>
              </a:rPr>
              <a:t>De er valgt mellom 10 hovedprioriteringer som var valgt i EU.</a:t>
            </a:r>
            <a:endParaRPr lang="nb-NO" sz="1400" dirty="0" smtClean="0">
              <a:solidFill>
                <a:prstClr val="black"/>
              </a:solidFill>
            </a:endParaRPr>
          </a:p>
          <a:p>
            <a:pPr lvl="0">
              <a:defRPr/>
            </a:pPr>
            <a:endParaRPr lang="nb-NO" sz="1400" dirty="0">
              <a:solidFill>
                <a:prstClr val="black"/>
              </a:solidFill>
            </a:endParaRPr>
          </a:p>
          <a:p>
            <a:pPr lvl="0">
              <a:defRPr/>
            </a:pPr>
            <a:r>
              <a:rPr lang="nb-NO" sz="1400" dirty="0" smtClean="0">
                <a:solidFill>
                  <a:prstClr val="black"/>
                </a:solidFill>
              </a:rPr>
              <a:t>Hva skal man </a:t>
            </a:r>
            <a:r>
              <a:rPr lang="nb-NO" sz="1400" dirty="0">
                <a:solidFill>
                  <a:prstClr val="black"/>
                </a:solidFill>
              </a:rPr>
              <a:t>skal lære eller </a:t>
            </a:r>
            <a:r>
              <a:rPr lang="nb-NO" sz="1400" dirty="0" smtClean="0">
                <a:solidFill>
                  <a:prstClr val="black"/>
                </a:solidFill>
              </a:rPr>
              <a:t>utvikle?   </a:t>
            </a:r>
            <a:endParaRPr lang="nb-NO" sz="1400" dirty="0" smtClean="0">
              <a:solidFill>
                <a:prstClr val="black"/>
              </a:solidFill>
            </a:endParaRPr>
          </a:p>
          <a:p>
            <a:pPr lvl="0">
              <a:defRPr/>
            </a:pPr>
            <a:r>
              <a:rPr lang="nb-NO" sz="1400" dirty="0" smtClean="0">
                <a:solidFill>
                  <a:prstClr val="black"/>
                </a:solidFill>
              </a:rPr>
              <a:t>- Omtrent </a:t>
            </a:r>
            <a:r>
              <a:rPr lang="nb-NO" sz="1400" dirty="0">
                <a:solidFill>
                  <a:prstClr val="black"/>
                </a:solidFill>
              </a:rPr>
              <a:t>samme som </a:t>
            </a:r>
            <a:r>
              <a:rPr lang="nb-NO" sz="1400" dirty="0" smtClean="0">
                <a:solidFill>
                  <a:prstClr val="black"/>
                </a:solidFill>
              </a:rPr>
              <a:t>i forrige periode, om enn litt forskjellige tematiske områder </a:t>
            </a:r>
          </a:p>
          <a:p>
            <a:pPr lvl="0">
              <a:defRPr/>
            </a:pPr>
            <a:endParaRPr lang="nb-NO" sz="1400" dirty="0" smtClean="0">
              <a:solidFill>
                <a:prstClr val="black"/>
              </a:solidFill>
            </a:endParaRPr>
          </a:p>
          <a:p>
            <a:pPr lvl="0">
              <a:defRPr/>
            </a:pPr>
            <a:r>
              <a:rPr lang="nb-NO" sz="1400" dirty="0" smtClean="0">
                <a:solidFill>
                  <a:prstClr val="black"/>
                </a:solidFill>
              </a:rPr>
              <a:t>Forskjell </a:t>
            </a:r>
            <a:r>
              <a:rPr lang="nb-NO" sz="1400" dirty="0">
                <a:solidFill>
                  <a:prstClr val="black"/>
                </a:solidFill>
              </a:rPr>
              <a:t>at </a:t>
            </a:r>
            <a:r>
              <a:rPr lang="nb-NO" sz="1400" dirty="0" smtClean="0">
                <a:solidFill>
                  <a:prstClr val="black"/>
                </a:solidFill>
              </a:rPr>
              <a:t>ren </a:t>
            </a:r>
            <a:r>
              <a:rPr lang="nb-NO" sz="1400" dirty="0">
                <a:solidFill>
                  <a:prstClr val="black"/>
                </a:solidFill>
              </a:rPr>
              <a:t>forskning og </a:t>
            </a:r>
            <a:r>
              <a:rPr lang="nb-NO" sz="1400" dirty="0" smtClean="0">
                <a:solidFill>
                  <a:prstClr val="black"/>
                </a:solidFill>
              </a:rPr>
              <a:t>kultur </a:t>
            </a:r>
            <a:r>
              <a:rPr lang="nb-NO" sz="1400" dirty="0">
                <a:solidFill>
                  <a:prstClr val="black"/>
                </a:solidFill>
              </a:rPr>
              <a:t>ikke har egne tematiske områder. </a:t>
            </a:r>
            <a:r>
              <a:rPr lang="nb-NO" sz="1400" dirty="0" smtClean="0">
                <a:solidFill>
                  <a:prstClr val="black"/>
                </a:solidFill>
              </a:rPr>
              <a:t>Innholdet </a:t>
            </a:r>
            <a:r>
              <a:rPr lang="nb-NO" sz="1400" dirty="0">
                <a:solidFill>
                  <a:prstClr val="black"/>
                </a:solidFill>
              </a:rPr>
              <a:t>skal bygge på den enkelte region sine prioriteringer, </a:t>
            </a:r>
            <a:r>
              <a:rPr lang="nb-NO" sz="1400" dirty="0" err="1">
                <a:solidFill>
                  <a:prstClr val="black"/>
                </a:solidFill>
              </a:rPr>
              <a:t>f.eks</a:t>
            </a:r>
            <a:r>
              <a:rPr lang="nb-NO" sz="1400" dirty="0">
                <a:solidFill>
                  <a:prstClr val="black"/>
                </a:solidFill>
              </a:rPr>
              <a:t> i regionale utviklingsprogrammer; RUP. </a:t>
            </a:r>
            <a:r>
              <a:rPr lang="nb-NO" sz="1400" dirty="0" smtClean="0">
                <a:solidFill>
                  <a:prstClr val="black"/>
                </a:solidFill>
              </a:rPr>
              <a:t> Og </a:t>
            </a:r>
            <a:r>
              <a:rPr lang="nb-NO" sz="1400" dirty="0">
                <a:solidFill>
                  <a:prstClr val="black"/>
                </a:solidFill>
              </a:rPr>
              <a:t>i </a:t>
            </a:r>
            <a:r>
              <a:rPr lang="nb-NO" sz="1400" dirty="0" err="1">
                <a:solidFill>
                  <a:prstClr val="black"/>
                </a:solidFill>
              </a:rPr>
              <a:t>Kolarctic</a:t>
            </a:r>
            <a:r>
              <a:rPr lang="nb-NO" sz="1400" dirty="0">
                <a:solidFill>
                  <a:prstClr val="black"/>
                </a:solidFill>
              </a:rPr>
              <a:t> er det grenseregionale innholdet et nøkkelbegrep. </a:t>
            </a:r>
            <a:endParaRPr lang="nb-NO" sz="1400" dirty="0" smtClean="0">
              <a:solidFill>
                <a:prstClr val="black"/>
              </a:solidFill>
            </a:endParaRPr>
          </a:p>
          <a:p>
            <a:pPr lvl="0">
              <a:defRPr/>
            </a:pPr>
            <a:endParaRPr lang="nb-NO" sz="1400" dirty="0">
              <a:solidFill>
                <a:prstClr val="black"/>
              </a:solidFill>
            </a:endParaRPr>
          </a:p>
          <a:p>
            <a:pPr lvl="0">
              <a:defRPr/>
            </a:pPr>
            <a:r>
              <a:rPr lang="nb-NO" sz="1400" dirty="0" smtClean="0">
                <a:solidFill>
                  <a:prstClr val="black"/>
                </a:solidFill>
              </a:rPr>
              <a:t>Det </a:t>
            </a:r>
            <a:r>
              <a:rPr lang="nb-NO" sz="1400" dirty="0">
                <a:solidFill>
                  <a:prstClr val="black"/>
                </a:solidFill>
              </a:rPr>
              <a:t>betyr at man skal </a:t>
            </a:r>
            <a:r>
              <a:rPr lang="nb-NO" sz="1400" dirty="0" smtClean="0">
                <a:solidFill>
                  <a:prstClr val="black"/>
                </a:solidFill>
              </a:rPr>
              <a:t>lære noe fra de andre landene, sagt på en annen måte kompetanseoverføring mellom landene. </a:t>
            </a:r>
            <a:r>
              <a:rPr lang="nb-NO" sz="1400" dirty="0">
                <a:solidFill>
                  <a:prstClr val="black"/>
                </a:solidFill>
              </a:rPr>
              <a:t>I det norske delbudsjettet er det altså hva man kan utvikle gjennom læring fra den andre sida av </a:t>
            </a:r>
            <a:r>
              <a:rPr lang="nb-NO" sz="1400" dirty="0" smtClean="0">
                <a:solidFill>
                  <a:prstClr val="black"/>
                </a:solidFill>
              </a:rPr>
              <a:t>grensa </a:t>
            </a:r>
            <a:r>
              <a:rPr lang="nb-NO" sz="1400" dirty="0">
                <a:solidFill>
                  <a:prstClr val="black"/>
                </a:solidFill>
              </a:rPr>
              <a:t>i programmet. Den grensa går mellom de tre nordkalottlandene på ene sida og Russland på den andre. Altså læring fra Russland er da kjernespørsmålet for oss</a:t>
            </a:r>
            <a:r>
              <a:rPr lang="nb-NO" sz="1400" dirty="0" smtClean="0">
                <a:solidFill>
                  <a:prstClr val="black"/>
                </a:solidFill>
              </a:rPr>
              <a:t>.</a:t>
            </a:r>
          </a:p>
          <a:p>
            <a:pPr lvl="0">
              <a:defRPr/>
            </a:pPr>
            <a:endParaRPr lang="nb-NO" sz="1400" dirty="0" smtClean="0">
              <a:solidFill>
                <a:prstClr val="black"/>
              </a:solidFill>
            </a:endParaRPr>
          </a:p>
          <a:p>
            <a:pPr lvl="0">
              <a:defRPr/>
            </a:pPr>
            <a:r>
              <a:rPr lang="nb-NO" sz="1400" dirty="0" smtClean="0">
                <a:solidFill>
                  <a:prstClr val="black"/>
                </a:solidFill>
              </a:rPr>
              <a:t>Ett </a:t>
            </a:r>
            <a:r>
              <a:rPr lang="nb-NO" sz="1400" dirty="0" err="1" smtClean="0">
                <a:solidFill>
                  <a:prstClr val="black"/>
                </a:solidFill>
              </a:rPr>
              <a:t>Kolarctic</a:t>
            </a:r>
            <a:r>
              <a:rPr lang="nb-NO" sz="1400" dirty="0" smtClean="0">
                <a:solidFill>
                  <a:prstClr val="black"/>
                </a:solidFill>
              </a:rPr>
              <a:t>-prosjekt har kun én felles søknad fra hvert prosjekt. Denne søknaden skal skrives på engelsk. Hvert land har egne budsjetter, men innholdsmessig har de samme mål. Norge kan BARE bruke sitt budsjett til å dekkes norsk deltakelse i prosjektet, tilsvarende er det for de andre fire landene. </a:t>
            </a:r>
            <a:endParaRPr lang="nb-NO" sz="1400" dirty="0">
              <a:solidFill>
                <a:prstClr val="black"/>
              </a:solidFill>
            </a:endParaRPr>
          </a:p>
          <a:p>
            <a:endParaRPr lang="nb-NO" dirty="0"/>
          </a:p>
        </p:txBody>
      </p:sp>
      <p:sp>
        <p:nvSpPr>
          <p:cNvPr id="4" name="Plassholder for lysbildenummer 3"/>
          <p:cNvSpPr>
            <a:spLocks noGrp="1"/>
          </p:cNvSpPr>
          <p:nvPr>
            <p:ph type="sldNum" sz="quarter" idx="10"/>
          </p:nvPr>
        </p:nvSpPr>
        <p:spPr/>
        <p:txBody>
          <a:bodyPr/>
          <a:lstStyle/>
          <a:p>
            <a:fld id="{60A286F7-0000-40D5-9A44-0DB648D08230}" type="slidenum">
              <a:rPr lang="en-US" smtClean="0"/>
              <a:t>3</a:t>
            </a:fld>
            <a:endParaRPr lang="en-US"/>
          </a:p>
        </p:txBody>
      </p:sp>
    </p:spTree>
    <p:extLst>
      <p:ext uri="{BB962C8B-B14F-4D97-AF65-F5344CB8AC3E}">
        <p14:creationId xmlns:p14="http://schemas.microsoft.com/office/powerpoint/2010/main" val="208793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400" dirty="0" smtClean="0"/>
              <a:t>Der </a:t>
            </a:r>
            <a:r>
              <a:rPr lang="en-US" sz="1400" dirty="0" err="1" smtClean="0"/>
              <a:t>det</a:t>
            </a:r>
            <a:r>
              <a:rPr lang="en-US" sz="1400" dirty="0" smtClean="0"/>
              <a:t> </a:t>
            </a:r>
            <a:r>
              <a:rPr lang="en-US" sz="1400" dirty="0" err="1" smtClean="0"/>
              <a:t>er</a:t>
            </a:r>
            <a:r>
              <a:rPr lang="en-US" sz="1400" dirty="0" smtClean="0"/>
              <a:t> relevant </a:t>
            </a:r>
            <a:r>
              <a:rPr lang="en-US" sz="1400" dirty="0" err="1" smtClean="0"/>
              <a:t>vil</a:t>
            </a:r>
            <a:r>
              <a:rPr lang="en-US" sz="1400" dirty="0" smtClean="0"/>
              <a:t> </a:t>
            </a:r>
            <a:r>
              <a:rPr lang="en-US" sz="1400" dirty="0" err="1" smtClean="0"/>
              <a:t>lokalt</a:t>
            </a:r>
            <a:r>
              <a:rPr lang="en-US" sz="1400" dirty="0" smtClean="0"/>
              <a:t> </a:t>
            </a:r>
            <a:r>
              <a:rPr lang="en-US" sz="1400" dirty="0" err="1" smtClean="0"/>
              <a:t>grenseoverskridende</a:t>
            </a:r>
            <a:r>
              <a:rPr lang="en-US" sz="1400" dirty="0" smtClean="0"/>
              <a:t> “folk-til-folk” -</a:t>
            </a:r>
            <a:r>
              <a:rPr lang="en-US" sz="1400" dirty="0" err="1" smtClean="0"/>
              <a:t>samarbeid</a:t>
            </a:r>
            <a:r>
              <a:rPr lang="en-US" sz="1400" dirty="0" smtClean="0"/>
              <a:t>” </a:t>
            </a:r>
            <a:r>
              <a:rPr lang="en-US" sz="1400" dirty="0" err="1" smtClean="0"/>
              <a:t>og</a:t>
            </a:r>
            <a:r>
              <a:rPr lang="en-US" sz="1400" dirty="0" smtClean="0"/>
              <a:t>  </a:t>
            </a:r>
            <a:r>
              <a:rPr lang="en-US" sz="1400" dirty="0" err="1" smtClean="0"/>
              <a:t>støtte</a:t>
            </a:r>
            <a:r>
              <a:rPr lang="en-US" sz="1400" dirty="0" smtClean="0"/>
              <a:t> til </a:t>
            </a:r>
            <a:r>
              <a:rPr lang="en-US" sz="1400" dirty="0" err="1" smtClean="0"/>
              <a:t>utdanning</a:t>
            </a:r>
            <a:r>
              <a:rPr lang="en-US" sz="1400" dirty="0" smtClean="0"/>
              <a:t>, </a:t>
            </a:r>
            <a:r>
              <a:rPr lang="en-US" sz="1400" dirty="0" err="1" smtClean="0"/>
              <a:t>forsking</a:t>
            </a:r>
            <a:r>
              <a:rPr lang="en-US" sz="1400" dirty="0" smtClean="0"/>
              <a:t> </a:t>
            </a:r>
            <a:r>
              <a:rPr lang="en-US" sz="1400" dirty="0" err="1" smtClean="0"/>
              <a:t>og</a:t>
            </a:r>
            <a:r>
              <a:rPr lang="en-US" sz="1400" dirty="0" smtClean="0"/>
              <a:t> </a:t>
            </a:r>
            <a:r>
              <a:rPr lang="en-US" sz="1400" dirty="0" err="1" smtClean="0"/>
              <a:t>teknologisk</a:t>
            </a:r>
            <a:r>
              <a:rPr lang="en-US" sz="1400" dirty="0" smtClean="0"/>
              <a:t> </a:t>
            </a:r>
            <a:r>
              <a:rPr lang="en-US" sz="1400" dirty="0" err="1" smtClean="0"/>
              <a:t>utvikling</a:t>
            </a:r>
            <a:r>
              <a:rPr lang="en-US" sz="1400" dirty="0" smtClean="0"/>
              <a:t> </a:t>
            </a:r>
            <a:r>
              <a:rPr lang="en-US" sz="1400" dirty="0" err="1" smtClean="0"/>
              <a:t>og</a:t>
            </a:r>
            <a:r>
              <a:rPr lang="en-US" sz="1400" dirty="0" smtClean="0"/>
              <a:t> </a:t>
            </a:r>
            <a:r>
              <a:rPr lang="en-US" sz="1400" dirty="0" err="1" smtClean="0"/>
              <a:t>innovasjon</a:t>
            </a:r>
            <a:r>
              <a:rPr lang="en-US" sz="1400" dirty="0" smtClean="0"/>
              <a:t>” </a:t>
            </a:r>
            <a:r>
              <a:rPr lang="en-US" sz="1400" dirty="0" err="1" smtClean="0"/>
              <a:t>fungere</a:t>
            </a:r>
            <a:r>
              <a:rPr lang="en-US" sz="1400" dirty="0" smtClean="0"/>
              <a:t> </a:t>
            </a:r>
            <a:r>
              <a:rPr lang="en-US" sz="1400" dirty="0" err="1" smtClean="0"/>
              <a:t>som</a:t>
            </a:r>
            <a:r>
              <a:rPr lang="en-US" sz="1400" dirty="0" smtClean="0"/>
              <a:t> </a:t>
            </a:r>
            <a:r>
              <a:rPr lang="en-US" sz="1400" dirty="0" err="1" smtClean="0"/>
              <a:t>horisontelle</a:t>
            </a:r>
            <a:r>
              <a:rPr lang="en-US" sz="1400" dirty="0" smtClean="0"/>
              <a:t> </a:t>
            </a:r>
            <a:r>
              <a:rPr lang="en-US" sz="1400" dirty="0" err="1" smtClean="0"/>
              <a:t>kriterier</a:t>
            </a:r>
            <a:r>
              <a:rPr lang="en-US" sz="1400" dirty="0" smtClean="0"/>
              <a:t>. </a:t>
            </a:r>
            <a:endParaRPr lang="en-US" sz="1400" dirty="0" smtClean="0"/>
          </a:p>
          <a:p>
            <a:endParaRPr lang="en-US" sz="1400" dirty="0" smtClean="0"/>
          </a:p>
          <a:p>
            <a:r>
              <a:rPr lang="en-US" sz="1400" dirty="0" err="1"/>
              <a:t>Disse</a:t>
            </a:r>
            <a:r>
              <a:rPr lang="en-US" sz="1400" dirty="0"/>
              <a:t> </a:t>
            </a:r>
            <a:r>
              <a:rPr lang="en-US" sz="1400" dirty="0" err="1"/>
              <a:t>områdene</a:t>
            </a:r>
            <a:r>
              <a:rPr lang="en-US" sz="1400" dirty="0"/>
              <a:t> </a:t>
            </a:r>
            <a:r>
              <a:rPr lang="en-US" sz="1400" dirty="0" err="1"/>
              <a:t>var</a:t>
            </a:r>
            <a:r>
              <a:rPr lang="en-US" sz="1400" dirty="0"/>
              <a:t> </a:t>
            </a:r>
            <a:r>
              <a:rPr lang="en-US" sz="1400" dirty="0" err="1"/>
              <a:t>egne</a:t>
            </a:r>
            <a:r>
              <a:rPr lang="en-US" sz="1400" dirty="0"/>
              <a:t> </a:t>
            </a:r>
            <a:r>
              <a:rPr lang="en-US" sz="1400" dirty="0" err="1"/>
              <a:t>innsatsområder</a:t>
            </a:r>
            <a:r>
              <a:rPr lang="en-US" sz="1400" dirty="0"/>
              <a:t> </a:t>
            </a:r>
            <a:r>
              <a:rPr lang="en-US" sz="1400" dirty="0" err="1"/>
              <a:t>i</a:t>
            </a:r>
            <a:r>
              <a:rPr lang="en-US" sz="1400" dirty="0"/>
              <a:t> </a:t>
            </a:r>
            <a:r>
              <a:rPr lang="en-US" sz="1400" dirty="0" err="1"/>
              <a:t>inneværende</a:t>
            </a:r>
            <a:r>
              <a:rPr lang="en-US" sz="1400" dirty="0"/>
              <a:t> program, </a:t>
            </a:r>
            <a:r>
              <a:rPr lang="en-US" sz="1400" dirty="0" err="1"/>
              <a:t>mens</a:t>
            </a:r>
            <a:r>
              <a:rPr lang="en-US" sz="1400" dirty="0"/>
              <a:t> </a:t>
            </a:r>
            <a:r>
              <a:rPr lang="en-US" sz="1400" dirty="0" err="1"/>
              <a:t>det</a:t>
            </a:r>
            <a:r>
              <a:rPr lang="en-US" sz="1400" dirty="0"/>
              <a:t> </a:t>
            </a:r>
            <a:r>
              <a:rPr lang="en-US" sz="1400" dirty="0" err="1"/>
              <a:t>i</a:t>
            </a:r>
            <a:r>
              <a:rPr lang="en-US" sz="1400" dirty="0"/>
              <a:t> </a:t>
            </a:r>
            <a:r>
              <a:rPr lang="en-US" sz="1400" dirty="0" err="1"/>
              <a:t>det</a:t>
            </a:r>
            <a:r>
              <a:rPr lang="en-US" sz="1400" dirty="0"/>
              <a:t> </a:t>
            </a:r>
            <a:r>
              <a:rPr lang="en-US" sz="1400" dirty="0" err="1"/>
              <a:t>nye</a:t>
            </a:r>
            <a:r>
              <a:rPr lang="en-US" sz="1400" dirty="0"/>
              <a:t> </a:t>
            </a:r>
            <a:r>
              <a:rPr lang="en-US" sz="1400" dirty="0" err="1"/>
              <a:t>programmet</a:t>
            </a:r>
            <a:r>
              <a:rPr lang="en-US" sz="1400" dirty="0"/>
              <a:t> </a:t>
            </a:r>
            <a:r>
              <a:rPr lang="en-US" sz="1400" dirty="0" err="1"/>
              <a:t>fungerer</a:t>
            </a:r>
            <a:r>
              <a:rPr lang="en-US" sz="1400" dirty="0"/>
              <a:t> </a:t>
            </a:r>
            <a:r>
              <a:rPr lang="en-US" sz="1400" dirty="0" err="1"/>
              <a:t>som</a:t>
            </a:r>
            <a:r>
              <a:rPr lang="en-US" sz="1400" dirty="0"/>
              <a:t> </a:t>
            </a:r>
            <a:r>
              <a:rPr lang="en-US" sz="1400" dirty="0" err="1"/>
              <a:t>horisontelle</a:t>
            </a:r>
            <a:r>
              <a:rPr lang="en-US" sz="1400" dirty="0"/>
              <a:t> </a:t>
            </a:r>
            <a:r>
              <a:rPr lang="en-US" sz="1400" dirty="0" err="1"/>
              <a:t>kriterier</a:t>
            </a:r>
            <a:r>
              <a:rPr lang="en-US" sz="1400" dirty="0" smtClean="0"/>
              <a:t>.</a:t>
            </a:r>
          </a:p>
          <a:p>
            <a:endParaRPr lang="en-US" sz="1400" dirty="0"/>
          </a:p>
          <a:p>
            <a:r>
              <a:rPr lang="en-US" sz="1400" dirty="0" smtClean="0"/>
              <a:t>Man </a:t>
            </a:r>
            <a:r>
              <a:rPr lang="en-US" sz="1400" dirty="0" err="1" smtClean="0"/>
              <a:t>kan</a:t>
            </a:r>
            <a:r>
              <a:rPr lang="en-US" sz="1400" dirty="0" smtClean="0"/>
              <a:t> </a:t>
            </a:r>
            <a:r>
              <a:rPr lang="en-US" sz="1400" dirty="0" err="1" smtClean="0"/>
              <a:t>likevel</a:t>
            </a:r>
            <a:r>
              <a:rPr lang="en-US" sz="1400" dirty="0" smtClean="0"/>
              <a:t> ha </a:t>
            </a:r>
            <a:r>
              <a:rPr lang="en-US" sz="1400" dirty="0" err="1" smtClean="0"/>
              <a:t>prosjekt</a:t>
            </a:r>
            <a:r>
              <a:rPr lang="en-US" sz="1400" dirty="0" smtClean="0"/>
              <a:t> </a:t>
            </a:r>
            <a:r>
              <a:rPr lang="en-US" sz="1400" dirty="0" err="1" smtClean="0"/>
              <a:t>som</a:t>
            </a:r>
            <a:r>
              <a:rPr lang="en-US" sz="1400" dirty="0" smtClean="0"/>
              <a:t> </a:t>
            </a:r>
            <a:r>
              <a:rPr lang="en-US" sz="1400" dirty="0" err="1" smtClean="0"/>
              <a:t>går</a:t>
            </a:r>
            <a:r>
              <a:rPr lang="en-US" sz="1400" dirty="0" smtClean="0"/>
              <a:t> under </a:t>
            </a:r>
            <a:r>
              <a:rPr lang="en-US" sz="1400" dirty="0" err="1" smtClean="0"/>
              <a:t>disse</a:t>
            </a:r>
            <a:r>
              <a:rPr lang="en-US" sz="1400" dirty="0" smtClean="0"/>
              <a:t> </a:t>
            </a:r>
            <a:r>
              <a:rPr lang="en-US" sz="1400" dirty="0" err="1" smtClean="0"/>
              <a:t>områdene</a:t>
            </a:r>
            <a:r>
              <a:rPr lang="en-US" sz="1400" dirty="0" smtClean="0"/>
              <a:t>, men de </a:t>
            </a:r>
            <a:r>
              <a:rPr lang="en-US" sz="1400" dirty="0" err="1" smtClean="0"/>
              <a:t>må</a:t>
            </a:r>
            <a:r>
              <a:rPr lang="en-US" sz="1400" dirty="0" smtClean="0"/>
              <a:t> </a:t>
            </a:r>
            <a:r>
              <a:rPr lang="en-US" sz="1400" dirty="0" err="1" smtClean="0"/>
              <a:t>passe</a:t>
            </a:r>
            <a:r>
              <a:rPr lang="en-US" sz="1400" dirty="0" smtClean="0"/>
              <a:t> inn </a:t>
            </a:r>
            <a:r>
              <a:rPr lang="en-US" sz="1400" dirty="0" err="1" smtClean="0"/>
              <a:t>i</a:t>
            </a:r>
            <a:r>
              <a:rPr lang="en-US" sz="1400" dirty="0" smtClean="0"/>
              <a:t> </a:t>
            </a:r>
            <a:r>
              <a:rPr lang="en-US" sz="1400" dirty="0" err="1" smtClean="0"/>
              <a:t>ett</a:t>
            </a:r>
            <a:r>
              <a:rPr lang="en-US" sz="1400" dirty="0" smtClean="0"/>
              <a:t> </a:t>
            </a:r>
            <a:r>
              <a:rPr lang="en-US" sz="1400" dirty="0" err="1" smtClean="0"/>
              <a:t>av</a:t>
            </a:r>
            <a:r>
              <a:rPr lang="en-US" sz="1400" dirty="0" smtClean="0"/>
              <a:t> de fire </a:t>
            </a:r>
            <a:r>
              <a:rPr lang="en-US" sz="1400" dirty="0" err="1" smtClean="0"/>
              <a:t>hovedtemaene</a:t>
            </a:r>
            <a:r>
              <a:rPr lang="en-US" sz="1400" dirty="0" smtClean="0"/>
              <a:t>, </a:t>
            </a:r>
            <a:r>
              <a:rPr lang="en-US" sz="1400" dirty="0" err="1" smtClean="0"/>
              <a:t>eks</a:t>
            </a:r>
            <a:r>
              <a:rPr lang="en-US" sz="1400" dirty="0" smtClean="0"/>
              <a:t>. Folk-</a:t>
            </a:r>
            <a:r>
              <a:rPr lang="en-US" sz="1400" dirty="0" err="1" smtClean="0"/>
              <a:t>til</a:t>
            </a:r>
            <a:r>
              <a:rPr lang="en-US" sz="1400" dirty="0" smtClean="0"/>
              <a:t>-folk </a:t>
            </a:r>
            <a:r>
              <a:rPr lang="en-US" sz="1400" dirty="0" err="1" smtClean="0"/>
              <a:t>samarbeidet</a:t>
            </a:r>
            <a:r>
              <a:rPr lang="en-US" sz="1400" dirty="0" smtClean="0"/>
              <a:t> “bakes” inn </a:t>
            </a:r>
            <a:r>
              <a:rPr lang="en-US" sz="1400" dirty="0" err="1" smtClean="0"/>
              <a:t>i</a:t>
            </a:r>
            <a:r>
              <a:rPr lang="en-US" sz="1400" dirty="0" smtClean="0"/>
              <a:t> </a:t>
            </a:r>
            <a:r>
              <a:rPr lang="en-US" sz="1400" dirty="0" err="1" smtClean="0"/>
              <a:t>forretningssamarbeid</a:t>
            </a:r>
            <a:r>
              <a:rPr lang="en-US" sz="1400" dirty="0" smtClean="0"/>
              <a:t>. </a:t>
            </a:r>
            <a:endParaRPr lang="en-US" sz="1400" dirty="0"/>
          </a:p>
          <a:p>
            <a:endParaRPr lang="en-US" sz="1400" dirty="0"/>
          </a:p>
          <a:p>
            <a:r>
              <a:rPr lang="en-US" sz="1400" dirty="0" err="1" smtClean="0"/>
              <a:t>Tverrgående</a:t>
            </a:r>
            <a:r>
              <a:rPr lang="en-US" sz="1400" dirty="0" smtClean="0"/>
              <a:t> </a:t>
            </a:r>
            <a:r>
              <a:rPr lang="en-US" sz="1400" dirty="0" err="1" smtClean="0"/>
              <a:t>spørsmål</a:t>
            </a:r>
            <a:r>
              <a:rPr lang="en-US" sz="1400" dirty="0" smtClean="0"/>
              <a:t>, </a:t>
            </a:r>
            <a:r>
              <a:rPr lang="en-US" sz="1400" dirty="0" err="1" smtClean="0"/>
              <a:t>spesielt</a:t>
            </a:r>
            <a:r>
              <a:rPr lang="en-US" sz="1400" dirty="0" smtClean="0"/>
              <a:t> </a:t>
            </a:r>
            <a:r>
              <a:rPr lang="en-US" sz="1400" dirty="0" err="1" smtClean="0"/>
              <a:t>miljømessig</a:t>
            </a:r>
            <a:r>
              <a:rPr lang="en-US" sz="1400" dirty="0" smtClean="0"/>
              <a:t> </a:t>
            </a:r>
            <a:r>
              <a:rPr lang="en-US" sz="1400" dirty="0" err="1" smtClean="0"/>
              <a:t>bærekraftighet</a:t>
            </a:r>
            <a:r>
              <a:rPr lang="en-US" sz="1400" dirty="0" smtClean="0"/>
              <a:t> </a:t>
            </a:r>
            <a:r>
              <a:rPr lang="en-US" sz="1400" dirty="0" err="1" smtClean="0"/>
              <a:t>og</a:t>
            </a:r>
            <a:r>
              <a:rPr lang="en-US" sz="1400" dirty="0" smtClean="0"/>
              <a:t> </a:t>
            </a:r>
            <a:r>
              <a:rPr lang="en-US" sz="1400" dirty="0" err="1" smtClean="0"/>
              <a:t>likestilling</a:t>
            </a:r>
            <a:r>
              <a:rPr lang="en-US" sz="1400" dirty="0" smtClean="0"/>
              <a:t> </a:t>
            </a:r>
            <a:r>
              <a:rPr lang="en-US" sz="1400" dirty="0" err="1" smtClean="0"/>
              <a:t>mellom</a:t>
            </a:r>
            <a:r>
              <a:rPr lang="en-US" sz="1400" dirty="0" smtClean="0"/>
              <a:t> </a:t>
            </a:r>
            <a:r>
              <a:rPr lang="en-US" sz="1400" dirty="0" err="1" smtClean="0"/>
              <a:t>kjønn</a:t>
            </a:r>
            <a:r>
              <a:rPr lang="en-US" sz="1400" dirty="0" smtClean="0"/>
              <a:t>, </a:t>
            </a:r>
            <a:r>
              <a:rPr lang="en-US" sz="1400" dirty="0" err="1" smtClean="0"/>
              <a:t>skal</a:t>
            </a:r>
            <a:r>
              <a:rPr lang="en-US" sz="1400" dirty="0" smtClean="0"/>
              <a:t> </a:t>
            </a:r>
            <a:r>
              <a:rPr lang="en-US" sz="1400" dirty="0" err="1" smtClean="0"/>
              <a:t>fremmes</a:t>
            </a:r>
            <a:r>
              <a:rPr lang="en-US" sz="1400" dirty="0" smtClean="0"/>
              <a:t> under </a:t>
            </a:r>
            <a:r>
              <a:rPr lang="en-US" sz="1400" dirty="0" err="1" smtClean="0"/>
              <a:t>gjennomføringen</a:t>
            </a:r>
            <a:r>
              <a:rPr lang="en-US" sz="1400" dirty="0" smtClean="0"/>
              <a:t> </a:t>
            </a:r>
            <a:r>
              <a:rPr lang="en-US" sz="1400" dirty="0" err="1" smtClean="0"/>
              <a:t>av</a:t>
            </a:r>
            <a:r>
              <a:rPr lang="en-US" sz="1400" dirty="0" smtClean="0"/>
              <a:t> hele </a:t>
            </a:r>
            <a:r>
              <a:rPr lang="en-US" sz="1400" dirty="0" err="1" smtClean="0"/>
              <a:t>programmet</a:t>
            </a:r>
            <a:r>
              <a:rPr lang="en-US" sz="1400" dirty="0" smtClean="0"/>
              <a:t>. </a:t>
            </a:r>
            <a:r>
              <a:rPr lang="en-US" sz="1400" dirty="0" err="1" smtClean="0"/>
              <a:t>Dvs</a:t>
            </a:r>
            <a:r>
              <a:rPr lang="en-US" sz="1400" dirty="0" smtClean="0"/>
              <a:t> at </a:t>
            </a:r>
            <a:r>
              <a:rPr lang="en-US" sz="1400" dirty="0" err="1" smtClean="0"/>
              <a:t>dette</a:t>
            </a:r>
            <a:r>
              <a:rPr lang="en-US" sz="1400" dirty="0" smtClean="0"/>
              <a:t> </a:t>
            </a:r>
            <a:r>
              <a:rPr lang="en-US" sz="1400" dirty="0" err="1" smtClean="0"/>
              <a:t>skal</a:t>
            </a:r>
            <a:r>
              <a:rPr lang="en-US" sz="1400" dirty="0" smtClean="0"/>
              <a:t> </a:t>
            </a:r>
            <a:r>
              <a:rPr lang="en-US" sz="1400" dirty="0" err="1" smtClean="0"/>
              <a:t>være</a:t>
            </a:r>
            <a:r>
              <a:rPr lang="en-US" sz="1400" dirty="0" smtClean="0"/>
              <a:t> </a:t>
            </a:r>
            <a:r>
              <a:rPr lang="en-US" sz="1400" dirty="0" err="1" smtClean="0"/>
              <a:t>implementert</a:t>
            </a:r>
            <a:r>
              <a:rPr lang="en-US" sz="1400" dirty="0" smtClean="0"/>
              <a:t> </a:t>
            </a:r>
            <a:r>
              <a:rPr lang="en-US" sz="1400" dirty="0" err="1" smtClean="0"/>
              <a:t>i</a:t>
            </a:r>
            <a:r>
              <a:rPr lang="en-US" sz="1400" dirty="0" smtClean="0"/>
              <a:t> </a:t>
            </a:r>
            <a:r>
              <a:rPr lang="en-US" sz="1400" dirty="0" err="1" smtClean="0"/>
              <a:t>alle</a:t>
            </a:r>
            <a:r>
              <a:rPr lang="en-US" sz="1400" dirty="0" smtClean="0"/>
              <a:t> </a:t>
            </a:r>
            <a:r>
              <a:rPr lang="en-US" sz="1400" dirty="0" err="1" smtClean="0"/>
              <a:t>prosejkter</a:t>
            </a:r>
            <a:r>
              <a:rPr lang="en-US" sz="1400" dirty="0" smtClean="0"/>
              <a:t>. </a:t>
            </a:r>
            <a:endParaRPr lang="en-US" sz="1400" dirty="0" smtClean="0"/>
          </a:p>
          <a:p>
            <a:endParaRPr lang="en-US" sz="1400" dirty="0" smtClean="0"/>
          </a:p>
          <a:p>
            <a:endParaRPr lang="en-US" sz="1400" dirty="0"/>
          </a:p>
          <a:p>
            <a:endParaRPr lang="en-US" sz="1400" dirty="0" smtClean="0"/>
          </a:p>
          <a:p>
            <a:endParaRPr lang="en-US" dirty="0"/>
          </a:p>
        </p:txBody>
      </p:sp>
      <p:sp>
        <p:nvSpPr>
          <p:cNvPr id="4" name="Dian numeron paikkamerkki 3"/>
          <p:cNvSpPr>
            <a:spLocks noGrp="1"/>
          </p:cNvSpPr>
          <p:nvPr>
            <p:ph type="sldNum" sz="quarter" idx="10"/>
          </p:nvPr>
        </p:nvSpPr>
        <p:spPr/>
        <p:txBody>
          <a:bodyPr/>
          <a:lstStyle/>
          <a:p>
            <a:fld id="{60A286F7-0000-40D5-9A44-0DB648D08230}" type="slidenum">
              <a:rPr lang="en-US" smtClean="0"/>
              <a:t>4</a:t>
            </a:fld>
            <a:endParaRPr lang="en-US"/>
          </a:p>
        </p:txBody>
      </p:sp>
    </p:spTree>
    <p:extLst>
      <p:ext uri="{BB962C8B-B14F-4D97-AF65-F5344CB8AC3E}">
        <p14:creationId xmlns:p14="http://schemas.microsoft.com/office/powerpoint/2010/main" val="46761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smtClean="0"/>
          </a:p>
          <a:p>
            <a:r>
              <a:rPr lang="en-US" dirty="0" smtClean="0"/>
              <a:t>ALLE </a:t>
            </a:r>
            <a:r>
              <a:rPr lang="en-US" dirty="0" err="1" smtClean="0"/>
              <a:t>prosjekter</a:t>
            </a:r>
            <a:r>
              <a:rPr lang="en-US" dirty="0" smtClean="0"/>
              <a:t> </a:t>
            </a:r>
            <a:r>
              <a:rPr lang="en-US" dirty="0" err="1" smtClean="0"/>
              <a:t>som</a:t>
            </a:r>
            <a:r>
              <a:rPr lang="en-US" dirty="0" smtClean="0"/>
              <a:t> </a:t>
            </a:r>
            <a:r>
              <a:rPr lang="en-US" dirty="0" err="1" smtClean="0"/>
              <a:t>ble</a:t>
            </a:r>
            <a:r>
              <a:rPr lang="en-US" dirty="0" smtClean="0"/>
              <a:t> </a:t>
            </a:r>
            <a:r>
              <a:rPr lang="en-US" dirty="0" err="1" smtClean="0"/>
              <a:t>finansiert</a:t>
            </a:r>
            <a:r>
              <a:rPr lang="en-US" dirty="0" smtClean="0"/>
              <a:t> I </a:t>
            </a:r>
            <a:r>
              <a:rPr lang="en-US" dirty="0" err="1" smtClean="0"/>
              <a:t>forrige</a:t>
            </a:r>
            <a:r>
              <a:rPr lang="en-US" dirty="0" smtClean="0"/>
              <a:t> </a:t>
            </a:r>
            <a:r>
              <a:rPr lang="en-US" dirty="0" err="1" smtClean="0"/>
              <a:t>periode</a:t>
            </a:r>
            <a:r>
              <a:rPr lang="en-US" dirty="0"/>
              <a:t> </a:t>
            </a:r>
            <a:r>
              <a:rPr lang="en-US" dirty="0" err="1" smtClean="0"/>
              <a:t>er</a:t>
            </a:r>
            <a:r>
              <a:rPr lang="en-US" dirty="0" smtClean="0"/>
              <a:t> med </a:t>
            </a:r>
            <a:r>
              <a:rPr lang="en-US" dirty="0" err="1" smtClean="0"/>
              <a:t>i</a:t>
            </a:r>
            <a:r>
              <a:rPr lang="en-US" dirty="0" smtClean="0"/>
              <a:t> </a:t>
            </a:r>
            <a:r>
              <a:rPr lang="en-US" dirty="0" err="1" smtClean="0"/>
              <a:t>katalogen</a:t>
            </a:r>
            <a:r>
              <a:rPr lang="en-US" dirty="0" smtClean="0"/>
              <a:t>. </a:t>
            </a:r>
            <a:r>
              <a:rPr lang="en-US" dirty="0" err="1" smtClean="0"/>
              <a:t>Noen</a:t>
            </a:r>
            <a:r>
              <a:rPr lang="en-US" dirty="0" smtClean="0"/>
              <a:t> bare med </a:t>
            </a:r>
            <a:r>
              <a:rPr lang="en-US" dirty="0" err="1" smtClean="0"/>
              <a:t>partnere</a:t>
            </a:r>
            <a:r>
              <a:rPr lang="en-US" dirty="0" smtClean="0"/>
              <a:t> </a:t>
            </a:r>
            <a:r>
              <a:rPr lang="en-US" dirty="0" err="1" smtClean="0"/>
              <a:t>og</a:t>
            </a:r>
            <a:r>
              <a:rPr lang="en-US" dirty="0" smtClean="0"/>
              <a:t> </a:t>
            </a:r>
            <a:r>
              <a:rPr lang="en-US" dirty="0" err="1" smtClean="0"/>
              <a:t>finansiering</a:t>
            </a:r>
            <a:r>
              <a:rPr lang="en-US" dirty="0" smtClean="0"/>
              <a:t>, </a:t>
            </a:r>
            <a:r>
              <a:rPr lang="en-US" dirty="0" err="1" smtClean="0"/>
              <a:t>andre</a:t>
            </a:r>
            <a:r>
              <a:rPr lang="en-US" dirty="0" smtClean="0"/>
              <a:t> </a:t>
            </a:r>
            <a:r>
              <a:rPr lang="en-US" dirty="0" err="1" smtClean="0"/>
              <a:t>prosjekt</a:t>
            </a:r>
            <a:r>
              <a:rPr lang="en-US" dirty="0" smtClean="0"/>
              <a:t> med </a:t>
            </a:r>
            <a:r>
              <a:rPr lang="en-US" dirty="0" err="1" smtClean="0"/>
              <a:t>utfyllende</a:t>
            </a:r>
            <a:r>
              <a:rPr lang="en-US" dirty="0" smtClean="0"/>
              <a:t> </a:t>
            </a:r>
            <a:r>
              <a:rPr lang="en-US" dirty="0" err="1" smtClean="0"/>
              <a:t>beskrivelse</a:t>
            </a:r>
            <a:endParaRPr lang="en-US" dirty="0" smtClean="0"/>
          </a:p>
          <a:p>
            <a:endParaRPr lang="en-US" dirty="0"/>
          </a:p>
          <a:p>
            <a:r>
              <a:rPr lang="en-US" dirty="0" err="1" smtClean="0"/>
              <a:t>Finnmark</a:t>
            </a:r>
            <a:r>
              <a:rPr lang="en-US" dirty="0" smtClean="0"/>
              <a:t> – 26 </a:t>
            </a:r>
            <a:r>
              <a:rPr lang="en-US" dirty="0" err="1" smtClean="0"/>
              <a:t>hoved</a:t>
            </a:r>
            <a:r>
              <a:rPr lang="en-US" dirty="0" smtClean="0"/>
              <a:t>- </a:t>
            </a:r>
            <a:r>
              <a:rPr lang="en-US" dirty="0" err="1" smtClean="0"/>
              <a:t>og</a:t>
            </a:r>
            <a:r>
              <a:rPr lang="en-US" dirty="0" smtClean="0"/>
              <a:t> </a:t>
            </a:r>
            <a:r>
              <a:rPr lang="en-US" dirty="0" err="1" smtClean="0"/>
              <a:t>forprosjekt</a:t>
            </a:r>
            <a:r>
              <a:rPr lang="en-US" dirty="0" smtClean="0"/>
              <a:t> – </a:t>
            </a:r>
            <a:r>
              <a:rPr lang="en-US" dirty="0" err="1" smtClean="0"/>
              <a:t>tilsammen</a:t>
            </a:r>
            <a:r>
              <a:rPr lang="en-US" dirty="0" smtClean="0"/>
              <a:t> 41 529 000 mill</a:t>
            </a:r>
          </a:p>
          <a:p>
            <a:r>
              <a:rPr lang="en-US" dirty="0" smtClean="0"/>
              <a:t>Troms – 21 </a:t>
            </a:r>
            <a:r>
              <a:rPr lang="en-US" dirty="0" err="1" smtClean="0"/>
              <a:t>hoved</a:t>
            </a:r>
            <a:r>
              <a:rPr lang="en-US" dirty="0" smtClean="0"/>
              <a:t>- </a:t>
            </a:r>
            <a:r>
              <a:rPr lang="en-US" dirty="0" err="1" smtClean="0"/>
              <a:t>og</a:t>
            </a:r>
            <a:r>
              <a:rPr lang="en-US" dirty="0" smtClean="0"/>
              <a:t> </a:t>
            </a:r>
            <a:r>
              <a:rPr lang="en-US" dirty="0" err="1" smtClean="0"/>
              <a:t>forprosjekt</a:t>
            </a:r>
            <a:r>
              <a:rPr lang="en-US" dirty="0" smtClean="0"/>
              <a:t> – </a:t>
            </a:r>
            <a:r>
              <a:rPr lang="en-US" dirty="0" err="1" smtClean="0"/>
              <a:t>tilsammen</a:t>
            </a:r>
            <a:r>
              <a:rPr lang="en-US" dirty="0" smtClean="0"/>
              <a:t> 43 913 612 mill</a:t>
            </a:r>
          </a:p>
          <a:p>
            <a:r>
              <a:rPr lang="en-US" dirty="0" err="1" smtClean="0"/>
              <a:t>Nordland</a:t>
            </a:r>
            <a:r>
              <a:rPr lang="en-US" dirty="0" smtClean="0"/>
              <a:t> – 12 </a:t>
            </a:r>
            <a:r>
              <a:rPr lang="en-US" dirty="0" err="1" smtClean="0"/>
              <a:t>hoved</a:t>
            </a:r>
            <a:r>
              <a:rPr lang="en-US" dirty="0" smtClean="0"/>
              <a:t>- </a:t>
            </a:r>
            <a:r>
              <a:rPr lang="en-US" dirty="0" err="1" smtClean="0"/>
              <a:t>og</a:t>
            </a:r>
            <a:r>
              <a:rPr lang="en-US" dirty="0" smtClean="0"/>
              <a:t> </a:t>
            </a:r>
            <a:r>
              <a:rPr lang="en-US" dirty="0" err="1" smtClean="0"/>
              <a:t>forprosjekt</a:t>
            </a:r>
            <a:r>
              <a:rPr lang="en-US" dirty="0" smtClean="0"/>
              <a:t> – </a:t>
            </a:r>
            <a:r>
              <a:rPr lang="en-US" dirty="0" err="1" smtClean="0"/>
              <a:t>tilsammen</a:t>
            </a:r>
            <a:r>
              <a:rPr lang="en-US" dirty="0" smtClean="0"/>
              <a:t> 10 469 000</a:t>
            </a:r>
          </a:p>
          <a:p>
            <a:endParaRPr lang="en-US" dirty="0"/>
          </a:p>
          <a:p>
            <a:r>
              <a:rPr lang="en-US" dirty="0" smtClean="0"/>
              <a:t>Finland – 26 </a:t>
            </a:r>
            <a:r>
              <a:rPr lang="en-US" dirty="0" err="1" smtClean="0"/>
              <a:t>prosjekt</a:t>
            </a:r>
            <a:r>
              <a:rPr lang="en-US" dirty="0" smtClean="0"/>
              <a:t> med </a:t>
            </a:r>
            <a:r>
              <a:rPr lang="en-US" dirty="0" err="1" smtClean="0"/>
              <a:t>hovedsøker</a:t>
            </a:r>
            <a:endParaRPr lang="en-US" dirty="0" smtClean="0"/>
          </a:p>
          <a:p>
            <a:r>
              <a:rPr lang="en-US" dirty="0" err="1" smtClean="0"/>
              <a:t>Russland</a:t>
            </a:r>
            <a:r>
              <a:rPr lang="en-US" dirty="0" smtClean="0"/>
              <a:t> – 11 </a:t>
            </a:r>
            <a:r>
              <a:rPr lang="en-US" dirty="0" err="1" smtClean="0"/>
              <a:t>prosjekt</a:t>
            </a:r>
            <a:r>
              <a:rPr lang="en-US" dirty="0" smtClean="0"/>
              <a:t> med </a:t>
            </a:r>
            <a:r>
              <a:rPr lang="en-US" dirty="0" err="1" smtClean="0"/>
              <a:t>hovedsøker</a:t>
            </a:r>
            <a:endParaRPr lang="en-US" dirty="0" smtClean="0"/>
          </a:p>
          <a:p>
            <a:r>
              <a:rPr lang="en-US" dirty="0" err="1" smtClean="0"/>
              <a:t>Sverige</a:t>
            </a:r>
            <a:r>
              <a:rPr lang="en-US" dirty="0" smtClean="0"/>
              <a:t> – 6 </a:t>
            </a:r>
            <a:r>
              <a:rPr lang="en-US" dirty="0" err="1" smtClean="0"/>
              <a:t>prosjekt</a:t>
            </a:r>
            <a:r>
              <a:rPr lang="en-US" dirty="0" smtClean="0"/>
              <a:t>  med </a:t>
            </a:r>
            <a:r>
              <a:rPr lang="en-US" dirty="0" err="1" smtClean="0"/>
              <a:t>hovedsøker</a:t>
            </a:r>
            <a:endParaRPr lang="en-US" dirty="0" smtClean="0"/>
          </a:p>
          <a:p>
            <a:endParaRPr lang="en-US" dirty="0"/>
          </a:p>
          <a:p>
            <a:r>
              <a:rPr lang="en-US" dirty="0" smtClean="0"/>
              <a:t>Av de 51 </a:t>
            </a:r>
            <a:r>
              <a:rPr lang="en-US" dirty="0" err="1" smtClean="0"/>
              <a:t>prosjektene</a:t>
            </a:r>
            <a:r>
              <a:rPr lang="en-US" dirty="0" smtClean="0"/>
              <a:t> </a:t>
            </a:r>
            <a:r>
              <a:rPr lang="en-US" dirty="0" err="1" smtClean="0"/>
              <a:t>har</a:t>
            </a:r>
            <a:r>
              <a:rPr lang="en-US" dirty="0" smtClean="0"/>
              <a:t> Finland </a:t>
            </a:r>
            <a:r>
              <a:rPr lang="en-US" dirty="0" err="1" smtClean="0"/>
              <a:t>i</a:t>
            </a:r>
            <a:r>
              <a:rPr lang="en-US" dirty="0" smtClean="0"/>
              <a:t> </a:t>
            </a:r>
            <a:r>
              <a:rPr lang="en-US" dirty="0" err="1" smtClean="0"/>
              <a:t>overkant</a:t>
            </a:r>
            <a:r>
              <a:rPr lang="en-US" dirty="0" smtClean="0"/>
              <a:t> </a:t>
            </a:r>
            <a:r>
              <a:rPr lang="en-US" dirty="0" err="1" smtClean="0"/>
              <a:t>av</a:t>
            </a:r>
            <a:r>
              <a:rPr lang="en-US" dirty="0" smtClean="0"/>
              <a:t> 50 % </a:t>
            </a:r>
            <a:r>
              <a:rPr lang="en-US" dirty="0" err="1" smtClean="0"/>
              <a:t>av</a:t>
            </a:r>
            <a:r>
              <a:rPr lang="en-US" dirty="0" smtClean="0"/>
              <a:t> </a:t>
            </a:r>
            <a:r>
              <a:rPr lang="en-US" dirty="0" err="1" smtClean="0"/>
              <a:t>hovedsøkerne</a:t>
            </a: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286F7-0000-40D5-9A44-0DB648D082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2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Første søknadsrunde er budsjettert med inntil 13,3 millioner euro kombinert programfinansiering og 4 millioner på norsk side.</a:t>
            </a:r>
          </a:p>
          <a:p>
            <a:endParaRPr lang="nb-NO" dirty="0" smtClean="0"/>
          </a:p>
          <a:p>
            <a:r>
              <a:rPr lang="nb-NO" dirty="0" smtClean="0"/>
              <a:t>Totalt - hele programperioden - satt av 63,4 </a:t>
            </a:r>
            <a:r>
              <a:rPr lang="nb-NO" dirty="0" err="1" smtClean="0"/>
              <a:t>mill</a:t>
            </a:r>
            <a:r>
              <a:rPr lang="nb-NO" dirty="0" smtClean="0"/>
              <a:t> € – Norge bidrar med 14 </a:t>
            </a:r>
            <a:r>
              <a:rPr lang="nb-NO" dirty="0" err="1" smtClean="0"/>
              <a:t>mill</a:t>
            </a:r>
            <a:r>
              <a:rPr lang="nb-NO" dirty="0" smtClean="0"/>
              <a:t> €</a:t>
            </a:r>
            <a:endParaRPr lang="nb-NO" dirty="0" smtClean="0"/>
          </a:p>
          <a:p>
            <a:endParaRPr lang="nb-NO" dirty="0"/>
          </a:p>
          <a:p>
            <a:r>
              <a:rPr lang="nb-NO" dirty="0" smtClean="0"/>
              <a:t>Viktigst: </a:t>
            </a:r>
          </a:p>
          <a:p>
            <a:r>
              <a:rPr lang="nb-NO" dirty="0" smtClean="0"/>
              <a:t>Prosjektene  -  kan ha bilateralt samarbeid i et multilateralt prosjekt</a:t>
            </a:r>
          </a:p>
          <a:p>
            <a:r>
              <a:rPr lang="nb-NO" dirty="0" smtClean="0"/>
              <a:t>Nevner dette fordi Norge ikke har samme adgang til bilaterale prosjekter som de andre landene </a:t>
            </a:r>
          </a:p>
          <a:p>
            <a:endParaRPr lang="nb-NO" dirty="0"/>
          </a:p>
          <a:p>
            <a:r>
              <a:rPr lang="nb-NO" dirty="0" smtClean="0"/>
              <a:t>Formelt anbefalt; prosess..</a:t>
            </a:r>
          </a:p>
          <a:p>
            <a:endParaRPr lang="nb-NO" dirty="0"/>
          </a:p>
          <a:p>
            <a:endParaRPr lang="nb-NO" dirty="0" smtClean="0"/>
          </a:p>
          <a:p>
            <a:endParaRPr lang="nb-NO" dirty="0"/>
          </a:p>
          <a:p>
            <a:r>
              <a:rPr lang="nb-NO" dirty="0" smtClean="0"/>
              <a:t>Praktisk; teknisk, budsjettering</a:t>
            </a:r>
            <a:endParaRPr lang="nb-NO" dirty="0"/>
          </a:p>
        </p:txBody>
      </p:sp>
      <p:sp>
        <p:nvSpPr>
          <p:cNvPr id="4" name="Plassholder for lysbildenummer 3"/>
          <p:cNvSpPr>
            <a:spLocks noGrp="1"/>
          </p:cNvSpPr>
          <p:nvPr>
            <p:ph type="sldNum" sz="quarter" idx="10"/>
          </p:nvPr>
        </p:nvSpPr>
        <p:spPr/>
        <p:txBody>
          <a:bodyPr/>
          <a:lstStyle/>
          <a:p>
            <a:fld id="{60A286F7-0000-40D5-9A44-0DB648D08230}" type="slidenum">
              <a:rPr lang="en-US" smtClean="0"/>
              <a:t>6</a:t>
            </a:fld>
            <a:endParaRPr lang="en-US"/>
          </a:p>
        </p:txBody>
      </p:sp>
    </p:spTree>
    <p:extLst>
      <p:ext uri="{BB962C8B-B14F-4D97-AF65-F5344CB8AC3E}">
        <p14:creationId xmlns:p14="http://schemas.microsoft.com/office/powerpoint/2010/main" val="23461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 1 desember 2016 er det ikke klart om ikke-offentlig enheter kan være hovedpart i Russland. Det blir klart når Finansieringsavtalen er klar før nyttår. </a:t>
            </a:r>
          </a:p>
          <a:p>
            <a:endParaRPr lang="nb-NO" dirty="0"/>
          </a:p>
          <a:p>
            <a:r>
              <a:rPr lang="nb-NO" dirty="0" smtClean="0"/>
              <a:t>Hvis ikke private eller frivillige kan være eiere må disse inngå partnerskap med en kommune, regionalmyndighet e.l. som tar det formelle eierskapet</a:t>
            </a:r>
          </a:p>
          <a:p>
            <a:endParaRPr lang="nb-NO" dirty="0"/>
          </a:p>
          <a:p>
            <a:r>
              <a:rPr lang="nb-NO" dirty="0" smtClean="0"/>
              <a:t>De største fallgruvene er at ikke prosjektet er godt nok forankret i de organisasjonene/institusjonene/bedriftene som er med og dermed ikke får støtten de trenger både økonomisk og menneskelig.  </a:t>
            </a:r>
          </a:p>
          <a:p>
            <a:endParaRPr lang="nb-NO" dirty="0" smtClean="0"/>
          </a:p>
          <a:p>
            <a:r>
              <a:rPr lang="nb-NO" dirty="0" smtClean="0"/>
              <a:t>I forrige programperiode hadde man lead partner, partnere og </a:t>
            </a:r>
            <a:r>
              <a:rPr lang="nb-NO" dirty="0" smtClean="0"/>
              <a:t>assosierte partnere i </a:t>
            </a:r>
            <a:r>
              <a:rPr lang="nb-NO" dirty="0" smtClean="0"/>
              <a:t>søknadsskjemaet. </a:t>
            </a:r>
            <a:r>
              <a:rPr lang="nb-NO" dirty="0" smtClean="0"/>
              <a:t>Assosierte partnere </a:t>
            </a:r>
            <a:r>
              <a:rPr lang="nb-NO" dirty="0" smtClean="0"/>
              <a:t>er fjernet fra søknadsskjemaet i den nye programperioden. Det har vist seg at de har deres rolle i prosjektene har vært </a:t>
            </a:r>
            <a:r>
              <a:rPr lang="nb-NO" dirty="0" smtClean="0"/>
              <a:t>såpass svak, at man ikke ser det hensiktsmessig å fortsette med den formen. </a:t>
            </a:r>
            <a:r>
              <a:rPr lang="nb-NO" dirty="0" smtClean="0"/>
              <a:t>De som skal være med i prosjektene må forplikte seg med partnerskapsavtaler.</a:t>
            </a:r>
          </a:p>
          <a:p>
            <a:endParaRPr lang="nb-NO" dirty="0" smtClean="0"/>
          </a:p>
          <a:p>
            <a:r>
              <a:rPr lang="nb-NO" dirty="0"/>
              <a:t>Underleverandører er en annen sak, </a:t>
            </a:r>
            <a:r>
              <a:rPr lang="nb-NO" dirty="0" smtClean="0"/>
              <a:t>de må </a:t>
            </a:r>
            <a:r>
              <a:rPr lang="nb-NO" dirty="0"/>
              <a:t>de bli lyst ut, de kan ikke være partnere</a:t>
            </a:r>
            <a:r>
              <a:rPr lang="nb-NO" dirty="0" smtClean="0"/>
              <a:t>.</a:t>
            </a:r>
          </a:p>
          <a:p>
            <a:r>
              <a:rPr lang="nb-NO" dirty="0" smtClean="0"/>
              <a:t>(</a:t>
            </a:r>
            <a:r>
              <a:rPr lang="nb-NO" dirty="0" err="1" smtClean="0"/>
              <a:t>Subcontractor</a:t>
            </a:r>
            <a:r>
              <a:rPr lang="nb-NO" dirty="0" smtClean="0"/>
              <a:t>)</a:t>
            </a:r>
          </a:p>
          <a:p>
            <a:endParaRPr lang="nb-NO" dirty="0"/>
          </a:p>
          <a:p>
            <a:r>
              <a:rPr lang="nb-NO" dirty="0" smtClean="0"/>
              <a:t>Det gjelder å ha en idé, og selge den inn først og fremst til nøkkelpersoner i egen organisasjon, og videre til potensielle samarbeidspartnere. </a:t>
            </a:r>
          </a:p>
          <a:p>
            <a:r>
              <a:rPr lang="nb-NO" dirty="0" smtClean="0"/>
              <a:t>Arbeidsfordelingen skal komme klart og tydelig frem i partnerskapsavtalene.</a:t>
            </a:r>
          </a:p>
          <a:p>
            <a:r>
              <a:rPr lang="nb-NO" dirty="0" smtClean="0"/>
              <a:t>Ta gjerne kontakt med det norske </a:t>
            </a:r>
            <a:r>
              <a:rPr lang="nb-NO" dirty="0" err="1" smtClean="0"/>
              <a:t>Kolarctic</a:t>
            </a:r>
            <a:r>
              <a:rPr lang="nb-NO" dirty="0" smtClean="0"/>
              <a:t> sekretariatet som sitter på fylkeshuset i Vadsø</a:t>
            </a:r>
          </a:p>
          <a:p>
            <a:r>
              <a:rPr lang="nb-NO" dirty="0" smtClean="0"/>
              <a:t>Kontakt også potensielle </a:t>
            </a:r>
            <a:r>
              <a:rPr lang="nb-NO" dirty="0" err="1" smtClean="0"/>
              <a:t>medfinansiører</a:t>
            </a:r>
            <a:r>
              <a:rPr lang="nb-NO" dirty="0" smtClean="0"/>
              <a:t> tidlig i prosessen.</a:t>
            </a:r>
          </a:p>
          <a:p>
            <a:endParaRPr lang="nb-NO" dirty="0"/>
          </a:p>
          <a:p>
            <a:r>
              <a:rPr lang="nb-NO" dirty="0" smtClean="0"/>
              <a:t>Et </a:t>
            </a:r>
            <a:r>
              <a:rPr lang="nb-NO" dirty="0" err="1" smtClean="0"/>
              <a:t>Kolarctic</a:t>
            </a:r>
            <a:r>
              <a:rPr lang="nb-NO" dirty="0" smtClean="0"/>
              <a:t> prosjekt kan virke komplisert, men når man begynner å jobbe med søknaden vil man oppdage at det ikke er vanskelig hvis man har gjort et godt forarbeid.</a:t>
            </a:r>
          </a:p>
          <a:p>
            <a:r>
              <a:rPr lang="nb-NO" dirty="0" smtClean="0"/>
              <a:t>Prosjekter gir resultater</a:t>
            </a:r>
            <a:endParaRPr lang="nb-NO" dirty="0" smtClean="0"/>
          </a:p>
          <a:p>
            <a:endParaRPr lang="nb-NO" dirty="0"/>
          </a:p>
          <a:p>
            <a:endParaRPr lang="nb-NO" dirty="0"/>
          </a:p>
          <a:p>
            <a:endParaRPr lang="nb-NO" dirty="0"/>
          </a:p>
          <a:p>
            <a:endParaRPr lang="nb-NO" dirty="0" smtClean="0"/>
          </a:p>
          <a:p>
            <a:endParaRPr lang="nb-NO" dirty="0" smtClean="0"/>
          </a:p>
          <a:p>
            <a:endParaRPr lang="nb-NO" dirty="0"/>
          </a:p>
          <a:p>
            <a:endParaRPr lang="nb-NO" dirty="0"/>
          </a:p>
        </p:txBody>
      </p:sp>
      <p:sp>
        <p:nvSpPr>
          <p:cNvPr id="4" name="Plassholder for lysbildenummer 3"/>
          <p:cNvSpPr>
            <a:spLocks noGrp="1"/>
          </p:cNvSpPr>
          <p:nvPr>
            <p:ph type="sldNum" sz="quarter" idx="10"/>
          </p:nvPr>
        </p:nvSpPr>
        <p:spPr/>
        <p:txBody>
          <a:bodyPr/>
          <a:lstStyle/>
          <a:p>
            <a:fld id="{60A286F7-0000-40D5-9A44-0DB648D08230}" type="slidenum">
              <a:rPr lang="en-US" smtClean="0"/>
              <a:t>7</a:t>
            </a:fld>
            <a:endParaRPr lang="en-US"/>
          </a:p>
        </p:txBody>
      </p:sp>
    </p:spTree>
    <p:extLst>
      <p:ext uri="{BB962C8B-B14F-4D97-AF65-F5344CB8AC3E}">
        <p14:creationId xmlns:p14="http://schemas.microsoft.com/office/powerpoint/2010/main" val="189219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flere eksempler på gode prosjekter</a:t>
            </a:r>
          </a:p>
          <a:p>
            <a:endParaRPr lang="nb-NO" dirty="0"/>
          </a:p>
          <a:p>
            <a:r>
              <a:rPr lang="nb-NO" dirty="0" smtClean="0"/>
              <a:t>Vi skal få 2 eksempler her i dag, ett forprosjekt som TIFF her i Tromsø har hatt ansvaret for og et hovedprosjekt der NILU har vært Lead partner, det prosjektet handler om matvaresikkerhet.</a:t>
            </a:r>
          </a:p>
          <a:p>
            <a:endParaRPr lang="nb-NO" dirty="0"/>
          </a:p>
          <a:p>
            <a:endParaRPr lang="nb-NO" dirty="0" smtClean="0"/>
          </a:p>
          <a:p>
            <a:r>
              <a:rPr lang="nb-NO" dirty="0" smtClean="0"/>
              <a:t>I tillegg kan jeg nevne noen flere:</a:t>
            </a:r>
          </a:p>
          <a:p>
            <a:r>
              <a:rPr lang="nb-NO" dirty="0" err="1" smtClean="0"/>
              <a:t>Kolarctic</a:t>
            </a:r>
            <a:r>
              <a:rPr lang="nb-NO" dirty="0" smtClean="0"/>
              <a:t> Salmon – kartlegge laksestammene for å kunne anbefale hva som kan fiskes både i elv og sjø</a:t>
            </a:r>
          </a:p>
          <a:p>
            <a:r>
              <a:rPr lang="nb-NO" dirty="0" smtClean="0"/>
              <a:t>Barents </a:t>
            </a:r>
            <a:r>
              <a:rPr lang="nb-NO" dirty="0" err="1" smtClean="0"/>
              <a:t>Mediasphere</a:t>
            </a:r>
            <a:r>
              <a:rPr lang="nb-NO" dirty="0" smtClean="0"/>
              <a:t> – samarbeid mellom journalister i Barentsregionen</a:t>
            </a:r>
          </a:p>
          <a:p>
            <a:r>
              <a:rPr lang="nb-NO" dirty="0" smtClean="0"/>
              <a:t>Mine Health – samarbeid mellom universitet i fire land om helseundersøkelse av gruvearbeidere og hvilke tiltak som bør settes inn</a:t>
            </a:r>
          </a:p>
          <a:p>
            <a:r>
              <a:rPr lang="nb-NO" dirty="0" smtClean="0"/>
              <a:t>Arctic </a:t>
            </a:r>
            <a:r>
              <a:rPr lang="nb-NO" dirty="0" err="1" smtClean="0"/>
              <a:t>Expo</a:t>
            </a:r>
            <a:r>
              <a:rPr lang="nb-NO" dirty="0" smtClean="0"/>
              <a:t> Center – samarbeid mellom </a:t>
            </a:r>
            <a:r>
              <a:rPr lang="nb-NO" dirty="0" err="1" smtClean="0"/>
              <a:t>Polaria</a:t>
            </a:r>
            <a:r>
              <a:rPr lang="nb-NO" dirty="0" smtClean="0"/>
              <a:t> og isbryteren Lenin om å lage utstillinger i begge land med tanke på forskning i </a:t>
            </a:r>
            <a:r>
              <a:rPr lang="nb-NO" smtClean="0"/>
              <a:t>polare strøk </a:t>
            </a:r>
            <a:endParaRPr lang="nb-NO" dirty="0"/>
          </a:p>
        </p:txBody>
      </p:sp>
      <p:sp>
        <p:nvSpPr>
          <p:cNvPr id="4" name="Plassholder for lysbildenummer 3"/>
          <p:cNvSpPr>
            <a:spLocks noGrp="1"/>
          </p:cNvSpPr>
          <p:nvPr>
            <p:ph type="sldNum" sz="quarter" idx="10"/>
          </p:nvPr>
        </p:nvSpPr>
        <p:spPr/>
        <p:txBody>
          <a:bodyPr/>
          <a:lstStyle/>
          <a:p>
            <a:fld id="{60A286F7-0000-40D5-9A44-0DB648D08230}" type="slidenum">
              <a:rPr lang="en-US" smtClean="0"/>
              <a:t>8</a:t>
            </a:fld>
            <a:endParaRPr lang="en-US"/>
          </a:p>
        </p:txBody>
      </p:sp>
    </p:spTree>
    <p:extLst>
      <p:ext uri="{BB962C8B-B14F-4D97-AF65-F5344CB8AC3E}">
        <p14:creationId xmlns:p14="http://schemas.microsoft.com/office/powerpoint/2010/main" val="4144138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27889"/>
        </a:solidFill>
        <a:effectLst/>
      </p:bgPr>
    </p:bg>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6800" y="2047875"/>
            <a:ext cx="5455200" cy="4810125"/>
          </a:xfrm>
          <a:prstGeom prst="rect">
            <a:avLst/>
          </a:prstGeom>
        </p:spPr>
      </p:pic>
      <p:sp>
        <p:nvSpPr>
          <p:cNvPr id="2" name="Otsikko 1"/>
          <p:cNvSpPr>
            <a:spLocks noGrp="1"/>
          </p:cNvSpPr>
          <p:nvPr>
            <p:ph type="ctrTitle"/>
          </p:nvPr>
        </p:nvSpPr>
        <p:spPr>
          <a:xfrm>
            <a:off x="502938" y="466198"/>
            <a:ext cx="9144000" cy="2387600"/>
          </a:xfrm>
          <a:effectLst/>
        </p:spPr>
        <p:txBody>
          <a:bodyPr anchor="b"/>
          <a:lstStyle>
            <a:lvl1pPr algn="l">
              <a:defRPr sz="6000">
                <a:ln w="12700">
                  <a:solidFill>
                    <a:srgbClr val="DEE787"/>
                  </a:solidFill>
                </a:ln>
                <a:solidFill>
                  <a:srgbClr val="BFD630"/>
                </a:solidFill>
                <a:latin typeface="Verdana" panose="020B0604030504040204" pitchFamily="34" charset="0"/>
                <a:ea typeface="Verdana" panose="020B0604030504040204" pitchFamily="34" charset="0"/>
                <a:cs typeface="Verdana" panose="020B0604030504040204" pitchFamily="34"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21" name="Päivämäärän paikkamerkki 20"/>
          <p:cNvSpPr>
            <a:spLocks noGrp="1"/>
          </p:cNvSpPr>
          <p:nvPr>
            <p:ph type="dt" sz="half" idx="10"/>
          </p:nvPr>
        </p:nvSpPr>
        <p:spPr/>
        <p:txBody>
          <a:bodyPr/>
          <a:lstStyle/>
          <a:p>
            <a:fld id="{4CE6FF0E-6979-4EF3-A99C-FC3D71185DD9}" type="datetime1">
              <a:rPr lang="fi-FI" smtClean="0"/>
              <a:t>5.12.2016</a:t>
            </a:fld>
            <a:endParaRPr lang="fi-FI"/>
          </a:p>
        </p:txBody>
      </p:sp>
      <p:sp>
        <p:nvSpPr>
          <p:cNvPr id="22" name="Alatunnisteen paikkamerkki 21"/>
          <p:cNvSpPr>
            <a:spLocks noGrp="1"/>
          </p:cNvSpPr>
          <p:nvPr>
            <p:ph type="ftr" sz="quarter" idx="11"/>
          </p:nvPr>
        </p:nvSpPr>
        <p:spPr/>
        <p:txBody>
          <a:bodyPr/>
          <a:lstStyle>
            <a:lvl1pPr>
              <a:defRPr b="1">
                <a:solidFill>
                  <a:schemeClr val="bg1"/>
                </a:solidFill>
              </a:defRPr>
            </a:lvl1pPr>
          </a:lstStyle>
          <a:p>
            <a:r>
              <a:rPr lang="fi-FI" smtClean="0"/>
              <a:t>www.kolarctic.info</a:t>
            </a:r>
            <a:endParaRPr lang="fi-FI" dirty="0"/>
          </a:p>
        </p:txBody>
      </p:sp>
      <p:sp>
        <p:nvSpPr>
          <p:cNvPr id="23" name="Dian numeron paikkamerkki 22"/>
          <p:cNvSpPr>
            <a:spLocks noGrp="1"/>
          </p:cNvSpPr>
          <p:nvPr>
            <p:ph type="sldNum" sz="quarter" idx="12"/>
          </p:nvPr>
        </p:nvSpPr>
        <p:spPr/>
        <p:txBody>
          <a:bodyPr/>
          <a:lstStyle/>
          <a:p>
            <a:fld id="{E439DF18-EF9F-4548-8CEB-246465D8F8D2}" type="slidenum">
              <a:rPr lang="fi-FI" smtClean="0"/>
              <a:t>‹#›</a:t>
            </a:fld>
            <a:endParaRPr lang="fi-FI"/>
          </a:p>
        </p:txBody>
      </p:sp>
      <p:pic>
        <p:nvPicPr>
          <p:cNvPr id="27" name="Kuva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4820" y="285835"/>
            <a:ext cx="1735860" cy="843132"/>
          </a:xfrm>
          <a:prstGeom prst="rect">
            <a:avLst/>
          </a:prstGeom>
        </p:spPr>
      </p:pic>
      <p:pic>
        <p:nvPicPr>
          <p:cNvPr id="25" name="Kuva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4240" y="926685"/>
            <a:ext cx="1486440" cy="180363"/>
          </a:xfrm>
          <a:prstGeom prst="rect">
            <a:avLst/>
          </a:prstGeom>
        </p:spPr>
      </p:pic>
      <p:sp>
        <p:nvSpPr>
          <p:cNvPr id="4" name="Suorakulmio 3"/>
          <p:cNvSpPr/>
          <p:nvPr userDrawn="1"/>
        </p:nvSpPr>
        <p:spPr>
          <a:xfrm>
            <a:off x="10844212" y="945355"/>
            <a:ext cx="250031" cy="142875"/>
          </a:xfrm>
          <a:prstGeom prst="rect">
            <a:avLst/>
          </a:prstGeom>
          <a:noFill/>
          <a:ln w="6350" cmpd="sng">
            <a:solidFill>
              <a:srgbClr val="DEE787">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orakulmio 10"/>
          <p:cNvSpPr/>
          <p:nvPr userDrawn="1"/>
        </p:nvSpPr>
        <p:spPr>
          <a:xfrm>
            <a:off x="10537277" y="945354"/>
            <a:ext cx="250031" cy="142875"/>
          </a:xfrm>
          <a:prstGeom prst="rect">
            <a:avLst/>
          </a:prstGeom>
          <a:noFill/>
          <a:ln w="6350" cmpd="sng">
            <a:solidFill>
              <a:srgbClr val="DEE787">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orakulmio 11"/>
          <p:cNvSpPr/>
          <p:nvPr userDrawn="1"/>
        </p:nvSpPr>
        <p:spPr>
          <a:xfrm>
            <a:off x="11148962" y="945353"/>
            <a:ext cx="250031" cy="146445"/>
          </a:xfrm>
          <a:prstGeom prst="rect">
            <a:avLst/>
          </a:prstGeom>
          <a:noFill/>
          <a:ln w="6350" cmpd="sng">
            <a:solidFill>
              <a:srgbClr val="DEE787">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orakulmio 12"/>
          <p:cNvSpPr/>
          <p:nvPr userDrawn="1"/>
        </p:nvSpPr>
        <p:spPr>
          <a:xfrm>
            <a:off x="11453812" y="945354"/>
            <a:ext cx="250031" cy="142875"/>
          </a:xfrm>
          <a:prstGeom prst="rect">
            <a:avLst/>
          </a:prstGeom>
          <a:noFill/>
          <a:ln w="6350" cmpd="sng">
            <a:solidFill>
              <a:srgbClr val="DEE787">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orakulmio 13"/>
          <p:cNvSpPr/>
          <p:nvPr userDrawn="1"/>
        </p:nvSpPr>
        <p:spPr>
          <a:xfrm>
            <a:off x="11760650" y="945353"/>
            <a:ext cx="226564" cy="142875"/>
          </a:xfrm>
          <a:prstGeom prst="rect">
            <a:avLst/>
          </a:prstGeom>
          <a:noFill/>
          <a:ln w="6350" cmpd="sng">
            <a:solidFill>
              <a:srgbClr val="DEE787">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72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äivämäärän paikkamerkki 2"/>
          <p:cNvSpPr>
            <a:spLocks noGrp="1"/>
          </p:cNvSpPr>
          <p:nvPr>
            <p:ph type="dt" sz="half" idx="10"/>
          </p:nvPr>
        </p:nvSpPr>
        <p:spPr/>
        <p:txBody>
          <a:bodyPr/>
          <a:lstStyle/>
          <a:p>
            <a:fld id="{DD6B1102-F422-4494-B023-B586921F7ED1}" type="datetime1">
              <a:rPr lang="fi-FI" smtClean="0"/>
              <a:t>5.12.2016</a:t>
            </a:fld>
            <a:endParaRPr lang="fi-FI"/>
          </a:p>
        </p:txBody>
      </p:sp>
      <p:sp>
        <p:nvSpPr>
          <p:cNvPr id="4" name="Alatunnisteen paikkamerkki 3"/>
          <p:cNvSpPr>
            <a:spLocks noGrp="1"/>
          </p:cNvSpPr>
          <p:nvPr>
            <p:ph type="ftr" sz="quarter" idx="11"/>
          </p:nvPr>
        </p:nvSpPr>
        <p:spPr/>
        <p:txBody>
          <a:bodyPr/>
          <a:lstStyle/>
          <a:p>
            <a:r>
              <a:rPr lang="fi-FI" smtClean="0"/>
              <a:t>www.kolarctic.info</a:t>
            </a:r>
            <a:endParaRPr lang="fi-FI"/>
          </a:p>
        </p:txBody>
      </p:sp>
      <p:sp>
        <p:nvSpPr>
          <p:cNvPr id="5" name="Dian numeron paikkamerkki 4"/>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298171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6AF7DA7-E1E6-4D81-A509-8B9E675471CE}" type="datetime1">
              <a:rPr lang="fi-FI" smtClean="0"/>
              <a:t>5.12.2016</a:t>
            </a:fld>
            <a:endParaRPr lang="fi-FI"/>
          </a:p>
        </p:txBody>
      </p:sp>
      <p:sp>
        <p:nvSpPr>
          <p:cNvPr id="3" name="Alatunnisteen paikkamerkki 2"/>
          <p:cNvSpPr>
            <a:spLocks noGrp="1"/>
          </p:cNvSpPr>
          <p:nvPr>
            <p:ph type="ftr" sz="quarter" idx="11"/>
          </p:nvPr>
        </p:nvSpPr>
        <p:spPr/>
        <p:txBody>
          <a:bodyPr/>
          <a:lstStyle/>
          <a:p>
            <a:r>
              <a:rPr lang="fi-FI" smtClean="0"/>
              <a:t>www.kolarctic.info</a:t>
            </a:r>
            <a:endParaRPr lang="fi-FI"/>
          </a:p>
        </p:txBody>
      </p:sp>
      <p:sp>
        <p:nvSpPr>
          <p:cNvPr id="4" name="Dian numeron paikkamerkki 3"/>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383237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en-US"/>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0B6E9BC-88BD-4583-900C-B675AD6AD5BE}" type="datetime1">
              <a:rPr lang="fi-FI" smtClean="0"/>
              <a:t>5.12.2016</a:t>
            </a:fld>
            <a:endParaRPr lang="fi-FI"/>
          </a:p>
        </p:txBody>
      </p:sp>
      <p:sp>
        <p:nvSpPr>
          <p:cNvPr id="6" name="Alatunnisteen paikkamerkki 5"/>
          <p:cNvSpPr>
            <a:spLocks noGrp="1"/>
          </p:cNvSpPr>
          <p:nvPr>
            <p:ph type="ftr" sz="quarter" idx="11"/>
          </p:nvPr>
        </p:nvSpPr>
        <p:spPr/>
        <p:txBody>
          <a:bodyPr/>
          <a:lstStyle/>
          <a:p>
            <a:r>
              <a:rPr lang="fi-FI" smtClean="0"/>
              <a:t>www.kolarctic.info</a:t>
            </a:r>
            <a:endParaRPr lang="fi-FI"/>
          </a:p>
        </p:txBody>
      </p:sp>
      <p:sp>
        <p:nvSpPr>
          <p:cNvPr id="7" name="Dian numeron paikkamerkki 6"/>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345781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en-US"/>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6781561-7E23-4965-A769-5348B5980F55}" type="datetime1">
              <a:rPr lang="fi-FI" smtClean="0"/>
              <a:t>5.12.2016</a:t>
            </a:fld>
            <a:endParaRPr lang="fi-FI"/>
          </a:p>
        </p:txBody>
      </p:sp>
      <p:sp>
        <p:nvSpPr>
          <p:cNvPr id="6" name="Alatunnisteen paikkamerkki 5"/>
          <p:cNvSpPr>
            <a:spLocks noGrp="1"/>
          </p:cNvSpPr>
          <p:nvPr>
            <p:ph type="ftr" sz="quarter" idx="11"/>
          </p:nvPr>
        </p:nvSpPr>
        <p:spPr/>
        <p:txBody>
          <a:bodyPr/>
          <a:lstStyle/>
          <a:p>
            <a:r>
              <a:rPr lang="fi-FI" smtClean="0"/>
              <a:t>www.kolarctic.info</a:t>
            </a:r>
            <a:endParaRPr lang="fi-FI"/>
          </a:p>
        </p:txBody>
      </p:sp>
      <p:sp>
        <p:nvSpPr>
          <p:cNvPr id="7" name="Dian numeron paikkamerkki 6"/>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180343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93CD467B-41D2-4E2A-87EE-799528CA7E20}" type="datetime1">
              <a:rPr lang="fi-FI" smtClean="0"/>
              <a:t>5.12.2016</a:t>
            </a:fld>
            <a:endParaRPr lang="fi-FI"/>
          </a:p>
        </p:txBody>
      </p:sp>
      <p:sp>
        <p:nvSpPr>
          <p:cNvPr id="5" name="Alatunnisteen paikkamerkki 4"/>
          <p:cNvSpPr>
            <a:spLocks noGrp="1"/>
          </p:cNvSpPr>
          <p:nvPr>
            <p:ph type="ftr" sz="quarter" idx="11"/>
          </p:nvPr>
        </p:nvSpPr>
        <p:spPr/>
        <p:txBody>
          <a:bodyPr/>
          <a:lstStyle/>
          <a:p>
            <a:r>
              <a:rPr lang="fi-FI" smtClean="0"/>
              <a:t>www.kolarctic.info</a:t>
            </a:r>
            <a:endParaRPr lang="fi-FI"/>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1173017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45B5ED18-70D0-4D65-9175-E43F1C451C95}" type="datetime1">
              <a:rPr lang="fi-FI" smtClean="0"/>
              <a:t>5.12.2016</a:t>
            </a:fld>
            <a:endParaRPr lang="fi-FI"/>
          </a:p>
        </p:txBody>
      </p:sp>
      <p:sp>
        <p:nvSpPr>
          <p:cNvPr id="5" name="Alatunnisteen paikkamerkki 4"/>
          <p:cNvSpPr>
            <a:spLocks noGrp="1"/>
          </p:cNvSpPr>
          <p:nvPr>
            <p:ph type="ftr" sz="quarter" idx="11"/>
          </p:nvPr>
        </p:nvSpPr>
        <p:spPr/>
        <p:txBody>
          <a:bodyPr/>
          <a:lstStyle/>
          <a:p>
            <a:r>
              <a:rPr lang="fi-FI" smtClean="0"/>
              <a:t>www.kolarctic.info</a:t>
            </a:r>
            <a:endParaRPr lang="fi-FI"/>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3328602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1" name="Suorakulmainen kolmio 10"/>
          <p:cNvSpPr/>
          <p:nvPr userDrawn="1"/>
        </p:nvSpPr>
        <p:spPr>
          <a:xfrm rot="5400000">
            <a:off x="81639" y="-81643"/>
            <a:ext cx="1216486" cy="1379767"/>
          </a:xfrm>
          <a:prstGeom prst="rtTriangle">
            <a:avLst/>
          </a:prstGeom>
          <a:solidFill>
            <a:srgbClr val="E6E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orakulmainen kolmio 11"/>
          <p:cNvSpPr/>
          <p:nvPr userDrawn="1"/>
        </p:nvSpPr>
        <p:spPr>
          <a:xfrm rot="10800000" flipH="1">
            <a:off x="-1" y="-1"/>
            <a:ext cx="1861457" cy="749804"/>
          </a:xfrm>
          <a:prstGeom prst="rtTriangle">
            <a:avLst/>
          </a:prstGeom>
          <a:solidFill>
            <a:srgbClr val="027889">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hasCustomPrompt="1"/>
          </p:nvPr>
        </p:nvSpPr>
        <p:spPr/>
        <p:txBody>
          <a:bodyPr>
            <a:normAutofit/>
          </a:bodyPr>
          <a:lstStyle>
            <a:lvl1pPr>
              <a:defRPr sz="3600">
                <a:solidFill>
                  <a:srgbClr val="027889"/>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Päivämäärän paikkamerkki 3"/>
          <p:cNvSpPr>
            <a:spLocks noGrp="1"/>
          </p:cNvSpPr>
          <p:nvPr>
            <p:ph type="dt" sz="half" idx="10"/>
          </p:nvPr>
        </p:nvSpPr>
        <p:spPr/>
        <p:txBody>
          <a:bodyPr/>
          <a:lstStyle/>
          <a:p>
            <a:fld id="{4325DC31-3B08-43F0-8D3A-EDCFD9B2772E}" type="datetime1">
              <a:rPr lang="fi-FI" smtClean="0"/>
              <a:t>5.12.2016</a:t>
            </a:fld>
            <a:endParaRPr lang="fi-FI"/>
          </a:p>
        </p:txBody>
      </p:sp>
      <p:sp>
        <p:nvSpPr>
          <p:cNvPr id="5" name="Alatunnisteen paikkamerkki 4"/>
          <p:cNvSpPr>
            <a:spLocks noGrp="1"/>
          </p:cNvSpPr>
          <p:nvPr>
            <p:ph type="ftr" sz="quarter" idx="11"/>
          </p:nvPr>
        </p:nvSpPr>
        <p:spPr/>
        <p:txBody>
          <a:bodyPr/>
          <a:lstStyle>
            <a:lvl1pPr>
              <a:defRPr b="0">
                <a:solidFill>
                  <a:srgbClr val="027889"/>
                </a:solidFill>
              </a:defRPr>
            </a:lvl1pPr>
          </a:lstStyle>
          <a:p>
            <a:r>
              <a:rPr lang="fi-FI" dirty="0" smtClean="0"/>
              <a:t>www.kolarctic.info</a:t>
            </a:r>
            <a:endParaRPr lang="fi-FI" dirty="0"/>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pic>
        <p:nvPicPr>
          <p:cNvPr id="10" name="58013A74-7FBA-44B3-B9B1-7FB38424BE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7458" y="3190875"/>
            <a:ext cx="4273616" cy="40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350" y="278461"/>
            <a:ext cx="1691685" cy="1046453"/>
          </a:xfrm>
          <a:prstGeom prst="rect">
            <a:avLst/>
          </a:prstGeom>
        </p:spPr>
      </p:pic>
      <p:sp>
        <p:nvSpPr>
          <p:cNvPr id="13" name="Suorakulmainen kolmio 12"/>
          <p:cNvSpPr/>
          <p:nvPr userDrawn="1"/>
        </p:nvSpPr>
        <p:spPr>
          <a:xfrm rot="5400000">
            <a:off x="-151044" y="151039"/>
            <a:ext cx="1216485" cy="914402"/>
          </a:xfrm>
          <a:prstGeom prst="rtTriangle">
            <a:avLst/>
          </a:prstGeom>
          <a:solidFill>
            <a:srgbClr val="C7D301">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uora yhdysviiva 8"/>
          <p:cNvCxnSpPr/>
          <p:nvPr userDrawn="1"/>
        </p:nvCxnSpPr>
        <p:spPr>
          <a:xfrm>
            <a:off x="914400" y="1324914"/>
            <a:ext cx="8772525" cy="0"/>
          </a:xfrm>
          <a:prstGeom prst="line">
            <a:avLst/>
          </a:prstGeom>
          <a:ln w="15875">
            <a:solidFill>
              <a:srgbClr val="C7D3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694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bg>
      <p:bgPr>
        <a:solidFill>
          <a:schemeClr val="bg1"/>
        </a:solidFill>
        <a:effectLst/>
      </p:bgPr>
    </p:bg>
    <p:spTree>
      <p:nvGrpSpPr>
        <p:cNvPr id="1" name=""/>
        <p:cNvGrpSpPr/>
        <p:nvPr/>
      </p:nvGrpSpPr>
      <p:grpSpPr>
        <a:xfrm>
          <a:off x="0" y="0"/>
          <a:ext cx="0" cy="0"/>
          <a:chOff x="0" y="0"/>
          <a:chExt cx="0" cy="0"/>
        </a:xfrm>
      </p:grpSpPr>
      <p:pic>
        <p:nvPicPr>
          <p:cNvPr id="10" name="58013A74-7FBA-44B3-B9B1-7FB38424BE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7458" y="3190875"/>
            <a:ext cx="4273616" cy="4061910"/>
          </a:xfrm>
          <a:prstGeom prst="rect">
            <a:avLst/>
          </a:prstGeom>
          <a:noFill/>
          <a:ln>
            <a:noFill/>
          </a:ln>
          <a:extLst/>
        </p:spPr>
      </p:pic>
      <p:sp>
        <p:nvSpPr>
          <p:cNvPr id="11" name="Suorakulmainen kolmio 10"/>
          <p:cNvSpPr/>
          <p:nvPr userDrawn="1"/>
        </p:nvSpPr>
        <p:spPr>
          <a:xfrm rot="5400000">
            <a:off x="81639" y="-81643"/>
            <a:ext cx="1216486" cy="1379767"/>
          </a:xfrm>
          <a:prstGeom prst="rtTriangle">
            <a:avLst/>
          </a:prstGeom>
          <a:solidFill>
            <a:srgbClr val="E6E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orakulmainen kolmio 11"/>
          <p:cNvSpPr/>
          <p:nvPr userDrawn="1"/>
        </p:nvSpPr>
        <p:spPr>
          <a:xfrm rot="10800000" flipH="1">
            <a:off x="-1" y="-1"/>
            <a:ext cx="1861457" cy="749804"/>
          </a:xfrm>
          <a:prstGeom prst="rtTriangle">
            <a:avLst/>
          </a:prstGeom>
          <a:solidFill>
            <a:srgbClr val="027889">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hasCustomPrompt="1"/>
          </p:nvPr>
        </p:nvSpPr>
        <p:spPr/>
        <p:txBody>
          <a:bodyPr>
            <a:normAutofit/>
          </a:bodyPr>
          <a:lstStyle>
            <a:lvl1pPr>
              <a:defRPr sz="3600" b="1">
                <a:solidFill>
                  <a:srgbClr val="027889"/>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Päivämäärän paikkamerkki 3"/>
          <p:cNvSpPr>
            <a:spLocks noGrp="1"/>
          </p:cNvSpPr>
          <p:nvPr>
            <p:ph type="dt" sz="half" idx="10"/>
          </p:nvPr>
        </p:nvSpPr>
        <p:spPr/>
        <p:txBody>
          <a:bodyPr/>
          <a:lstStyle/>
          <a:p>
            <a:fld id="{71F6D849-C0E6-4338-B540-F1A5E1AC1C51}" type="datetime1">
              <a:rPr lang="fi-FI" smtClean="0"/>
              <a:t>5.12.2016</a:t>
            </a:fld>
            <a:endParaRPr lang="fi-FI"/>
          </a:p>
        </p:txBody>
      </p:sp>
      <p:sp>
        <p:nvSpPr>
          <p:cNvPr id="5" name="Alatunnisteen paikkamerkki 4"/>
          <p:cNvSpPr>
            <a:spLocks noGrp="1"/>
          </p:cNvSpPr>
          <p:nvPr>
            <p:ph type="ftr" sz="quarter" idx="11"/>
          </p:nvPr>
        </p:nvSpPr>
        <p:spPr/>
        <p:txBody>
          <a:bodyPr/>
          <a:lstStyle>
            <a:lvl1pPr>
              <a:defRPr b="0">
                <a:solidFill>
                  <a:srgbClr val="027889"/>
                </a:solidFill>
              </a:defRPr>
            </a:lvl1pPr>
          </a:lstStyle>
          <a:p>
            <a:r>
              <a:rPr lang="fi-FI" dirty="0" smtClean="0"/>
              <a:t>www.kolarctic.info</a:t>
            </a:r>
            <a:endParaRPr lang="fi-FI" dirty="0"/>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350" y="278461"/>
            <a:ext cx="1691685" cy="1046453"/>
          </a:xfrm>
          <a:prstGeom prst="rect">
            <a:avLst/>
          </a:prstGeom>
        </p:spPr>
      </p:pic>
      <p:sp>
        <p:nvSpPr>
          <p:cNvPr id="13" name="Suorakulmainen kolmio 12"/>
          <p:cNvSpPr/>
          <p:nvPr userDrawn="1"/>
        </p:nvSpPr>
        <p:spPr>
          <a:xfrm rot="5400000">
            <a:off x="-151044" y="151039"/>
            <a:ext cx="1216485" cy="914402"/>
          </a:xfrm>
          <a:prstGeom prst="rtTriangle">
            <a:avLst/>
          </a:prstGeom>
          <a:solidFill>
            <a:srgbClr val="C7D301">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8557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Otsikko ja sisältö">
    <p:bg>
      <p:bgPr>
        <a:solidFill>
          <a:schemeClr val="bg1"/>
        </a:solidFill>
        <a:effectLst/>
      </p:bgPr>
    </p:bg>
    <p:spTree>
      <p:nvGrpSpPr>
        <p:cNvPr id="1" name=""/>
        <p:cNvGrpSpPr/>
        <p:nvPr/>
      </p:nvGrpSpPr>
      <p:grpSpPr>
        <a:xfrm>
          <a:off x="0" y="0"/>
          <a:ext cx="0" cy="0"/>
          <a:chOff x="0" y="0"/>
          <a:chExt cx="0" cy="0"/>
        </a:xfrm>
      </p:grpSpPr>
      <p:sp>
        <p:nvSpPr>
          <p:cNvPr id="11" name="Suorakulmainen kolmio 10"/>
          <p:cNvSpPr/>
          <p:nvPr userDrawn="1"/>
        </p:nvSpPr>
        <p:spPr>
          <a:xfrm rot="5400000">
            <a:off x="81639" y="-81643"/>
            <a:ext cx="1216486" cy="1379767"/>
          </a:xfrm>
          <a:prstGeom prst="rtTriangle">
            <a:avLst/>
          </a:prstGeom>
          <a:solidFill>
            <a:srgbClr val="E6E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orakulmainen kolmio 11"/>
          <p:cNvSpPr/>
          <p:nvPr userDrawn="1"/>
        </p:nvSpPr>
        <p:spPr>
          <a:xfrm rot="10800000" flipH="1">
            <a:off x="-1" y="-1"/>
            <a:ext cx="1861457" cy="749804"/>
          </a:xfrm>
          <a:prstGeom prst="rtTriangle">
            <a:avLst/>
          </a:prstGeom>
          <a:solidFill>
            <a:srgbClr val="027889">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hasCustomPrompt="1"/>
          </p:nvPr>
        </p:nvSpPr>
        <p:spPr/>
        <p:txBody>
          <a:bodyPr>
            <a:normAutofit/>
          </a:bodyPr>
          <a:lstStyle>
            <a:lvl1pPr>
              <a:defRPr sz="3600">
                <a:solidFill>
                  <a:srgbClr val="027889"/>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Päivämäärän paikkamerkki 3"/>
          <p:cNvSpPr>
            <a:spLocks noGrp="1"/>
          </p:cNvSpPr>
          <p:nvPr>
            <p:ph type="dt" sz="half" idx="10"/>
          </p:nvPr>
        </p:nvSpPr>
        <p:spPr/>
        <p:txBody>
          <a:bodyPr/>
          <a:lstStyle/>
          <a:p>
            <a:fld id="{1590AFAE-2022-4639-97E1-76DFA4D6FDC9}" type="datetime1">
              <a:rPr lang="fi-FI" smtClean="0"/>
              <a:t>5.12.2016</a:t>
            </a:fld>
            <a:endParaRPr lang="fi-FI"/>
          </a:p>
        </p:txBody>
      </p:sp>
      <p:sp>
        <p:nvSpPr>
          <p:cNvPr id="5" name="Alatunnisteen paikkamerkki 4"/>
          <p:cNvSpPr>
            <a:spLocks noGrp="1"/>
          </p:cNvSpPr>
          <p:nvPr>
            <p:ph type="ftr" sz="quarter" idx="11"/>
          </p:nvPr>
        </p:nvSpPr>
        <p:spPr/>
        <p:txBody>
          <a:bodyPr/>
          <a:lstStyle>
            <a:lvl1pPr>
              <a:defRPr b="0">
                <a:solidFill>
                  <a:srgbClr val="027889"/>
                </a:solidFill>
              </a:defRPr>
            </a:lvl1pPr>
          </a:lstStyle>
          <a:p>
            <a:r>
              <a:rPr lang="fi-FI" dirty="0" smtClean="0"/>
              <a:t>www.kolarctic.info</a:t>
            </a:r>
            <a:endParaRPr lang="fi-FI" dirty="0"/>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0350" y="278461"/>
            <a:ext cx="1691685" cy="1046453"/>
          </a:xfrm>
          <a:prstGeom prst="rect">
            <a:avLst/>
          </a:prstGeom>
        </p:spPr>
      </p:pic>
      <p:sp>
        <p:nvSpPr>
          <p:cNvPr id="13" name="Suorakulmainen kolmio 12"/>
          <p:cNvSpPr/>
          <p:nvPr userDrawn="1"/>
        </p:nvSpPr>
        <p:spPr>
          <a:xfrm rot="5400000">
            <a:off x="-151044" y="151039"/>
            <a:ext cx="1216485" cy="914402"/>
          </a:xfrm>
          <a:prstGeom prst="rtTriangle">
            <a:avLst/>
          </a:prstGeom>
          <a:solidFill>
            <a:srgbClr val="C7D301">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869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tsikko ja sisältö">
    <p:bg>
      <p:bgPr>
        <a:solidFill>
          <a:schemeClr val="bg1"/>
        </a:solidFill>
        <a:effectLst/>
      </p:bgPr>
    </p:bg>
    <p:spTree>
      <p:nvGrpSpPr>
        <p:cNvPr id="1" name=""/>
        <p:cNvGrpSpPr/>
        <p:nvPr/>
      </p:nvGrpSpPr>
      <p:grpSpPr>
        <a:xfrm>
          <a:off x="0" y="0"/>
          <a:ext cx="0" cy="0"/>
          <a:chOff x="0" y="0"/>
          <a:chExt cx="0" cy="0"/>
        </a:xfrm>
      </p:grpSpPr>
      <p:pic>
        <p:nvPicPr>
          <p:cNvPr id="10" name="58013A74-7FBA-44B3-B9B1-7FB38424BE2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7458" y="3190875"/>
            <a:ext cx="4273616" cy="4061910"/>
          </a:xfrm>
          <a:prstGeom prst="rect">
            <a:avLst/>
          </a:prstGeom>
          <a:noFill/>
          <a:ln>
            <a:noFill/>
          </a:ln>
          <a:extLst/>
        </p:spPr>
      </p:pic>
      <p:sp>
        <p:nvSpPr>
          <p:cNvPr id="11" name="Suorakulmainen kolmio 10"/>
          <p:cNvSpPr/>
          <p:nvPr userDrawn="1"/>
        </p:nvSpPr>
        <p:spPr>
          <a:xfrm rot="5400000">
            <a:off x="81639" y="-81643"/>
            <a:ext cx="1216486" cy="1379767"/>
          </a:xfrm>
          <a:prstGeom prst="rtTriangle">
            <a:avLst/>
          </a:prstGeom>
          <a:solidFill>
            <a:srgbClr val="E6E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orakulmainen kolmio 11"/>
          <p:cNvSpPr/>
          <p:nvPr userDrawn="1"/>
        </p:nvSpPr>
        <p:spPr>
          <a:xfrm rot="10800000" flipH="1">
            <a:off x="-1" y="-1"/>
            <a:ext cx="1861457" cy="749804"/>
          </a:xfrm>
          <a:prstGeom prst="rtTriangle">
            <a:avLst/>
          </a:prstGeom>
          <a:solidFill>
            <a:srgbClr val="027889">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hasCustomPrompt="1"/>
          </p:nvPr>
        </p:nvSpPr>
        <p:spPr/>
        <p:txBody>
          <a:bodyPr>
            <a:normAutofit/>
          </a:bodyPr>
          <a:lstStyle>
            <a:lvl1pPr>
              <a:defRPr sz="3600">
                <a:solidFill>
                  <a:srgbClr val="027889"/>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a:xfrm>
            <a:off x="838200" y="1825625"/>
            <a:ext cx="5133975" cy="4351338"/>
          </a:xfrm>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Päivämäärän paikkamerkki 3"/>
          <p:cNvSpPr>
            <a:spLocks noGrp="1"/>
          </p:cNvSpPr>
          <p:nvPr>
            <p:ph type="dt" sz="half" idx="10"/>
          </p:nvPr>
        </p:nvSpPr>
        <p:spPr/>
        <p:txBody>
          <a:bodyPr/>
          <a:lstStyle/>
          <a:p>
            <a:fld id="{02A9BDD6-08B9-490A-9C8E-C0C5CA6EC70D}" type="datetime1">
              <a:rPr lang="fi-FI" smtClean="0"/>
              <a:t>5.12.2016</a:t>
            </a:fld>
            <a:endParaRPr lang="fi-FI"/>
          </a:p>
        </p:txBody>
      </p:sp>
      <p:sp>
        <p:nvSpPr>
          <p:cNvPr id="5" name="Alatunnisteen paikkamerkki 4"/>
          <p:cNvSpPr>
            <a:spLocks noGrp="1"/>
          </p:cNvSpPr>
          <p:nvPr>
            <p:ph type="ftr" sz="quarter" idx="11"/>
          </p:nvPr>
        </p:nvSpPr>
        <p:spPr/>
        <p:txBody>
          <a:bodyPr/>
          <a:lstStyle>
            <a:lvl1pPr>
              <a:defRPr b="0">
                <a:solidFill>
                  <a:srgbClr val="027889"/>
                </a:solidFill>
              </a:defRPr>
            </a:lvl1pPr>
          </a:lstStyle>
          <a:p>
            <a:r>
              <a:rPr lang="fi-FI" dirty="0" smtClean="0"/>
              <a:t>www.kolarctic.info</a:t>
            </a:r>
            <a:endParaRPr lang="fi-FI" dirty="0"/>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350" y="278461"/>
            <a:ext cx="1691685" cy="1046453"/>
          </a:xfrm>
          <a:prstGeom prst="rect">
            <a:avLst/>
          </a:prstGeom>
        </p:spPr>
      </p:pic>
      <p:sp>
        <p:nvSpPr>
          <p:cNvPr id="13" name="Suorakulmainen kolmio 12"/>
          <p:cNvSpPr/>
          <p:nvPr userDrawn="1"/>
        </p:nvSpPr>
        <p:spPr>
          <a:xfrm rot="5400000">
            <a:off x="-151044" y="151039"/>
            <a:ext cx="1216485" cy="914402"/>
          </a:xfrm>
          <a:prstGeom prst="rtTriangle">
            <a:avLst/>
          </a:prstGeom>
          <a:solidFill>
            <a:srgbClr val="C7D301">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isällön paikkamerkki 2"/>
          <p:cNvSpPr>
            <a:spLocks noGrp="1"/>
          </p:cNvSpPr>
          <p:nvPr>
            <p:ph idx="13"/>
          </p:nvPr>
        </p:nvSpPr>
        <p:spPr>
          <a:xfrm>
            <a:off x="6219825" y="1825625"/>
            <a:ext cx="5133975" cy="4351338"/>
          </a:xfrm>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Tree>
    <p:extLst>
      <p:ext uri="{BB962C8B-B14F-4D97-AF65-F5344CB8AC3E}">
        <p14:creationId xmlns:p14="http://schemas.microsoft.com/office/powerpoint/2010/main" val="4782148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Otsikko ja sisältö">
    <p:bg>
      <p:bgPr>
        <a:solidFill>
          <a:schemeClr val="bg1"/>
        </a:solidFill>
        <a:effectLst/>
      </p:bgPr>
    </p:bg>
    <p:spTree>
      <p:nvGrpSpPr>
        <p:cNvPr id="1" name=""/>
        <p:cNvGrpSpPr/>
        <p:nvPr/>
      </p:nvGrpSpPr>
      <p:grpSpPr>
        <a:xfrm>
          <a:off x="0" y="0"/>
          <a:ext cx="0" cy="0"/>
          <a:chOff x="0" y="0"/>
          <a:chExt cx="0" cy="0"/>
        </a:xfrm>
      </p:grpSpPr>
      <p:sp>
        <p:nvSpPr>
          <p:cNvPr id="11" name="Suorakulmainen kolmio 10"/>
          <p:cNvSpPr/>
          <p:nvPr userDrawn="1"/>
        </p:nvSpPr>
        <p:spPr>
          <a:xfrm rot="5400000">
            <a:off x="81639" y="-81643"/>
            <a:ext cx="1216486" cy="1379767"/>
          </a:xfrm>
          <a:prstGeom prst="rtTriangle">
            <a:avLst/>
          </a:prstGeom>
          <a:solidFill>
            <a:srgbClr val="E6E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orakulmainen kolmio 11"/>
          <p:cNvSpPr/>
          <p:nvPr userDrawn="1"/>
        </p:nvSpPr>
        <p:spPr>
          <a:xfrm rot="10800000" flipH="1">
            <a:off x="-1" y="-1"/>
            <a:ext cx="1861457" cy="749804"/>
          </a:xfrm>
          <a:prstGeom prst="rtTriangle">
            <a:avLst/>
          </a:prstGeom>
          <a:solidFill>
            <a:srgbClr val="027889">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hasCustomPrompt="1"/>
          </p:nvPr>
        </p:nvSpPr>
        <p:spPr/>
        <p:txBody>
          <a:bodyPr>
            <a:normAutofit/>
          </a:bodyPr>
          <a:lstStyle>
            <a:lvl1pPr>
              <a:defRPr sz="3600">
                <a:solidFill>
                  <a:srgbClr val="027889"/>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a:xfrm>
            <a:off x="838200" y="1825625"/>
            <a:ext cx="5133975" cy="4351338"/>
          </a:xfrm>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Päivämäärän paikkamerkki 3"/>
          <p:cNvSpPr>
            <a:spLocks noGrp="1"/>
          </p:cNvSpPr>
          <p:nvPr>
            <p:ph type="dt" sz="half" idx="10"/>
          </p:nvPr>
        </p:nvSpPr>
        <p:spPr/>
        <p:txBody>
          <a:bodyPr/>
          <a:lstStyle/>
          <a:p>
            <a:fld id="{7F4493DB-8417-49A9-992C-8678D3914904}" type="datetime1">
              <a:rPr lang="fi-FI" smtClean="0"/>
              <a:t>5.12.2016</a:t>
            </a:fld>
            <a:endParaRPr lang="fi-FI"/>
          </a:p>
        </p:txBody>
      </p:sp>
      <p:sp>
        <p:nvSpPr>
          <p:cNvPr id="5" name="Alatunnisteen paikkamerkki 4"/>
          <p:cNvSpPr>
            <a:spLocks noGrp="1"/>
          </p:cNvSpPr>
          <p:nvPr>
            <p:ph type="ftr" sz="quarter" idx="11"/>
          </p:nvPr>
        </p:nvSpPr>
        <p:spPr/>
        <p:txBody>
          <a:bodyPr/>
          <a:lstStyle>
            <a:lvl1pPr>
              <a:defRPr b="0">
                <a:solidFill>
                  <a:srgbClr val="027889"/>
                </a:solidFill>
              </a:defRPr>
            </a:lvl1pPr>
          </a:lstStyle>
          <a:p>
            <a:r>
              <a:rPr lang="fi-FI" dirty="0" smtClean="0"/>
              <a:t>www.kolarctic.info</a:t>
            </a:r>
            <a:endParaRPr lang="fi-FI" dirty="0"/>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0350" y="278461"/>
            <a:ext cx="1691685" cy="1046453"/>
          </a:xfrm>
          <a:prstGeom prst="rect">
            <a:avLst/>
          </a:prstGeom>
        </p:spPr>
      </p:pic>
      <p:sp>
        <p:nvSpPr>
          <p:cNvPr id="13" name="Suorakulmainen kolmio 12"/>
          <p:cNvSpPr/>
          <p:nvPr userDrawn="1"/>
        </p:nvSpPr>
        <p:spPr>
          <a:xfrm rot="5400000">
            <a:off x="-151044" y="151039"/>
            <a:ext cx="1216485" cy="914402"/>
          </a:xfrm>
          <a:prstGeom prst="rtTriangle">
            <a:avLst/>
          </a:prstGeom>
          <a:solidFill>
            <a:srgbClr val="C7D301">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isällön paikkamerkki 2"/>
          <p:cNvSpPr>
            <a:spLocks noGrp="1"/>
          </p:cNvSpPr>
          <p:nvPr>
            <p:ph idx="13"/>
          </p:nvPr>
        </p:nvSpPr>
        <p:spPr>
          <a:xfrm>
            <a:off x="6219825" y="1825625"/>
            <a:ext cx="5133975" cy="4351338"/>
          </a:xfrm>
        </p:spPr>
        <p:txBody>
          <a:bodyPr/>
          <a:lstStyle>
            <a:lvl2pPr>
              <a:lnSpc>
                <a:spcPct val="100000"/>
              </a:lnSpc>
              <a:defRPr/>
            </a:lvl2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Tree>
    <p:extLst>
      <p:ext uri="{BB962C8B-B14F-4D97-AF65-F5344CB8AC3E}">
        <p14:creationId xmlns:p14="http://schemas.microsoft.com/office/powerpoint/2010/main" val="19473923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4"/>
          <p:cNvSpPr>
            <a:spLocks noGrp="1"/>
          </p:cNvSpPr>
          <p:nvPr>
            <p:ph type="dt" sz="half" idx="10"/>
          </p:nvPr>
        </p:nvSpPr>
        <p:spPr/>
        <p:txBody>
          <a:bodyPr/>
          <a:lstStyle/>
          <a:p>
            <a:fld id="{A286881C-9D68-45ED-86E2-9C9782DF3C26}" type="datetime1">
              <a:rPr lang="fi-FI" smtClean="0"/>
              <a:t>5.12.2016</a:t>
            </a:fld>
            <a:endParaRPr lang="fi-FI"/>
          </a:p>
        </p:txBody>
      </p:sp>
      <p:sp>
        <p:nvSpPr>
          <p:cNvPr id="6" name="Alatunnisteen paikkamerkki 5"/>
          <p:cNvSpPr>
            <a:spLocks noGrp="1"/>
          </p:cNvSpPr>
          <p:nvPr>
            <p:ph type="ftr" sz="quarter" idx="11"/>
          </p:nvPr>
        </p:nvSpPr>
        <p:spPr/>
        <p:txBody>
          <a:bodyPr/>
          <a:lstStyle/>
          <a:p>
            <a:r>
              <a:rPr lang="fi-FI" smtClean="0"/>
              <a:t>www.kolarctic.info</a:t>
            </a:r>
            <a:endParaRPr lang="fi-FI"/>
          </a:p>
        </p:txBody>
      </p:sp>
      <p:sp>
        <p:nvSpPr>
          <p:cNvPr id="7" name="Dian numeron paikkamerkki 6"/>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2116797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en-US"/>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CC09AD5D-B5FE-404A-8235-9C261AC17B89}" type="datetime1">
              <a:rPr lang="fi-FI" smtClean="0"/>
              <a:t>5.12.2016</a:t>
            </a:fld>
            <a:endParaRPr lang="fi-FI"/>
          </a:p>
        </p:txBody>
      </p:sp>
      <p:sp>
        <p:nvSpPr>
          <p:cNvPr id="5" name="Alatunnisteen paikkamerkki 4"/>
          <p:cNvSpPr>
            <a:spLocks noGrp="1"/>
          </p:cNvSpPr>
          <p:nvPr>
            <p:ph type="ftr" sz="quarter" idx="11"/>
          </p:nvPr>
        </p:nvSpPr>
        <p:spPr/>
        <p:txBody>
          <a:bodyPr/>
          <a:lstStyle/>
          <a:p>
            <a:r>
              <a:rPr lang="fi-FI" smtClean="0"/>
              <a:t>www.kolarctic.info</a:t>
            </a:r>
            <a:endParaRPr lang="fi-FI"/>
          </a:p>
        </p:txBody>
      </p:sp>
      <p:sp>
        <p:nvSpPr>
          <p:cNvPr id="6" name="Dian numeron paikkamerkki 5"/>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12297695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en-US"/>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6"/>
          <p:cNvSpPr>
            <a:spLocks noGrp="1"/>
          </p:cNvSpPr>
          <p:nvPr>
            <p:ph type="dt" sz="half" idx="10"/>
          </p:nvPr>
        </p:nvSpPr>
        <p:spPr/>
        <p:txBody>
          <a:bodyPr/>
          <a:lstStyle/>
          <a:p>
            <a:fld id="{FCD12E06-EFFE-4EE7-9FCB-49747E580637}" type="datetime1">
              <a:rPr lang="fi-FI" smtClean="0"/>
              <a:t>5.12.2016</a:t>
            </a:fld>
            <a:endParaRPr lang="fi-FI"/>
          </a:p>
        </p:txBody>
      </p:sp>
      <p:sp>
        <p:nvSpPr>
          <p:cNvPr id="8" name="Alatunnisteen paikkamerkki 7"/>
          <p:cNvSpPr>
            <a:spLocks noGrp="1"/>
          </p:cNvSpPr>
          <p:nvPr>
            <p:ph type="ftr" sz="quarter" idx="11"/>
          </p:nvPr>
        </p:nvSpPr>
        <p:spPr/>
        <p:txBody>
          <a:bodyPr/>
          <a:lstStyle/>
          <a:p>
            <a:r>
              <a:rPr lang="fi-FI" smtClean="0"/>
              <a:t>www.kolarctic.info</a:t>
            </a:r>
            <a:endParaRPr lang="fi-FI"/>
          </a:p>
        </p:txBody>
      </p:sp>
      <p:sp>
        <p:nvSpPr>
          <p:cNvPr id="9" name="Dian numeron paikkamerkki 8"/>
          <p:cNvSpPr>
            <a:spLocks noGrp="1"/>
          </p:cNvSpPr>
          <p:nvPr>
            <p:ph type="sldNum" sz="quarter" idx="12"/>
          </p:nvPr>
        </p:nvSpPr>
        <p:spPr/>
        <p:txBody>
          <a:bodyPr/>
          <a:lstStyle/>
          <a:p>
            <a:fld id="{E439DF18-EF9F-4548-8CEB-246465D8F8D2}" type="slidenum">
              <a:rPr lang="fi-FI" smtClean="0"/>
              <a:t>‹#›</a:t>
            </a:fld>
            <a:endParaRPr lang="fi-FI"/>
          </a:p>
        </p:txBody>
      </p:sp>
    </p:spTree>
    <p:extLst>
      <p:ext uri="{BB962C8B-B14F-4D97-AF65-F5344CB8AC3E}">
        <p14:creationId xmlns:p14="http://schemas.microsoft.com/office/powerpoint/2010/main" val="2590856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en-US"/>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6992F-2188-495E-8382-9B396BE13574}" type="datetime1">
              <a:rPr lang="fi-FI" smtClean="0"/>
              <a:t>5.12.2016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www.kolarctic.info</a:t>
            </a:r>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9DF18-EF9F-4548-8CEB-246465D8F8D2}" type="slidenum">
              <a:rPr lang="fi-FI" smtClean="0"/>
              <a:t>‹#›</a:t>
            </a:fld>
            <a:endParaRPr lang="fi-FI"/>
          </a:p>
        </p:txBody>
      </p:sp>
    </p:spTree>
    <p:extLst>
      <p:ext uri="{BB962C8B-B14F-4D97-AF65-F5344CB8AC3E}">
        <p14:creationId xmlns:p14="http://schemas.microsoft.com/office/powerpoint/2010/main" val="387412675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66" r:id="rId3"/>
    <p:sldLayoutId id="2147483768" r:id="rId4"/>
    <p:sldLayoutId id="2147483767" r:id="rId5"/>
    <p:sldLayoutId id="2147483769" r:id="rId6"/>
    <p:sldLayoutId id="2147483758" r:id="rId7"/>
    <p:sldLayoutId id="2147483757" r:id="rId8"/>
    <p:sldLayoutId id="2147483759" r:id="rId9"/>
    <p:sldLayoutId id="2147483760" r:id="rId10"/>
    <p:sldLayoutId id="2147483761" r:id="rId11"/>
    <p:sldLayoutId id="2147483762" r:id="rId12"/>
    <p:sldLayoutId id="2147483763" r:id="rId13"/>
    <p:sldLayoutId id="2147483764" r:id="rId14"/>
    <p:sldLayoutId id="2147483765" r:id="rId15"/>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linda.mosand@ffk.n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kolarcticenpi.info/" TargetMode="External"/><Relationship Id="rId5" Type="http://schemas.openxmlformats.org/officeDocument/2006/relationships/hyperlink" Target="http://www.kolarctic.no/" TargetMode="External"/><Relationship Id="rId4" Type="http://schemas.openxmlformats.org/officeDocument/2006/relationships/hyperlink" Target="mailto:jan.solstad@ffk.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21723" y="536284"/>
            <a:ext cx="9144000" cy="2581275"/>
          </a:xfrm>
        </p:spPr>
        <p:txBody>
          <a:bodyPr>
            <a:normAutofit/>
          </a:bodyPr>
          <a:lstStyle/>
          <a:p>
            <a:pPr>
              <a:lnSpc>
                <a:spcPct val="100000"/>
              </a:lnSpc>
            </a:pPr>
            <a:r>
              <a:rPr lang="fi-FI" sz="5400" dirty="0" smtClean="0"/>
              <a:t>Hva er </a:t>
            </a:r>
            <a:br>
              <a:rPr lang="fi-FI" sz="5400" dirty="0" smtClean="0"/>
            </a:br>
            <a:r>
              <a:rPr lang="fi-FI" sz="5400" dirty="0" smtClean="0"/>
              <a:t>Kolarctic Cross Border Cooperation 2014-2020?</a:t>
            </a:r>
            <a:endParaRPr lang="fi-FI" sz="5400" dirty="0"/>
          </a:p>
        </p:txBody>
      </p:sp>
      <p:sp>
        <p:nvSpPr>
          <p:cNvPr id="4" name="Otsikko 1"/>
          <p:cNvSpPr txBox="1">
            <a:spLocks/>
          </p:cNvSpPr>
          <p:nvPr/>
        </p:nvSpPr>
        <p:spPr>
          <a:xfrm>
            <a:off x="400050" y="4248150"/>
            <a:ext cx="6372225" cy="2457450"/>
          </a:xfrm>
          <a:prstGeom prst="rect">
            <a:avLst/>
          </a:prstGeom>
          <a:effectLst/>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ln w="12700">
                  <a:solidFill>
                    <a:srgbClr val="DEE787"/>
                  </a:solidFill>
                </a:ln>
                <a:solidFill>
                  <a:srgbClr val="BFD63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pPr>
            <a:endParaRPr lang="fi-FI" sz="7200" dirty="0" smtClean="0"/>
          </a:p>
        </p:txBody>
      </p:sp>
    </p:spTree>
    <p:extLst>
      <p:ext uri="{BB962C8B-B14F-4D97-AF65-F5344CB8AC3E}">
        <p14:creationId xmlns:p14="http://schemas.microsoft.com/office/powerpoint/2010/main" val="128374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8013A74-7FBA-44B3-B9B1-7FB38424BE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45036"/>
            <a:ext cx="6285951" cy="597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isällön paikkamerkki 6"/>
          <p:cNvSpPr>
            <a:spLocks noGrp="1"/>
          </p:cNvSpPr>
          <p:nvPr>
            <p:ph idx="13"/>
          </p:nvPr>
        </p:nvSpPr>
        <p:spPr>
          <a:xfrm>
            <a:off x="6285951" y="564688"/>
            <a:ext cx="5149309" cy="4705349"/>
          </a:xfrm>
        </p:spPr>
        <p:txBody>
          <a:bodyPr>
            <a:noAutofit/>
          </a:bodyPr>
          <a:lstStyle/>
          <a:p>
            <a:pPr marL="0" indent="0">
              <a:lnSpc>
                <a:spcPct val="100000"/>
              </a:lnSpc>
              <a:spcBef>
                <a:spcPct val="50000"/>
              </a:spcBef>
              <a:buNone/>
            </a:pPr>
            <a:r>
              <a:rPr lang="en-GB" altLang="sv-SE" sz="1600" b="1" dirty="0" err="1" smtClean="0">
                <a:solidFill>
                  <a:srgbClr val="027889"/>
                </a:solidFill>
              </a:rPr>
              <a:t>Kjerneområdet</a:t>
            </a:r>
            <a:r>
              <a:rPr lang="en-GB" altLang="sv-SE" sz="1600" b="1" dirty="0" smtClean="0">
                <a:solidFill>
                  <a:srgbClr val="027889"/>
                </a:solidFill>
              </a:rPr>
              <a:t> i </a:t>
            </a:r>
            <a:r>
              <a:rPr lang="en-GB" altLang="sv-SE" sz="1600" b="1" dirty="0" err="1" smtClean="0">
                <a:solidFill>
                  <a:srgbClr val="027889"/>
                </a:solidFill>
              </a:rPr>
              <a:t>Kolarctic</a:t>
            </a:r>
            <a:r>
              <a:rPr lang="en-GB" altLang="sv-SE" sz="1600" b="1" dirty="0" smtClean="0">
                <a:solidFill>
                  <a:srgbClr val="027889"/>
                </a:solidFill>
              </a:rPr>
              <a:t> CBC</a:t>
            </a:r>
            <a:endParaRPr lang="en-GB" altLang="sv-SE" sz="1600" dirty="0"/>
          </a:p>
          <a:p>
            <a:pPr>
              <a:lnSpc>
                <a:spcPct val="100000"/>
              </a:lnSpc>
              <a:spcBef>
                <a:spcPts val="500"/>
              </a:spcBef>
              <a:buFont typeface="Wingdings" panose="05000000000000000000" pitchFamily="2" charset="2"/>
              <a:buChar char="Ø"/>
            </a:pPr>
            <a:r>
              <a:rPr lang="en-GB" altLang="sv-SE" sz="1600" dirty="0" smtClean="0"/>
              <a:t>Finland:	Lapland</a:t>
            </a:r>
            <a:endParaRPr lang="en-GB" altLang="sv-SE" sz="1600" dirty="0"/>
          </a:p>
          <a:p>
            <a:pPr>
              <a:lnSpc>
                <a:spcPct val="100000"/>
              </a:lnSpc>
              <a:spcBef>
                <a:spcPts val="840"/>
              </a:spcBef>
              <a:buFont typeface="Wingdings" panose="05000000000000000000" pitchFamily="2" charset="2"/>
              <a:buChar char="Ø"/>
            </a:pPr>
            <a:r>
              <a:rPr lang="en-GB" altLang="sv-SE" sz="1600" dirty="0" err="1" smtClean="0"/>
              <a:t>Sverige</a:t>
            </a:r>
            <a:r>
              <a:rPr lang="en-GB" altLang="sv-SE" sz="1600" dirty="0" smtClean="0"/>
              <a:t>:</a:t>
            </a:r>
            <a:r>
              <a:rPr lang="en-GB" altLang="sv-SE" sz="1600" dirty="0"/>
              <a:t>	</a:t>
            </a:r>
            <a:r>
              <a:rPr lang="en-GB" altLang="sv-SE" sz="1600" dirty="0" err="1"/>
              <a:t>Norrbotten</a:t>
            </a:r>
            <a:r>
              <a:rPr lang="en-GB" altLang="sv-SE" sz="1600" dirty="0"/>
              <a:t> </a:t>
            </a:r>
          </a:p>
          <a:p>
            <a:pPr>
              <a:lnSpc>
                <a:spcPct val="100000"/>
              </a:lnSpc>
              <a:spcBef>
                <a:spcPts val="840"/>
              </a:spcBef>
              <a:buFont typeface="Wingdings" panose="05000000000000000000" pitchFamily="2" charset="2"/>
              <a:buChar char="Ø"/>
            </a:pPr>
            <a:r>
              <a:rPr lang="en-GB" altLang="sv-SE" sz="1600" dirty="0" smtClean="0"/>
              <a:t>Norge: </a:t>
            </a:r>
            <a:r>
              <a:rPr lang="en-GB" altLang="sv-SE" sz="1600" dirty="0"/>
              <a:t>	</a:t>
            </a:r>
            <a:r>
              <a:rPr lang="en-GB" altLang="sv-SE" sz="1600" dirty="0" smtClean="0"/>
              <a:t>Finnmark</a:t>
            </a:r>
          </a:p>
          <a:p>
            <a:pPr marL="0" indent="0">
              <a:lnSpc>
                <a:spcPct val="100000"/>
              </a:lnSpc>
              <a:spcBef>
                <a:spcPts val="0"/>
              </a:spcBef>
              <a:buNone/>
            </a:pPr>
            <a:r>
              <a:rPr lang="en-GB" altLang="sv-SE" sz="1600" dirty="0"/>
              <a:t>	</a:t>
            </a:r>
            <a:r>
              <a:rPr lang="en-GB" altLang="sv-SE" sz="1600" dirty="0" smtClean="0"/>
              <a:t>	Troms</a:t>
            </a:r>
          </a:p>
          <a:p>
            <a:pPr marL="0" indent="0">
              <a:lnSpc>
                <a:spcPct val="100000"/>
              </a:lnSpc>
              <a:spcBef>
                <a:spcPts val="0"/>
              </a:spcBef>
              <a:buNone/>
            </a:pPr>
            <a:r>
              <a:rPr lang="en-GB" altLang="sv-SE" sz="1600" dirty="0"/>
              <a:t>	</a:t>
            </a:r>
            <a:r>
              <a:rPr lang="en-GB" altLang="sv-SE" sz="1600" dirty="0" smtClean="0"/>
              <a:t>	</a:t>
            </a:r>
            <a:r>
              <a:rPr lang="en-GB" altLang="sv-SE" sz="1600" dirty="0" err="1" smtClean="0"/>
              <a:t>Nordland</a:t>
            </a:r>
            <a:endParaRPr lang="en-GB" altLang="sv-SE" sz="1600" dirty="0"/>
          </a:p>
          <a:p>
            <a:pPr>
              <a:lnSpc>
                <a:spcPct val="100000"/>
              </a:lnSpc>
              <a:spcBef>
                <a:spcPct val="50000"/>
              </a:spcBef>
              <a:buFont typeface="Wingdings" panose="05000000000000000000" pitchFamily="2" charset="2"/>
              <a:buChar char="Ø"/>
            </a:pPr>
            <a:r>
              <a:rPr lang="en-GB" altLang="sv-SE" sz="1600" dirty="0" err="1" smtClean="0"/>
              <a:t>Russland</a:t>
            </a:r>
            <a:r>
              <a:rPr lang="en-GB" altLang="sv-SE" sz="1600" dirty="0" smtClean="0"/>
              <a:t>:</a:t>
            </a:r>
            <a:r>
              <a:rPr lang="en-GB" altLang="sv-SE" sz="1600" dirty="0"/>
              <a:t>	</a:t>
            </a:r>
            <a:r>
              <a:rPr lang="en-GB" altLang="sv-SE" sz="1600" dirty="0" smtClean="0"/>
              <a:t>Murmansk Oblast</a:t>
            </a:r>
            <a:r>
              <a:rPr lang="en-GB" altLang="sv-SE" sz="1600" dirty="0"/>
              <a:t/>
            </a:r>
            <a:br>
              <a:rPr lang="en-GB" altLang="sv-SE" sz="1600" dirty="0"/>
            </a:br>
            <a:r>
              <a:rPr lang="en-GB" altLang="sv-SE" sz="1600" dirty="0"/>
              <a:t>	</a:t>
            </a:r>
            <a:r>
              <a:rPr lang="en-GB" altLang="sv-SE" sz="1600" dirty="0" smtClean="0"/>
              <a:t>	Arkhangelsk Oblast</a:t>
            </a:r>
            <a:r>
              <a:rPr lang="en-GB" altLang="sv-SE" sz="1600" dirty="0"/>
              <a:t>	</a:t>
            </a:r>
            <a:br>
              <a:rPr lang="en-GB" altLang="sv-SE" sz="1600" dirty="0"/>
            </a:br>
            <a:r>
              <a:rPr lang="en-GB" altLang="sv-SE" sz="1600" dirty="0"/>
              <a:t>	</a:t>
            </a:r>
            <a:r>
              <a:rPr lang="en-GB" altLang="sv-SE" sz="1600" dirty="0" smtClean="0"/>
              <a:t>	Nenets </a:t>
            </a:r>
            <a:r>
              <a:rPr lang="en-GB" altLang="sv-SE" sz="1600" dirty="0" err="1"/>
              <a:t>Okrug</a:t>
            </a:r>
            <a:endParaRPr lang="en-GB" altLang="sv-SE" sz="1600" dirty="0"/>
          </a:p>
          <a:p>
            <a:pPr marL="0" indent="0">
              <a:lnSpc>
                <a:spcPct val="100000"/>
              </a:lnSpc>
              <a:spcBef>
                <a:spcPct val="50000"/>
              </a:spcBef>
              <a:buNone/>
            </a:pPr>
            <a:r>
              <a:rPr lang="en-GB" altLang="sv-SE" sz="1600" b="1" dirty="0" err="1" smtClean="0">
                <a:solidFill>
                  <a:srgbClr val="027889"/>
                </a:solidFill>
              </a:rPr>
              <a:t>Tilgrensende</a:t>
            </a:r>
            <a:r>
              <a:rPr lang="en-GB" altLang="sv-SE" sz="1600" b="1" dirty="0" smtClean="0">
                <a:solidFill>
                  <a:srgbClr val="027889"/>
                </a:solidFill>
              </a:rPr>
              <a:t> </a:t>
            </a:r>
            <a:r>
              <a:rPr lang="en-GB" altLang="sv-SE" sz="1600" b="1" dirty="0" err="1" smtClean="0">
                <a:solidFill>
                  <a:srgbClr val="027889"/>
                </a:solidFill>
              </a:rPr>
              <a:t>områder</a:t>
            </a:r>
            <a:r>
              <a:rPr lang="en-GB" altLang="sv-SE" sz="1600" b="1" dirty="0" smtClean="0">
                <a:solidFill>
                  <a:srgbClr val="027889"/>
                </a:solidFill>
              </a:rPr>
              <a:t> </a:t>
            </a:r>
            <a:endParaRPr lang="en-GB" altLang="sv-SE" sz="1600" b="1" dirty="0">
              <a:solidFill>
                <a:srgbClr val="027889"/>
              </a:solidFill>
            </a:endParaRPr>
          </a:p>
          <a:p>
            <a:pPr>
              <a:lnSpc>
                <a:spcPct val="100000"/>
              </a:lnSpc>
              <a:spcBef>
                <a:spcPts val="500"/>
              </a:spcBef>
              <a:buFont typeface="Wingdings" panose="05000000000000000000" pitchFamily="2" charset="2"/>
              <a:buChar char="Ø"/>
            </a:pPr>
            <a:r>
              <a:rPr lang="en-GB" altLang="sv-SE" sz="1600" dirty="0"/>
              <a:t>Finland:	Oulu Region </a:t>
            </a:r>
          </a:p>
          <a:p>
            <a:pPr>
              <a:lnSpc>
                <a:spcPct val="100000"/>
              </a:lnSpc>
              <a:spcBef>
                <a:spcPct val="50000"/>
              </a:spcBef>
              <a:buFont typeface="Wingdings" panose="05000000000000000000" pitchFamily="2" charset="2"/>
              <a:buChar char="Ø"/>
            </a:pPr>
            <a:r>
              <a:rPr lang="en-GB" altLang="sv-SE" sz="1600" dirty="0" err="1" smtClean="0"/>
              <a:t>Sverige</a:t>
            </a:r>
            <a:r>
              <a:rPr lang="en-GB" altLang="sv-SE" sz="1600" dirty="0" smtClean="0"/>
              <a:t>: </a:t>
            </a:r>
            <a:r>
              <a:rPr lang="en-GB" altLang="sv-SE" sz="1600" dirty="0"/>
              <a:t>	</a:t>
            </a:r>
            <a:r>
              <a:rPr lang="en-GB" altLang="sv-SE" sz="1600" dirty="0" err="1"/>
              <a:t>Västerbotten</a:t>
            </a:r>
            <a:endParaRPr lang="en-GB" altLang="sv-SE" sz="1600" dirty="0"/>
          </a:p>
          <a:p>
            <a:pPr>
              <a:lnSpc>
                <a:spcPct val="100000"/>
              </a:lnSpc>
              <a:spcBef>
                <a:spcPct val="50000"/>
              </a:spcBef>
              <a:buFont typeface="Wingdings" panose="05000000000000000000" pitchFamily="2" charset="2"/>
              <a:buChar char="Ø"/>
            </a:pPr>
            <a:r>
              <a:rPr lang="en-GB" altLang="sv-SE" sz="1600" dirty="0" err="1" smtClean="0"/>
              <a:t>Russland</a:t>
            </a:r>
            <a:r>
              <a:rPr lang="en-GB" altLang="sv-SE" sz="1600" dirty="0" smtClean="0"/>
              <a:t>:  </a:t>
            </a:r>
            <a:r>
              <a:rPr lang="en-GB" altLang="sv-SE" sz="1600" dirty="0"/>
              <a:t>	Republic of </a:t>
            </a:r>
            <a:r>
              <a:rPr lang="en-GB" altLang="sv-SE" sz="1600" dirty="0" smtClean="0"/>
              <a:t>Karelia </a:t>
            </a:r>
            <a:r>
              <a:rPr lang="en-GB" altLang="sv-SE" sz="1600" dirty="0"/>
              <a:t/>
            </a:r>
            <a:br>
              <a:rPr lang="en-GB" altLang="sv-SE" sz="1600" dirty="0"/>
            </a:br>
            <a:r>
              <a:rPr lang="en-GB" altLang="sv-SE" sz="1600" dirty="0"/>
              <a:t>	</a:t>
            </a:r>
            <a:r>
              <a:rPr lang="en-GB" altLang="sv-SE" sz="1600" dirty="0" smtClean="0"/>
              <a:t>	Republic </a:t>
            </a:r>
            <a:r>
              <a:rPr lang="en-GB" altLang="sv-SE" sz="1600" dirty="0"/>
              <a:t>of Komi </a:t>
            </a:r>
          </a:p>
          <a:p>
            <a:pPr marL="0" indent="0">
              <a:lnSpc>
                <a:spcPct val="100000"/>
              </a:lnSpc>
              <a:spcBef>
                <a:spcPct val="50000"/>
              </a:spcBef>
              <a:buNone/>
            </a:pPr>
            <a:r>
              <a:rPr lang="en-GB" altLang="sv-SE" sz="1600" b="1" dirty="0" err="1" smtClean="0">
                <a:solidFill>
                  <a:srgbClr val="027889"/>
                </a:solidFill>
              </a:rPr>
              <a:t>Sosial</a:t>
            </a:r>
            <a:r>
              <a:rPr lang="en-GB" altLang="sv-SE" sz="1600" b="1" dirty="0" smtClean="0">
                <a:solidFill>
                  <a:srgbClr val="027889"/>
                </a:solidFill>
              </a:rPr>
              <a:t>, </a:t>
            </a:r>
            <a:r>
              <a:rPr lang="en-GB" altLang="sv-SE" sz="1600" b="1" dirty="0" err="1" smtClean="0">
                <a:solidFill>
                  <a:srgbClr val="027889"/>
                </a:solidFill>
              </a:rPr>
              <a:t>økonomisk</a:t>
            </a:r>
            <a:r>
              <a:rPr lang="en-GB" altLang="sv-SE" sz="1600" b="1" dirty="0" smtClean="0">
                <a:solidFill>
                  <a:srgbClr val="027889"/>
                </a:solidFill>
              </a:rPr>
              <a:t> </a:t>
            </a:r>
            <a:r>
              <a:rPr lang="en-GB" altLang="sv-SE" sz="1600" b="1" dirty="0" err="1" smtClean="0">
                <a:solidFill>
                  <a:srgbClr val="027889"/>
                </a:solidFill>
              </a:rPr>
              <a:t>og</a:t>
            </a:r>
            <a:r>
              <a:rPr lang="en-GB" altLang="sv-SE" sz="1600" b="1" dirty="0" smtClean="0">
                <a:solidFill>
                  <a:srgbClr val="027889"/>
                </a:solidFill>
              </a:rPr>
              <a:t> </a:t>
            </a:r>
            <a:r>
              <a:rPr lang="en-GB" altLang="sv-SE" sz="1600" b="1" dirty="0" err="1" smtClean="0">
                <a:solidFill>
                  <a:srgbClr val="027889"/>
                </a:solidFill>
              </a:rPr>
              <a:t>kulturelt</a:t>
            </a:r>
            <a:r>
              <a:rPr lang="en-GB" altLang="sv-SE" sz="1600" b="1" dirty="0" smtClean="0">
                <a:solidFill>
                  <a:srgbClr val="027889"/>
                </a:solidFill>
              </a:rPr>
              <a:t> </a:t>
            </a:r>
            <a:r>
              <a:rPr lang="en-GB" altLang="sv-SE" sz="1600" b="1" dirty="0" err="1" smtClean="0">
                <a:solidFill>
                  <a:srgbClr val="027889"/>
                </a:solidFill>
              </a:rPr>
              <a:t>senter</a:t>
            </a:r>
            <a:r>
              <a:rPr lang="en-GB" altLang="sv-SE" sz="1600" dirty="0" smtClean="0">
                <a:solidFill>
                  <a:srgbClr val="027889"/>
                </a:solidFill>
              </a:rPr>
              <a:t> </a:t>
            </a:r>
            <a:endParaRPr lang="en-GB" altLang="sv-SE" sz="1600" dirty="0">
              <a:solidFill>
                <a:srgbClr val="027889"/>
              </a:solidFill>
            </a:endParaRPr>
          </a:p>
          <a:p>
            <a:pPr>
              <a:lnSpc>
                <a:spcPct val="100000"/>
              </a:lnSpc>
              <a:spcBef>
                <a:spcPts val="500"/>
              </a:spcBef>
              <a:buFont typeface="Wingdings" panose="05000000000000000000" pitchFamily="2" charset="2"/>
              <a:buChar char="Ø"/>
            </a:pPr>
            <a:r>
              <a:rPr lang="en-GB" altLang="sv-SE" sz="1600" dirty="0" err="1" smtClean="0"/>
              <a:t>Russland</a:t>
            </a:r>
            <a:r>
              <a:rPr lang="en-GB" altLang="sv-SE" sz="1600" dirty="0" smtClean="0"/>
              <a:t>:</a:t>
            </a:r>
            <a:r>
              <a:rPr lang="en-GB" altLang="sv-SE" sz="1600" dirty="0"/>
              <a:t>	</a:t>
            </a:r>
            <a:r>
              <a:rPr lang="en-GB" altLang="sv-SE" sz="1600" dirty="0" smtClean="0"/>
              <a:t>St</a:t>
            </a:r>
            <a:r>
              <a:rPr lang="en-GB" altLang="sv-SE" sz="1600" dirty="0"/>
              <a:t>. Petersburg </a:t>
            </a:r>
            <a:r>
              <a:rPr lang="en-GB" altLang="sv-SE" sz="1600" dirty="0" smtClean="0"/>
              <a:t>by</a:t>
            </a:r>
            <a:endParaRPr lang="en-GB" altLang="sv-SE" sz="1600" dirty="0"/>
          </a:p>
          <a:p>
            <a:pPr>
              <a:lnSpc>
                <a:spcPct val="100000"/>
              </a:lnSpc>
            </a:pPr>
            <a:endParaRPr lang="en-US" sz="1400" dirty="0"/>
          </a:p>
        </p:txBody>
      </p:sp>
      <p:sp>
        <p:nvSpPr>
          <p:cNvPr id="9" name="Alatunnisteen paikkamerkki 8"/>
          <p:cNvSpPr>
            <a:spLocks noGrp="1"/>
          </p:cNvSpPr>
          <p:nvPr>
            <p:ph type="ftr" sz="quarter" idx="11"/>
          </p:nvPr>
        </p:nvSpPr>
        <p:spPr/>
        <p:txBody>
          <a:bodyPr/>
          <a:lstStyle/>
          <a:p>
            <a:r>
              <a:rPr lang="fi-FI" dirty="0" smtClean="0"/>
              <a:t>www.kolarctic.no</a:t>
            </a:r>
            <a:endParaRPr lang="fi-FI" dirty="0"/>
          </a:p>
        </p:txBody>
      </p:sp>
    </p:spTree>
    <p:extLst>
      <p:ext uri="{BB962C8B-B14F-4D97-AF65-F5344CB8AC3E}">
        <p14:creationId xmlns:p14="http://schemas.microsoft.com/office/powerpoint/2010/main" val="44259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Tematiske områder</a:t>
            </a:r>
            <a:endParaRPr lang="nb-NO" dirty="0"/>
          </a:p>
        </p:txBody>
      </p:sp>
      <p:sp>
        <p:nvSpPr>
          <p:cNvPr id="3" name="Plassholder for innhold 2"/>
          <p:cNvSpPr>
            <a:spLocks noGrp="1"/>
          </p:cNvSpPr>
          <p:nvPr>
            <p:ph idx="1"/>
          </p:nvPr>
        </p:nvSpPr>
        <p:spPr/>
        <p:txBody>
          <a:bodyPr/>
          <a:lstStyle/>
          <a:p>
            <a:pPr lvl="0"/>
            <a:endParaRPr lang="fi-FI" sz="1800" b="1" dirty="0" smtClean="0">
              <a:latin typeface="Calibri" panose="020F0502020204030204" pitchFamily="34" charset="0"/>
            </a:endParaRPr>
          </a:p>
          <a:p>
            <a:pPr lvl="0"/>
            <a:r>
              <a:rPr lang="fi-FI" sz="1800" b="1" dirty="0">
                <a:latin typeface="Calibri" panose="020F0502020204030204" pitchFamily="34" charset="0"/>
              </a:rPr>
              <a:t>Forretningssamarbeid og utvikling av små og mellomstore </a:t>
            </a:r>
            <a:r>
              <a:rPr lang="fi-FI" sz="1800" b="1" dirty="0" smtClean="0">
                <a:latin typeface="Calibri" panose="020F0502020204030204" pitchFamily="34" charset="0"/>
              </a:rPr>
              <a:t>bedrifter</a:t>
            </a:r>
          </a:p>
          <a:p>
            <a:pPr lvl="0"/>
            <a:endParaRPr lang="fi-FI" sz="1800" b="1" dirty="0">
              <a:latin typeface="Calibri" panose="020F0502020204030204" pitchFamily="34" charset="0"/>
            </a:endParaRPr>
          </a:p>
          <a:p>
            <a:pPr lvl="0"/>
            <a:r>
              <a:rPr lang="fi-FI" sz="1800" b="1" dirty="0" smtClean="0">
                <a:latin typeface="Calibri" panose="020F0502020204030204" pitchFamily="34" charset="0"/>
              </a:rPr>
              <a:t>Miljøvern </a:t>
            </a:r>
            <a:r>
              <a:rPr lang="fi-FI" sz="1800" b="1" dirty="0">
                <a:latin typeface="Calibri" panose="020F0502020204030204" pitchFamily="34" charset="0"/>
              </a:rPr>
              <a:t>samt begrensning av og tilpasning til </a:t>
            </a:r>
            <a:r>
              <a:rPr lang="fi-FI" sz="1800" b="1" dirty="0" smtClean="0">
                <a:latin typeface="Calibri" panose="020F0502020204030204" pitchFamily="34" charset="0"/>
              </a:rPr>
              <a:t>klimaforandring</a:t>
            </a:r>
          </a:p>
          <a:p>
            <a:pPr lvl="0"/>
            <a:endParaRPr lang="fi-FI" sz="1800" b="1" dirty="0">
              <a:latin typeface="Calibri" panose="020F0502020204030204" pitchFamily="34" charset="0"/>
            </a:endParaRPr>
          </a:p>
          <a:p>
            <a:pPr lvl="0"/>
            <a:r>
              <a:rPr lang="fi-FI" sz="1800" b="1" dirty="0" smtClean="0">
                <a:latin typeface="Calibri" panose="020F0502020204030204" pitchFamily="34" charset="0"/>
              </a:rPr>
              <a:t>Forbedring </a:t>
            </a:r>
            <a:r>
              <a:rPr lang="fi-FI" sz="1800" b="1" dirty="0">
                <a:latin typeface="Calibri" panose="020F0502020204030204" pitchFamily="34" charset="0"/>
              </a:rPr>
              <a:t>av tilgjengeligheten i regionen, utvikling av bærekraftig og klimabevisst transport og kommunikasjonsnett- og systember</a:t>
            </a:r>
          </a:p>
          <a:p>
            <a:pPr lvl="0"/>
            <a:endParaRPr lang="fi-FI" sz="1800" b="1" dirty="0">
              <a:latin typeface="Calibri" panose="020F0502020204030204" pitchFamily="34" charset="0"/>
            </a:endParaRPr>
          </a:p>
          <a:p>
            <a:pPr lvl="0"/>
            <a:r>
              <a:rPr lang="fi-FI" sz="1800" b="1" dirty="0" smtClean="0">
                <a:latin typeface="Calibri" panose="020F0502020204030204" pitchFamily="34" charset="0"/>
              </a:rPr>
              <a:t>Fremming </a:t>
            </a:r>
            <a:r>
              <a:rPr lang="fi-FI" sz="1800" b="1" dirty="0">
                <a:latin typeface="Calibri" panose="020F0502020204030204" pitchFamily="34" charset="0"/>
              </a:rPr>
              <a:t>av forvaltning av grensekontroll og grensesikkerhet, mobilitet og migrasjonsforvaltning</a:t>
            </a:r>
          </a:p>
          <a:p>
            <a:endParaRPr lang="nb-NO" dirty="0"/>
          </a:p>
        </p:txBody>
      </p:sp>
      <p:sp>
        <p:nvSpPr>
          <p:cNvPr id="4" name="Plassholder for bunntekst 3"/>
          <p:cNvSpPr>
            <a:spLocks noGrp="1"/>
          </p:cNvSpPr>
          <p:nvPr>
            <p:ph type="ftr" sz="quarter" idx="11"/>
          </p:nvPr>
        </p:nvSpPr>
        <p:spPr/>
        <p:txBody>
          <a:bodyPr/>
          <a:lstStyle/>
          <a:p>
            <a:r>
              <a:rPr lang="fi-FI" smtClean="0"/>
              <a:t>www.kolarctic.info</a:t>
            </a:r>
            <a:endParaRPr lang="fi-FI" dirty="0"/>
          </a:p>
        </p:txBody>
      </p:sp>
    </p:spTree>
    <p:extLst>
      <p:ext uri="{BB962C8B-B14F-4D97-AF65-F5344CB8AC3E}">
        <p14:creationId xmlns:p14="http://schemas.microsoft.com/office/powerpoint/2010/main" val="278416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err="1"/>
              <a:t>Kolarctic</a:t>
            </a:r>
            <a:r>
              <a:rPr lang="fi-FI" dirty="0"/>
              <a:t> CBC 2014-2020: </a:t>
            </a:r>
            <a:br>
              <a:rPr lang="fi-FI" dirty="0"/>
            </a:br>
            <a:r>
              <a:rPr lang="en-US" altLang="fi-FI" sz="2800" dirty="0" smtClean="0"/>
              <a:t>Horizontal modalities</a:t>
            </a:r>
            <a:endParaRPr lang="en-US" sz="2800" dirty="0"/>
          </a:p>
        </p:txBody>
      </p:sp>
      <p:sp>
        <p:nvSpPr>
          <p:cNvPr id="4" name="Sisällön paikkamerkki 3"/>
          <p:cNvSpPr>
            <a:spLocks noGrp="1"/>
          </p:cNvSpPr>
          <p:nvPr>
            <p:ph idx="1"/>
          </p:nvPr>
        </p:nvSpPr>
        <p:spPr>
          <a:xfrm>
            <a:off x="838200" y="1690688"/>
            <a:ext cx="10515600" cy="4517510"/>
          </a:xfrm>
        </p:spPr>
        <p:txBody>
          <a:bodyPr>
            <a:normAutofit/>
          </a:bodyPr>
          <a:lstStyle/>
          <a:p>
            <a:pPr marL="0" indent="0">
              <a:buNone/>
            </a:pPr>
            <a:endParaRPr lang="en-US" altLang="fi-FI" sz="2600" dirty="0"/>
          </a:p>
          <a:p>
            <a:endParaRPr lang="en-US" dirty="0"/>
          </a:p>
        </p:txBody>
      </p:sp>
      <p:sp>
        <p:nvSpPr>
          <p:cNvPr id="7" name="Alatunnisteen paikkamerkki 6"/>
          <p:cNvSpPr>
            <a:spLocks noGrp="1"/>
          </p:cNvSpPr>
          <p:nvPr>
            <p:ph type="ftr" sz="quarter" idx="11"/>
          </p:nvPr>
        </p:nvSpPr>
        <p:spPr/>
        <p:txBody>
          <a:bodyPr/>
          <a:lstStyle/>
          <a:p>
            <a:r>
              <a:rPr lang="fi-FI" dirty="0" smtClean="0"/>
              <a:t>www.kolarctic.no</a:t>
            </a:r>
            <a:endParaRPr lang="fi-FI" dirty="0"/>
          </a:p>
        </p:txBody>
      </p:sp>
      <p:graphicFrame>
        <p:nvGraphicFramePr>
          <p:cNvPr id="8" name="Sisällön paikkamerkki 1"/>
          <p:cNvGraphicFramePr>
            <a:graphicFrameLocks/>
          </p:cNvGraphicFramePr>
          <p:nvPr>
            <p:extLst>
              <p:ext uri="{D42A27DB-BD31-4B8C-83A1-F6EECF244321}">
                <p14:modId xmlns:p14="http://schemas.microsoft.com/office/powerpoint/2010/main" val="2502600072"/>
              </p:ext>
            </p:extLst>
          </p:nvPr>
        </p:nvGraphicFramePr>
        <p:xfrm>
          <a:off x="904875" y="1100518"/>
          <a:ext cx="8153399" cy="4775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90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3"/>
          </p:nvPr>
        </p:nvSpPr>
        <p:spPr>
          <a:xfrm>
            <a:off x="5787188" y="1183525"/>
            <a:ext cx="5149309" cy="4705349"/>
          </a:xfrm>
        </p:spPr>
        <p:txBody>
          <a:bodyPr>
            <a:noAutofit/>
          </a:bodyPr>
          <a:lstStyle/>
          <a:p>
            <a:pPr marL="0" indent="0">
              <a:lnSpc>
                <a:spcPct val="100000"/>
              </a:lnSpc>
              <a:buNone/>
            </a:pPr>
            <a:r>
              <a:rPr lang="en-US" sz="2000" dirty="0" err="1" smtClean="0">
                <a:effectLst>
                  <a:outerShdw blurRad="38100" dist="38100" dir="2700000" algn="tl">
                    <a:srgbClr val="000000">
                      <a:alpha val="43137"/>
                    </a:srgbClr>
                  </a:outerShdw>
                </a:effectLst>
              </a:rPr>
              <a:t>Kolarctic</a:t>
            </a:r>
            <a:r>
              <a:rPr lang="en-US" sz="2000" dirty="0" smtClean="0">
                <a:effectLst>
                  <a:outerShdw blurRad="38100" dist="38100" dir="2700000" algn="tl">
                    <a:srgbClr val="000000">
                      <a:alpha val="43137"/>
                    </a:srgbClr>
                  </a:outerShdw>
                </a:effectLst>
              </a:rPr>
              <a:t> ENPI CBC 2007-2013</a:t>
            </a:r>
          </a:p>
          <a:p>
            <a:pPr>
              <a:lnSpc>
                <a:spcPct val="100000"/>
              </a:lnSpc>
            </a:pPr>
            <a:r>
              <a:rPr lang="en-US" sz="1800" dirty="0" smtClean="0"/>
              <a:t>51 </a:t>
            </a:r>
            <a:r>
              <a:rPr lang="en-US" sz="1800" dirty="0" err="1" smtClean="0"/>
              <a:t>prosjekt</a:t>
            </a:r>
            <a:endParaRPr lang="en-US" sz="1800" dirty="0"/>
          </a:p>
          <a:p>
            <a:pPr>
              <a:lnSpc>
                <a:spcPct val="100000"/>
              </a:lnSpc>
            </a:pPr>
            <a:r>
              <a:rPr lang="en-US" sz="1800" dirty="0" smtClean="0"/>
              <a:t>8 </a:t>
            </a:r>
            <a:r>
              <a:rPr lang="en-US" sz="1800" dirty="0" err="1" smtClean="0"/>
              <a:t>prosjekt</a:t>
            </a:r>
            <a:r>
              <a:rPr lang="en-US" sz="1800" dirty="0" smtClean="0"/>
              <a:t> med </a:t>
            </a:r>
            <a:r>
              <a:rPr lang="en-US" sz="1800" dirty="0" err="1" smtClean="0"/>
              <a:t>norsk</a:t>
            </a:r>
            <a:r>
              <a:rPr lang="en-US" sz="1800" dirty="0"/>
              <a:t> </a:t>
            </a:r>
            <a:r>
              <a:rPr lang="en-US" sz="1800" dirty="0" err="1" smtClean="0"/>
              <a:t>hovedsøker</a:t>
            </a:r>
            <a:endParaRPr lang="en-US" sz="1800" dirty="0" smtClean="0"/>
          </a:p>
          <a:p>
            <a:pPr>
              <a:lnSpc>
                <a:spcPct val="100000"/>
              </a:lnSpc>
            </a:pPr>
            <a:r>
              <a:rPr lang="en-US" sz="1800" dirty="0" err="1" smtClean="0"/>
              <a:t>Finnmark</a:t>
            </a:r>
            <a:r>
              <a:rPr lang="en-US" sz="1800" dirty="0" smtClean="0"/>
              <a:t> – 26 </a:t>
            </a:r>
            <a:r>
              <a:rPr lang="en-US" sz="1800" dirty="0" err="1" smtClean="0"/>
              <a:t>hoved</a:t>
            </a:r>
            <a:r>
              <a:rPr lang="en-US" sz="1800" dirty="0" smtClean="0"/>
              <a:t>- </a:t>
            </a:r>
            <a:r>
              <a:rPr lang="en-US" sz="1800" dirty="0" err="1"/>
              <a:t>og</a:t>
            </a:r>
            <a:r>
              <a:rPr lang="en-US" sz="1800" dirty="0"/>
              <a:t> </a:t>
            </a:r>
            <a:r>
              <a:rPr lang="en-US" sz="1800" dirty="0" err="1"/>
              <a:t>forprosjekt</a:t>
            </a:r>
            <a:r>
              <a:rPr lang="en-US" sz="1800" dirty="0"/>
              <a:t> 	</a:t>
            </a:r>
            <a:r>
              <a:rPr lang="en-US" sz="1800" dirty="0" smtClean="0"/>
              <a:t>- </a:t>
            </a:r>
            <a:r>
              <a:rPr lang="en-US" sz="1800" dirty="0" err="1" smtClean="0"/>
              <a:t>tilsammen</a:t>
            </a:r>
            <a:r>
              <a:rPr lang="en-US" sz="1800" dirty="0" smtClean="0"/>
              <a:t> 41 </a:t>
            </a:r>
            <a:r>
              <a:rPr lang="en-US" sz="1800" dirty="0"/>
              <a:t>529 </a:t>
            </a:r>
            <a:r>
              <a:rPr lang="en-US" sz="1800" dirty="0" smtClean="0"/>
              <a:t>000 mill.</a:t>
            </a:r>
            <a:endParaRPr lang="en-US" sz="1800" dirty="0"/>
          </a:p>
          <a:p>
            <a:pPr>
              <a:lnSpc>
                <a:spcPct val="100000"/>
              </a:lnSpc>
            </a:pPr>
            <a:r>
              <a:rPr lang="en-US" sz="1800" dirty="0"/>
              <a:t>Troms </a:t>
            </a:r>
            <a:r>
              <a:rPr lang="en-US" sz="1800" dirty="0" smtClean="0"/>
              <a:t>- 21 </a:t>
            </a:r>
            <a:r>
              <a:rPr lang="en-US" sz="1800" dirty="0" err="1" smtClean="0"/>
              <a:t>hoved</a:t>
            </a:r>
            <a:r>
              <a:rPr lang="en-US" sz="1800" dirty="0" smtClean="0"/>
              <a:t>- </a:t>
            </a:r>
            <a:r>
              <a:rPr lang="en-US" sz="1800" dirty="0" err="1" smtClean="0"/>
              <a:t>og</a:t>
            </a:r>
            <a:r>
              <a:rPr lang="en-US" sz="1800" dirty="0" smtClean="0"/>
              <a:t> </a:t>
            </a:r>
            <a:r>
              <a:rPr lang="en-US" sz="1800" dirty="0" err="1" smtClean="0"/>
              <a:t>forprosjekt</a:t>
            </a:r>
            <a:r>
              <a:rPr lang="en-US" sz="1800" dirty="0" smtClean="0"/>
              <a:t>       </a:t>
            </a:r>
            <a:r>
              <a:rPr lang="en-US" sz="1800" dirty="0" err="1" smtClean="0"/>
              <a:t>tilsammen</a:t>
            </a:r>
            <a:r>
              <a:rPr lang="en-US" sz="1800" dirty="0" smtClean="0"/>
              <a:t>  43 </a:t>
            </a:r>
            <a:r>
              <a:rPr lang="en-US" sz="1800" dirty="0"/>
              <a:t>913 </a:t>
            </a:r>
            <a:r>
              <a:rPr lang="en-US" sz="1800" dirty="0" smtClean="0"/>
              <a:t>612 </a:t>
            </a:r>
            <a:r>
              <a:rPr lang="en-US" sz="1800" dirty="0" smtClean="0"/>
              <a:t>mill.</a:t>
            </a:r>
            <a:endParaRPr lang="en-US" sz="1800" dirty="0"/>
          </a:p>
          <a:p>
            <a:pPr>
              <a:lnSpc>
                <a:spcPct val="100000"/>
              </a:lnSpc>
            </a:pPr>
            <a:r>
              <a:rPr lang="en-US" sz="1800" dirty="0" err="1"/>
              <a:t>Nordland</a:t>
            </a:r>
            <a:r>
              <a:rPr lang="en-US" sz="1800" dirty="0"/>
              <a:t> </a:t>
            </a:r>
            <a:r>
              <a:rPr lang="en-US" sz="1800" dirty="0" smtClean="0"/>
              <a:t>– 12 </a:t>
            </a:r>
            <a:r>
              <a:rPr lang="en-US" sz="1800" dirty="0" err="1" smtClean="0"/>
              <a:t>hoved</a:t>
            </a:r>
            <a:r>
              <a:rPr lang="en-US" sz="1800" dirty="0" smtClean="0"/>
              <a:t>- </a:t>
            </a:r>
            <a:r>
              <a:rPr lang="en-US" sz="1800" dirty="0" err="1" smtClean="0"/>
              <a:t>og</a:t>
            </a:r>
            <a:r>
              <a:rPr lang="en-US" sz="1800" dirty="0" smtClean="0"/>
              <a:t> </a:t>
            </a:r>
            <a:r>
              <a:rPr lang="en-US" sz="1800" dirty="0" err="1" smtClean="0"/>
              <a:t>forprosjekt</a:t>
            </a:r>
            <a:r>
              <a:rPr lang="en-US" sz="1800" dirty="0" smtClean="0"/>
              <a:t> – </a:t>
            </a:r>
            <a:r>
              <a:rPr lang="en-US" sz="1800" dirty="0" err="1" smtClean="0"/>
              <a:t>tilsammen</a:t>
            </a:r>
            <a:r>
              <a:rPr lang="en-US" sz="1800" dirty="0" smtClean="0"/>
              <a:t> 10 </a:t>
            </a:r>
            <a:r>
              <a:rPr lang="en-US" sz="1800" dirty="0"/>
              <a:t>469 </a:t>
            </a:r>
            <a:r>
              <a:rPr lang="en-US" sz="1800" dirty="0" smtClean="0"/>
              <a:t>000 mill.</a:t>
            </a:r>
          </a:p>
          <a:p>
            <a:pPr>
              <a:lnSpc>
                <a:spcPct val="100000"/>
              </a:lnSpc>
            </a:pPr>
            <a:r>
              <a:rPr lang="en-US" sz="1800" dirty="0" smtClean="0"/>
              <a:t>Finland – 26 </a:t>
            </a:r>
            <a:r>
              <a:rPr lang="en-US" sz="1800" dirty="0" err="1" smtClean="0"/>
              <a:t>prosjekt</a:t>
            </a:r>
            <a:r>
              <a:rPr lang="en-US" sz="1800" dirty="0" smtClean="0"/>
              <a:t> </a:t>
            </a:r>
            <a:r>
              <a:rPr lang="en-US" sz="1800" dirty="0" err="1" smtClean="0"/>
              <a:t>som</a:t>
            </a:r>
            <a:r>
              <a:rPr lang="en-US" sz="1800" dirty="0" smtClean="0"/>
              <a:t> </a:t>
            </a:r>
            <a:r>
              <a:rPr lang="en-US" sz="1800" dirty="0" err="1" smtClean="0"/>
              <a:t>hovedsøker</a:t>
            </a:r>
            <a:endParaRPr lang="en-US" sz="1800" dirty="0" smtClean="0"/>
          </a:p>
          <a:p>
            <a:pPr>
              <a:lnSpc>
                <a:spcPct val="100000"/>
              </a:lnSpc>
            </a:pPr>
            <a:r>
              <a:rPr lang="en-US" sz="1800" dirty="0" err="1" smtClean="0"/>
              <a:t>Russland</a:t>
            </a:r>
            <a:r>
              <a:rPr lang="en-US" sz="1800" dirty="0" smtClean="0"/>
              <a:t> – 11 </a:t>
            </a:r>
            <a:r>
              <a:rPr lang="en-US" sz="1800" dirty="0" err="1" smtClean="0"/>
              <a:t>prosjekt</a:t>
            </a:r>
            <a:r>
              <a:rPr lang="en-US" sz="1800" dirty="0" smtClean="0"/>
              <a:t> </a:t>
            </a:r>
            <a:r>
              <a:rPr lang="en-US" sz="1800" dirty="0" err="1" smtClean="0"/>
              <a:t>som</a:t>
            </a:r>
            <a:r>
              <a:rPr lang="en-US" sz="1800" dirty="0" smtClean="0"/>
              <a:t> </a:t>
            </a:r>
            <a:r>
              <a:rPr lang="en-US" sz="1800" dirty="0" err="1" smtClean="0"/>
              <a:t>hovesøker</a:t>
            </a:r>
            <a:endParaRPr lang="en-US" sz="1800" dirty="0" smtClean="0"/>
          </a:p>
          <a:p>
            <a:pPr>
              <a:lnSpc>
                <a:spcPct val="100000"/>
              </a:lnSpc>
            </a:pPr>
            <a:r>
              <a:rPr lang="en-US" sz="1800" dirty="0" err="1" smtClean="0"/>
              <a:t>Sverige</a:t>
            </a:r>
            <a:r>
              <a:rPr lang="en-US" sz="1800" dirty="0" smtClean="0"/>
              <a:t> – 6 </a:t>
            </a:r>
            <a:r>
              <a:rPr lang="en-US" sz="1800" dirty="0" err="1" smtClean="0"/>
              <a:t>prosjekt</a:t>
            </a:r>
            <a:r>
              <a:rPr lang="en-US" sz="1800" dirty="0" smtClean="0"/>
              <a:t> </a:t>
            </a:r>
            <a:r>
              <a:rPr lang="en-US" sz="1800" dirty="0" err="1" smtClean="0"/>
              <a:t>som</a:t>
            </a:r>
            <a:r>
              <a:rPr lang="en-US" sz="1800" dirty="0" smtClean="0"/>
              <a:t> </a:t>
            </a:r>
            <a:r>
              <a:rPr lang="en-US" sz="1800" dirty="0" err="1" smtClean="0"/>
              <a:t>hovedsøker</a:t>
            </a:r>
            <a:endParaRPr lang="en-US" sz="1800" dirty="0"/>
          </a:p>
          <a:p>
            <a:pPr>
              <a:lnSpc>
                <a:spcPct val="100000"/>
              </a:lnSpc>
            </a:pPr>
            <a:endParaRPr lang="en-US" sz="1800" dirty="0"/>
          </a:p>
        </p:txBody>
      </p:sp>
      <p:sp>
        <p:nvSpPr>
          <p:cNvPr id="9" name="Alatunnisteen paikkamerkki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srgbClr val="027889"/>
                </a:solidFill>
                <a:effectLst/>
                <a:uLnTx/>
                <a:uFillTx/>
                <a:latin typeface="Verdana"/>
                <a:ea typeface="+mn-ea"/>
                <a:cs typeface="+mn-cs"/>
              </a:rPr>
              <a:t>www.kolarctic.no</a:t>
            </a:r>
            <a:endParaRPr kumimoji="0" lang="fi-FI" sz="1200" b="0" i="0" u="none" strike="noStrike" kern="1200" cap="none" spc="0" normalizeH="0" baseline="0" noProof="0" dirty="0">
              <a:ln>
                <a:noFill/>
              </a:ln>
              <a:solidFill>
                <a:srgbClr val="027889"/>
              </a:solidFill>
              <a:effectLst/>
              <a:uLnTx/>
              <a:uFillTx/>
              <a:latin typeface="Verdana"/>
              <a:ea typeface="+mn-ea"/>
              <a:cs typeface="+mn-cs"/>
            </a:endParaRPr>
          </a:p>
        </p:txBody>
      </p:sp>
      <p:pic>
        <p:nvPicPr>
          <p:cNvPr id="5" name="Bilde 4"/>
          <p:cNvPicPr>
            <a:picLocks noChangeAspect="1"/>
          </p:cNvPicPr>
          <p:nvPr/>
        </p:nvPicPr>
        <p:blipFill>
          <a:blip r:embed="rId3"/>
          <a:stretch>
            <a:fillRect/>
          </a:stretch>
        </p:blipFill>
        <p:spPr>
          <a:xfrm>
            <a:off x="1550085" y="759172"/>
            <a:ext cx="3365284" cy="5054022"/>
          </a:xfrm>
          <a:prstGeom prst="rect">
            <a:avLst/>
          </a:prstGeom>
        </p:spPr>
      </p:pic>
    </p:spTree>
    <p:extLst>
      <p:ext uri="{BB962C8B-B14F-4D97-AF65-F5344CB8AC3E}">
        <p14:creationId xmlns:p14="http://schemas.microsoft.com/office/powerpoint/2010/main" val="527293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21327" y="697634"/>
            <a:ext cx="10515600" cy="1325563"/>
          </a:xfrm>
        </p:spPr>
        <p:txBody>
          <a:bodyPr>
            <a:normAutofit fontScale="90000"/>
          </a:bodyPr>
          <a:lstStyle/>
          <a:p>
            <a:r>
              <a:rPr lang="nb-NO" sz="3200" dirty="0" smtClean="0"/>
              <a:t>Avsatte midler 1.søknadsutlysing</a:t>
            </a:r>
            <a:br>
              <a:rPr lang="nb-NO" sz="3200" dirty="0" smtClean="0"/>
            </a:br>
            <a:r>
              <a:rPr lang="nb-NO" sz="3200" dirty="0"/>
              <a:t/>
            </a:r>
            <a:br>
              <a:rPr lang="nb-NO" sz="3200" dirty="0"/>
            </a:br>
            <a:r>
              <a:rPr lang="nb-NO" sz="3200" dirty="0" smtClean="0"/>
              <a:t>Åpner 23.januar og stenger 15.mars 2017</a:t>
            </a:r>
            <a:endParaRPr lang="nb-NO" sz="3200" dirty="0"/>
          </a:p>
        </p:txBody>
      </p:sp>
      <p:sp>
        <p:nvSpPr>
          <p:cNvPr id="4" name="Plassholder for bunntekst 3"/>
          <p:cNvSpPr>
            <a:spLocks noGrp="1"/>
          </p:cNvSpPr>
          <p:nvPr>
            <p:ph type="ftr" sz="quarter" idx="11"/>
          </p:nvPr>
        </p:nvSpPr>
        <p:spPr/>
        <p:txBody>
          <a:bodyPr/>
          <a:lstStyle/>
          <a:p>
            <a:r>
              <a:rPr lang="fi-FI" smtClean="0"/>
              <a:t>www.kolarctic.info</a:t>
            </a:r>
            <a:endParaRPr lang="fi-FI" dirty="0"/>
          </a:p>
        </p:txBody>
      </p:sp>
      <p:pic>
        <p:nvPicPr>
          <p:cNvPr id="7" name="Plassholder for innhold 6"/>
          <p:cNvPicPr>
            <a:picLocks noGrp="1" noChangeAspect="1"/>
          </p:cNvPicPr>
          <p:nvPr>
            <p:ph idx="1"/>
          </p:nvPr>
        </p:nvPicPr>
        <p:blipFill>
          <a:blip r:embed="rId3"/>
          <a:stretch>
            <a:fillRect/>
          </a:stretch>
        </p:blipFill>
        <p:spPr>
          <a:xfrm>
            <a:off x="1947312" y="2032115"/>
            <a:ext cx="8297375" cy="3938357"/>
          </a:xfrm>
          <a:prstGeom prst="rect">
            <a:avLst/>
          </a:prstGeom>
        </p:spPr>
      </p:pic>
    </p:spTree>
    <p:extLst>
      <p:ext uri="{BB962C8B-B14F-4D97-AF65-F5344CB8AC3E}">
        <p14:creationId xmlns:p14="http://schemas.microsoft.com/office/powerpoint/2010/main" val="3859113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en-US" b="1" dirty="0" err="1" smtClean="0">
                <a:ea typeface="Verdana" panose="020B0604030504040204" pitchFamily="34" charset="0"/>
                <a:cs typeface="Verdana" panose="020B0604030504040204" pitchFamily="34" charset="0"/>
              </a:rPr>
              <a:t>Kolarctic</a:t>
            </a:r>
            <a:r>
              <a:rPr lang="en-US" b="1" dirty="0" smtClean="0">
                <a:ea typeface="Verdana" panose="020B0604030504040204" pitchFamily="34" charset="0"/>
                <a:cs typeface="Verdana" panose="020B0604030504040204" pitchFamily="34" charset="0"/>
              </a:rPr>
              <a:t> </a:t>
            </a:r>
            <a:r>
              <a:rPr lang="en-US" b="1" dirty="0">
                <a:ea typeface="Verdana" panose="020B0604030504040204" pitchFamily="34" charset="0"/>
                <a:cs typeface="Verdana" panose="020B0604030504040204" pitchFamily="34" charset="0"/>
              </a:rPr>
              <a:t>CBC </a:t>
            </a:r>
            <a:r>
              <a:rPr lang="en-US" b="1" dirty="0" smtClean="0">
                <a:ea typeface="Verdana" panose="020B0604030504040204" pitchFamily="34" charset="0"/>
                <a:cs typeface="Verdana" panose="020B0604030504040204" pitchFamily="34" charset="0"/>
              </a:rPr>
              <a:t>2014-2020:</a:t>
            </a:r>
            <a:br>
              <a:rPr lang="en-US" b="1" dirty="0" smtClean="0">
                <a:ea typeface="Verdana" panose="020B0604030504040204" pitchFamily="34" charset="0"/>
                <a:cs typeface="Verdana" panose="020B0604030504040204" pitchFamily="34" charset="0"/>
              </a:rPr>
            </a:br>
            <a:r>
              <a:rPr lang="fi-FI" sz="2800" dirty="0" smtClean="0"/>
              <a:t>Hvordan starte prosessen?</a:t>
            </a:r>
            <a:endParaRPr lang="fi-FI" sz="2800" dirty="0"/>
          </a:p>
        </p:txBody>
      </p:sp>
      <p:sp>
        <p:nvSpPr>
          <p:cNvPr id="3" name="Sisällön paikkamerkki 2"/>
          <p:cNvSpPr>
            <a:spLocks noGrp="1"/>
          </p:cNvSpPr>
          <p:nvPr>
            <p:ph idx="1"/>
          </p:nvPr>
        </p:nvSpPr>
        <p:spPr>
          <a:xfrm>
            <a:off x="838200" y="1797049"/>
            <a:ext cx="10515600" cy="4460875"/>
          </a:xfrm>
        </p:spPr>
        <p:txBody>
          <a:bodyPr>
            <a:normAutofit/>
          </a:bodyPr>
          <a:lstStyle/>
          <a:p>
            <a:pPr lvl="0">
              <a:lnSpc>
                <a:spcPct val="150000"/>
              </a:lnSpc>
              <a:spcBef>
                <a:spcPts val="0"/>
              </a:spcBef>
              <a:buFont typeface="Wingdings" panose="05000000000000000000" pitchFamily="2" charset="2"/>
              <a:buChar char="ü"/>
            </a:pPr>
            <a:r>
              <a:rPr lang="nb-NO" dirty="0" smtClean="0">
                <a:solidFill>
                  <a:prstClr val="black"/>
                </a:solidFill>
                <a:latin typeface="Calibri" panose="020F0502020204030204"/>
                <a:ea typeface="Times New Roman" panose="02020603050405020304" pitchFamily="18" charset="0"/>
              </a:rPr>
              <a:t>Prosjektidé</a:t>
            </a:r>
          </a:p>
          <a:p>
            <a:pPr lvl="0">
              <a:lnSpc>
                <a:spcPct val="150000"/>
              </a:lnSpc>
              <a:spcBef>
                <a:spcPts val="0"/>
              </a:spcBef>
              <a:buFont typeface="Wingdings" panose="05000000000000000000" pitchFamily="2" charset="2"/>
              <a:buChar char="ü"/>
            </a:pPr>
            <a:r>
              <a:rPr lang="nb-NO" dirty="0">
                <a:solidFill>
                  <a:prstClr val="black"/>
                </a:solidFill>
                <a:latin typeface="Calibri" panose="020F0502020204030204"/>
                <a:ea typeface="Times New Roman" panose="02020603050405020304" pitchFamily="18" charset="0"/>
              </a:rPr>
              <a:t>S</a:t>
            </a:r>
            <a:r>
              <a:rPr lang="nb-NO" dirty="0" smtClean="0">
                <a:solidFill>
                  <a:prstClr val="black"/>
                </a:solidFill>
                <a:latin typeface="Calibri" panose="020F0502020204030204"/>
                <a:ea typeface="Times New Roman" panose="02020603050405020304" pitchFamily="18" charset="0"/>
              </a:rPr>
              <a:t>amarbeidspartner </a:t>
            </a:r>
          </a:p>
          <a:p>
            <a:pPr lvl="0">
              <a:lnSpc>
                <a:spcPct val="150000"/>
              </a:lnSpc>
              <a:spcBef>
                <a:spcPts val="0"/>
              </a:spcBef>
              <a:buFont typeface="Wingdings" panose="05000000000000000000" pitchFamily="2" charset="2"/>
              <a:buChar char="ü"/>
            </a:pPr>
            <a:r>
              <a:rPr lang="nb-NO" dirty="0" smtClean="0">
                <a:solidFill>
                  <a:prstClr val="black"/>
                </a:solidFill>
                <a:latin typeface="Calibri" panose="020F0502020204030204"/>
                <a:ea typeface="Calibri" panose="020F0502020204030204" pitchFamily="34" charset="0"/>
                <a:cs typeface="Times New Roman" panose="02020603050405020304" pitchFamily="18" charset="0"/>
              </a:rPr>
              <a:t>Arbeidsfordeling</a:t>
            </a:r>
            <a:endParaRPr lang="fi-FI" dirty="0">
              <a:solidFill>
                <a:prstClr val="black"/>
              </a:solidFill>
              <a:latin typeface="Calibri" panose="020F0502020204030204"/>
              <a:ea typeface="Calibri" panose="020F0502020204030204" pitchFamily="34" charset="0"/>
              <a:cs typeface="Times New Roman" panose="02020603050405020304" pitchFamily="18" charset="0"/>
            </a:endParaRPr>
          </a:p>
          <a:p>
            <a:pPr lvl="0">
              <a:lnSpc>
                <a:spcPct val="150000"/>
              </a:lnSpc>
              <a:spcBef>
                <a:spcPts val="0"/>
              </a:spcBef>
              <a:buFont typeface="Wingdings" panose="05000000000000000000" pitchFamily="2" charset="2"/>
              <a:buChar char="ü"/>
            </a:pPr>
            <a:r>
              <a:rPr lang="nb-NO" dirty="0" smtClean="0">
                <a:solidFill>
                  <a:prstClr val="black"/>
                </a:solidFill>
                <a:latin typeface="Calibri" panose="020F0502020204030204"/>
                <a:ea typeface="Times New Roman" panose="02020603050405020304" pitchFamily="18" charset="0"/>
              </a:rPr>
              <a:t>Norsk </a:t>
            </a:r>
            <a:r>
              <a:rPr lang="nb-NO" dirty="0" err="1" smtClean="0">
                <a:solidFill>
                  <a:prstClr val="black"/>
                </a:solidFill>
                <a:latin typeface="Calibri" panose="020F0502020204030204"/>
                <a:ea typeface="Times New Roman" panose="02020603050405020304" pitchFamily="18" charset="0"/>
              </a:rPr>
              <a:t>Kolarctic</a:t>
            </a:r>
            <a:r>
              <a:rPr lang="nb-NO" dirty="0" smtClean="0">
                <a:solidFill>
                  <a:prstClr val="black"/>
                </a:solidFill>
                <a:latin typeface="Calibri" panose="020F0502020204030204"/>
                <a:ea typeface="Times New Roman" panose="02020603050405020304" pitchFamily="18" charset="0"/>
              </a:rPr>
              <a:t> sekretariat </a:t>
            </a:r>
            <a:endParaRPr lang="nb-NO" dirty="0">
              <a:solidFill>
                <a:prstClr val="black"/>
              </a:solidFill>
              <a:latin typeface="Calibri" panose="020F0502020204030204"/>
              <a:ea typeface="Times New Roman" panose="02020603050405020304" pitchFamily="18" charset="0"/>
            </a:endParaRPr>
          </a:p>
          <a:p>
            <a:pPr lvl="0">
              <a:lnSpc>
                <a:spcPct val="150000"/>
              </a:lnSpc>
              <a:spcBef>
                <a:spcPts val="0"/>
              </a:spcBef>
              <a:buFont typeface="Wingdings" panose="05000000000000000000" pitchFamily="2" charset="2"/>
              <a:buChar char="ü"/>
            </a:pPr>
            <a:r>
              <a:rPr lang="nb-NO" dirty="0" err="1">
                <a:solidFill>
                  <a:prstClr val="black"/>
                </a:solidFill>
                <a:latin typeface="Calibri" panose="020F0502020204030204"/>
                <a:ea typeface="Times New Roman" panose="02020603050405020304" pitchFamily="18" charset="0"/>
              </a:rPr>
              <a:t>M</a:t>
            </a:r>
            <a:r>
              <a:rPr lang="nb-NO" dirty="0" err="1" smtClean="0">
                <a:solidFill>
                  <a:prstClr val="black"/>
                </a:solidFill>
                <a:latin typeface="Calibri" panose="020F0502020204030204"/>
                <a:ea typeface="Times New Roman" panose="02020603050405020304" pitchFamily="18" charset="0"/>
              </a:rPr>
              <a:t>edfinansiører</a:t>
            </a:r>
            <a:endParaRPr lang="fi-FI" dirty="0">
              <a:solidFill>
                <a:prstClr val="black"/>
              </a:solidFill>
              <a:latin typeface="Calibri" panose="020F0502020204030204"/>
              <a:ea typeface="Times New Roman" panose="02020603050405020304" pitchFamily="18" charset="0"/>
            </a:endParaRPr>
          </a:p>
          <a:p>
            <a:pPr lvl="0">
              <a:lnSpc>
                <a:spcPct val="150000"/>
              </a:lnSpc>
              <a:spcBef>
                <a:spcPts val="0"/>
              </a:spcBef>
              <a:buFont typeface="Wingdings" panose="05000000000000000000" pitchFamily="2" charset="2"/>
              <a:buChar char="ü"/>
            </a:pPr>
            <a:r>
              <a:rPr lang="nb-NO" dirty="0" err="1" smtClean="0">
                <a:solidFill>
                  <a:prstClr val="black"/>
                </a:solidFill>
                <a:latin typeface="Calibri" panose="020F0502020204030204"/>
                <a:ea typeface="Times New Roman" panose="02020603050405020304" pitchFamily="18" charset="0"/>
              </a:rPr>
              <a:t>Søknadsbasen</a:t>
            </a:r>
            <a:r>
              <a:rPr lang="nb-NO" dirty="0" smtClean="0">
                <a:solidFill>
                  <a:prstClr val="black"/>
                </a:solidFill>
                <a:latin typeface="Calibri" panose="020F0502020204030204"/>
                <a:ea typeface="Times New Roman" panose="02020603050405020304" pitchFamily="18" charset="0"/>
              </a:rPr>
              <a:t> PROMAS</a:t>
            </a:r>
            <a:endParaRPr lang="fi-FI" dirty="0">
              <a:solidFill>
                <a:prstClr val="black"/>
              </a:solidFill>
              <a:latin typeface="Calibri" panose="020F0502020204030204"/>
              <a:ea typeface="Times New Roman" panose="02020603050405020304" pitchFamily="18" charset="0"/>
            </a:endParaRPr>
          </a:p>
          <a:p>
            <a:pPr marL="0" indent="0">
              <a:spcBef>
                <a:spcPct val="50000"/>
              </a:spcBef>
              <a:buNone/>
              <a:defRPr/>
            </a:pPr>
            <a:endParaRPr lang="en-US" sz="6000" dirty="0">
              <a:latin typeface="Verdana" pitchFamily="34" charset="0"/>
            </a:endParaRPr>
          </a:p>
          <a:p>
            <a:endParaRPr lang="en-US" dirty="0"/>
          </a:p>
        </p:txBody>
      </p:sp>
      <p:sp>
        <p:nvSpPr>
          <p:cNvPr id="5" name="Alatunnisteen paikkamerkki 4"/>
          <p:cNvSpPr>
            <a:spLocks noGrp="1"/>
          </p:cNvSpPr>
          <p:nvPr>
            <p:ph type="ftr" sz="quarter" idx="11"/>
          </p:nvPr>
        </p:nvSpPr>
        <p:spPr/>
        <p:txBody>
          <a:bodyPr/>
          <a:lstStyle/>
          <a:p>
            <a:r>
              <a:rPr lang="fi-FI" dirty="0" smtClean="0"/>
              <a:t>www.kolarctic.no</a:t>
            </a:r>
            <a:endParaRPr lang="fi-FI" dirty="0"/>
          </a:p>
        </p:txBody>
      </p:sp>
    </p:spTree>
    <p:extLst>
      <p:ext uri="{BB962C8B-B14F-4D97-AF65-F5344CB8AC3E}">
        <p14:creationId xmlns:p14="http://schemas.microsoft.com/office/powerpoint/2010/main" val="1565377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ctr"/>
            <a:r>
              <a:rPr lang="fi-FI" sz="2800" dirty="0" smtClean="0"/>
              <a:t>Takk for meg</a:t>
            </a:r>
            <a:endParaRPr lang="fi-FI" sz="2800" dirty="0"/>
          </a:p>
        </p:txBody>
      </p:sp>
      <p:sp>
        <p:nvSpPr>
          <p:cNvPr id="3" name="Sisällön paikkamerkki 2"/>
          <p:cNvSpPr>
            <a:spLocks noGrp="1"/>
          </p:cNvSpPr>
          <p:nvPr>
            <p:ph idx="1"/>
          </p:nvPr>
        </p:nvSpPr>
        <p:spPr>
          <a:xfrm>
            <a:off x="838200" y="1825624"/>
            <a:ext cx="8638309" cy="4530725"/>
          </a:xfrm>
        </p:spPr>
        <p:txBody>
          <a:bodyPr>
            <a:normAutofit fontScale="77500" lnSpcReduction="20000"/>
          </a:bodyPr>
          <a:lstStyle/>
          <a:p>
            <a:pPr marL="0" indent="0">
              <a:buNone/>
              <a:defRPr/>
            </a:pPr>
            <a:endParaRPr lang="fi-FI" sz="3600" dirty="0" smtClean="0"/>
          </a:p>
          <a:p>
            <a:pPr marL="0" indent="0">
              <a:buNone/>
              <a:defRPr/>
            </a:pPr>
            <a:r>
              <a:rPr lang="fi-FI" sz="2600" dirty="0" smtClean="0"/>
              <a:t>Linda Mosand</a:t>
            </a:r>
          </a:p>
          <a:p>
            <a:pPr marL="0" indent="0">
              <a:buNone/>
              <a:defRPr/>
            </a:pPr>
            <a:r>
              <a:rPr lang="fi-FI" sz="2600" dirty="0" smtClean="0"/>
              <a:t>Mobil  913 67079</a:t>
            </a:r>
          </a:p>
          <a:p>
            <a:pPr marL="0" indent="0">
              <a:buNone/>
              <a:defRPr/>
            </a:pPr>
            <a:r>
              <a:rPr lang="fi-FI" sz="2600" dirty="0" smtClean="0">
                <a:hlinkClick r:id="rId3"/>
              </a:rPr>
              <a:t>linda.mosand@ffk.no</a:t>
            </a:r>
            <a:endParaRPr lang="fi-FI" sz="2600" dirty="0" smtClean="0"/>
          </a:p>
          <a:p>
            <a:pPr marL="0" indent="0">
              <a:buNone/>
              <a:defRPr/>
            </a:pPr>
            <a:endParaRPr lang="fi-FI" sz="2600" dirty="0"/>
          </a:p>
          <a:p>
            <a:pPr marL="0" indent="0">
              <a:buNone/>
              <a:defRPr/>
            </a:pPr>
            <a:r>
              <a:rPr lang="fi-FI" sz="2600" dirty="0" smtClean="0"/>
              <a:t>Jan Martin Solstad</a:t>
            </a:r>
          </a:p>
          <a:p>
            <a:pPr marL="0" indent="0">
              <a:buNone/>
              <a:defRPr/>
            </a:pPr>
            <a:r>
              <a:rPr lang="fi-FI" sz="2600" dirty="0" smtClean="0"/>
              <a:t>Mobil 414 50550</a:t>
            </a:r>
          </a:p>
          <a:p>
            <a:pPr marL="0" indent="0">
              <a:buNone/>
              <a:defRPr/>
            </a:pPr>
            <a:r>
              <a:rPr lang="fi-FI" sz="2600" dirty="0" smtClean="0">
                <a:hlinkClick r:id="rId4"/>
              </a:rPr>
              <a:t>jan.solstad@ffk.no</a:t>
            </a:r>
            <a:endParaRPr lang="fi-FI" sz="2600" dirty="0" smtClean="0"/>
          </a:p>
          <a:p>
            <a:pPr marL="0" indent="0">
              <a:buNone/>
              <a:defRPr/>
            </a:pPr>
            <a:endParaRPr lang="fi-FI" sz="2600" dirty="0"/>
          </a:p>
          <a:p>
            <a:pPr marL="0" indent="0">
              <a:buNone/>
              <a:defRPr/>
            </a:pPr>
            <a:r>
              <a:rPr lang="fi-FI" sz="2600" dirty="0" smtClean="0">
                <a:hlinkClick r:id="rId5"/>
              </a:rPr>
              <a:t>www.kolarctic.no</a:t>
            </a:r>
            <a:endParaRPr lang="fi-FI" sz="2600" dirty="0" smtClean="0"/>
          </a:p>
          <a:p>
            <a:pPr marL="0" indent="0">
              <a:buNone/>
              <a:defRPr/>
            </a:pPr>
            <a:endParaRPr lang="fi-FI" sz="2600" dirty="0" smtClean="0"/>
          </a:p>
          <a:p>
            <a:pPr marL="0" indent="0">
              <a:buNone/>
              <a:defRPr/>
            </a:pPr>
            <a:r>
              <a:rPr lang="fi-FI" sz="2600" dirty="0" smtClean="0"/>
              <a:t>Ny nettside publisert 1.desember 2016</a:t>
            </a:r>
            <a:endParaRPr lang="fi-FI" sz="2600" dirty="0"/>
          </a:p>
          <a:p>
            <a:pPr marL="0" indent="0">
              <a:buNone/>
              <a:defRPr/>
            </a:pPr>
            <a:r>
              <a:rPr lang="fi-FI" sz="2600" dirty="0" smtClean="0">
                <a:hlinkClick r:id="rId6"/>
              </a:rPr>
              <a:t>www.kolarctic.info</a:t>
            </a:r>
            <a:endParaRPr lang="fi-FI" sz="2600" dirty="0" smtClean="0"/>
          </a:p>
          <a:p>
            <a:pPr marL="0" indent="0">
              <a:buNone/>
              <a:defRPr/>
            </a:pPr>
            <a:endParaRPr lang="fi-FI" dirty="0" smtClean="0"/>
          </a:p>
          <a:p>
            <a:pPr marL="0" indent="0">
              <a:buNone/>
              <a:defRPr/>
            </a:pPr>
            <a:endParaRPr lang="fi-FI" dirty="0" smtClean="0"/>
          </a:p>
          <a:p>
            <a:pPr marL="0" indent="0">
              <a:buNone/>
              <a:defRPr/>
            </a:pPr>
            <a:endParaRPr lang="en-US" sz="6000" dirty="0" smtClean="0">
              <a:latin typeface="Verdana" pitchFamily="34" charset="0"/>
            </a:endParaRPr>
          </a:p>
          <a:p>
            <a:pPr marL="0" indent="0">
              <a:buNone/>
              <a:defRPr/>
            </a:pPr>
            <a:endParaRPr lang="en-US" sz="6000" dirty="0">
              <a:latin typeface="Verdana" pitchFamily="34" charset="0"/>
            </a:endParaRPr>
          </a:p>
          <a:p>
            <a:endParaRPr lang="en-US" dirty="0"/>
          </a:p>
        </p:txBody>
      </p:sp>
      <p:sp>
        <p:nvSpPr>
          <p:cNvPr id="5" name="Alatunnisteen paikkamerkki 4"/>
          <p:cNvSpPr>
            <a:spLocks noGrp="1"/>
          </p:cNvSpPr>
          <p:nvPr>
            <p:ph type="ftr" sz="quarter" idx="11"/>
          </p:nvPr>
        </p:nvSpPr>
        <p:spPr/>
        <p:txBody>
          <a:bodyPr/>
          <a:lstStyle/>
          <a:p>
            <a:r>
              <a:rPr lang="fi-FI" dirty="0" smtClean="0"/>
              <a:t>www.kolarctic.no</a:t>
            </a:r>
            <a:endParaRPr lang="fi-FI" dirty="0"/>
          </a:p>
        </p:txBody>
      </p:sp>
    </p:spTree>
    <p:extLst>
      <p:ext uri="{BB962C8B-B14F-4D97-AF65-F5344CB8AC3E}">
        <p14:creationId xmlns:p14="http://schemas.microsoft.com/office/powerpoint/2010/main" val="426146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1556</TotalTime>
  <Words>1290</Words>
  <Application>Microsoft Office PowerPoint</Application>
  <PresentationFormat>Widescreen</PresentationFormat>
  <Paragraphs>174</Paragraphs>
  <Slides>8</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vt:lpstr>
      <vt:lpstr>Calibri</vt:lpstr>
      <vt:lpstr>Times New Roman</vt:lpstr>
      <vt:lpstr>Verdana</vt:lpstr>
      <vt:lpstr>Wingdings</vt:lpstr>
      <vt:lpstr>Office-teema</vt:lpstr>
      <vt:lpstr>Hva er  Kolarctic Cross Border Cooperation 2014-2020?</vt:lpstr>
      <vt:lpstr>PowerPoint-presentasjon</vt:lpstr>
      <vt:lpstr>Tematiske områder</vt:lpstr>
      <vt:lpstr>Kolarctic CBC 2014-2020:  Horizontal modalities</vt:lpstr>
      <vt:lpstr>PowerPoint-presentasjon</vt:lpstr>
      <vt:lpstr>Avsatte midler 1.søknadsutlysing  Åpner 23.januar og stenger 15.mars 2017</vt:lpstr>
      <vt:lpstr>Kolarctic CBC 2014-2020: Hvordan starte prosessen?</vt:lpstr>
      <vt:lpstr>Takk for meg</vt:lpstr>
    </vt:vector>
  </TitlesOfParts>
  <Company>Lapin 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Lahdenranta Marjaana Lapin Liitto</dc:creator>
  <cp:lastModifiedBy>Mosand, Linda</cp:lastModifiedBy>
  <cp:revision>96</cp:revision>
  <cp:lastPrinted>2016-12-01T13:30:01Z</cp:lastPrinted>
  <dcterms:created xsi:type="dcterms:W3CDTF">2016-03-30T12:00:57Z</dcterms:created>
  <dcterms:modified xsi:type="dcterms:W3CDTF">2016-12-05T13:44:46Z</dcterms:modified>
</cp:coreProperties>
</file>