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88" r:id="rId3"/>
    <p:sldId id="263" r:id="rId4"/>
    <p:sldId id="264" r:id="rId5"/>
    <p:sldId id="258" r:id="rId6"/>
    <p:sldId id="259" r:id="rId7"/>
    <p:sldId id="260" r:id="rId8"/>
    <p:sldId id="261" r:id="rId9"/>
    <p:sldId id="262" r:id="rId10"/>
    <p:sldId id="265" r:id="rId11"/>
    <p:sldId id="294" r:id="rId12"/>
    <p:sldId id="266" r:id="rId13"/>
    <p:sldId id="267" r:id="rId14"/>
    <p:sldId id="268" r:id="rId15"/>
    <p:sldId id="305" r:id="rId16"/>
    <p:sldId id="269" r:id="rId17"/>
    <p:sldId id="270" r:id="rId18"/>
    <p:sldId id="306" r:id="rId19"/>
    <p:sldId id="271" r:id="rId20"/>
    <p:sldId id="273" r:id="rId21"/>
    <p:sldId id="304" r:id="rId22"/>
    <p:sldId id="292" r:id="rId23"/>
    <p:sldId id="272" r:id="rId24"/>
    <p:sldId id="285" r:id="rId25"/>
    <p:sldId id="293" r:id="rId26"/>
    <p:sldId id="274" r:id="rId27"/>
    <p:sldId id="275" r:id="rId28"/>
    <p:sldId id="276" r:id="rId29"/>
    <p:sldId id="277" r:id="rId30"/>
    <p:sldId id="295" r:id="rId31"/>
    <p:sldId id="296" r:id="rId32"/>
    <p:sldId id="297" r:id="rId33"/>
    <p:sldId id="298" r:id="rId34"/>
    <p:sldId id="299" r:id="rId35"/>
    <p:sldId id="300" r:id="rId36"/>
    <p:sldId id="301" r:id="rId37"/>
    <p:sldId id="302" r:id="rId38"/>
    <p:sldId id="303" r:id="rId39"/>
    <p:sldId id="284" r:id="rId40"/>
    <p:sldId id="290" r:id="rId41"/>
    <p:sldId id="289" r:id="rId42"/>
    <p:sldId id="291" r:id="rId43"/>
    <p:sldId id="286" r:id="rId44"/>
    <p:sldId id="287" r:id="rId45"/>
  </p:sldIdLst>
  <p:sldSz cx="9144000" cy="6858000" type="screen4x3"/>
  <p:notesSz cx="6805613" cy="99441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6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577" tIns="45789" rIns="91577" bIns="45789" rtlCol="0"/>
          <a:lstStyle>
            <a:lvl1pPr algn="l">
              <a:defRPr sz="1200"/>
            </a:lvl1pPr>
          </a:lstStyle>
          <a:p>
            <a:endParaRPr lang="nb-NO"/>
          </a:p>
        </p:txBody>
      </p:sp>
      <p:sp>
        <p:nvSpPr>
          <p:cNvPr id="3" name="Plassholder for dato 2"/>
          <p:cNvSpPr>
            <a:spLocks noGrp="1"/>
          </p:cNvSpPr>
          <p:nvPr>
            <p:ph type="dt" idx="1"/>
          </p:nvPr>
        </p:nvSpPr>
        <p:spPr>
          <a:xfrm>
            <a:off x="3854940" y="0"/>
            <a:ext cx="2949099" cy="497205"/>
          </a:xfrm>
          <a:prstGeom prst="rect">
            <a:avLst/>
          </a:prstGeom>
        </p:spPr>
        <p:txBody>
          <a:bodyPr vert="horz" lIns="91577" tIns="45789" rIns="91577" bIns="45789" rtlCol="0"/>
          <a:lstStyle>
            <a:lvl1pPr algn="r">
              <a:defRPr sz="1200"/>
            </a:lvl1pPr>
          </a:lstStyle>
          <a:p>
            <a:fld id="{11B2C5B6-4D39-41C9-9990-3FB7EB9C96FF}" type="datetimeFigureOut">
              <a:rPr lang="nb-NO" smtClean="0"/>
              <a:t>24.10.2016</a:t>
            </a:fld>
            <a:endParaRPr lang="nb-NO"/>
          </a:p>
        </p:txBody>
      </p:sp>
      <p:sp>
        <p:nvSpPr>
          <p:cNvPr id="4" name="Plassholder for lysbilde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577" tIns="45789" rIns="91577" bIns="45789" rtlCol="0" anchor="ctr"/>
          <a:lstStyle/>
          <a:p>
            <a:endParaRPr lang="nb-NO"/>
          </a:p>
        </p:txBody>
      </p:sp>
      <p:sp>
        <p:nvSpPr>
          <p:cNvPr id="5" name="Plassholder for notater 4"/>
          <p:cNvSpPr>
            <a:spLocks noGrp="1"/>
          </p:cNvSpPr>
          <p:nvPr>
            <p:ph type="body" sz="quarter" idx="3"/>
          </p:nvPr>
        </p:nvSpPr>
        <p:spPr>
          <a:xfrm>
            <a:off x="680562" y="4723448"/>
            <a:ext cx="5444490" cy="4474845"/>
          </a:xfrm>
          <a:prstGeom prst="rect">
            <a:avLst/>
          </a:prstGeom>
        </p:spPr>
        <p:txBody>
          <a:bodyPr vert="horz" lIns="91577" tIns="45789" rIns="91577" bIns="45789"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5169"/>
            <a:ext cx="2949099" cy="497205"/>
          </a:xfrm>
          <a:prstGeom prst="rect">
            <a:avLst/>
          </a:prstGeom>
        </p:spPr>
        <p:txBody>
          <a:bodyPr vert="horz" lIns="91577" tIns="45789" rIns="91577" bIns="45789"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40" y="9445169"/>
            <a:ext cx="2949099" cy="497205"/>
          </a:xfrm>
          <a:prstGeom prst="rect">
            <a:avLst/>
          </a:prstGeom>
        </p:spPr>
        <p:txBody>
          <a:bodyPr vert="horz" lIns="91577" tIns="45789" rIns="91577" bIns="45789" rtlCol="0" anchor="b"/>
          <a:lstStyle>
            <a:lvl1pPr algn="r">
              <a:defRPr sz="1200"/>
            </a:lvl1pPr>
          </a:lstStyle>
          <a:p>
            <a:fld id="{BB001F0D-3A49-4C1D-A912-76C40B09DAB2}" type="slidenum">
              <a:rPr lang="nb-NO" smtClean="0"/>
              <a:t>‹#›</a:t>
            </a:fld>
            <a:endParaRPr lang="nb-NO"/>
          </a:p>
        </p:txBody>
      </p:sp>
    </p:spTree>
    <p:extLst>
      <p:ext uri="{BB962C8B-B14F-4D97-AF65-F5344CB8AC3E}">
        <p14:creationId xmlns:p14="http://schemas.microsoft.com/office/powerpoint/2010/main" val="223667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1</a:t>
            </a:fld>
            <a:endParaRPr lang="nb-NO"/>
          </a:p>
        </p:txBody>
      </p:sp>
    </p:spTree>
    <p:extLst>
      <p:ext uri="{BB962C8B-B14F-4D97-AF65-F5344CB8AC3E}">
        <p14:creationId xmlns:p14="http://schemas.microsoft.com/office/powerpoint/2010/main" val="32191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19</a:t>
            </a:fld>
            <a:endParaRPr lang="nb-NO"/>
          </a:p>
        </p:txBody>
      </p:sp>
    </p:spTree>
    <p:extLst>
      <p:ext uri="{BB962C8B-B14F-4D97-AF65-F5344CB8AC3E}">
        <p14:creationId xmlns:p14="http://schemas.microsoft.com/office/powerpoint/2010/main" val="59007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26</a:t>
            </a:fld>
            <a:endParaRPr lang="nb-NO"/>
          </a:p>
        </p:txBody>
      </p:sp>
    </p:spTree>
    <p:extLst>
      <p:ext uri="{BB962C8B-B14F-4D97-AF65-F5344CB8AC3E}">
        <p14:creationId xmlns:p14="http://schemas.microsoft.com/office/powerpoint/2010/main" val="203688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27</a:t>
            </a:fld>
            <a:endParaRPr lang="nb-NO"/>
          </a:p>
        </p:txBody>
      </p:sp>
    </p:spTree>
    <p:extLst>
      <p:ext uri="{BB962C8B-B14F-4D97-AF65-F5344CB8AC3E}">
        <p14:creationId xmlns:p14="http://schemas.microsoft.com/office/powerpoint/2010/main" val="1498678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28</a:t>
            </a:fld>
            <a:endParaRPr lang="nb-NO"/>
          </a:p>
        </p:txBody>
      </p:sp>
    </p:spTree>
    <p:extLst>
      <p:ext uri="{BB962C8B-B14F-4D97-AF65-F5344CB8AC3E}">
        <p14:creationId xmlns:p14="http://schemas.microsoft.com/office/powerpoint/2010/main" val="297631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29</a:t>
            </a:fld>
            <a:endParaRPr lang="nb-NO"/>
          </a:p>
        </p:txBody>
      </p:sp>
    </p:spTree>
    <p:extLst>
      <p:ext uri="{BB962C8B-B14F-4D97-AF65-F5344CB8AC3E}">
        <p14:creationId xmlns:p14="http://schemas.microsoft.com/office/powerpoint/2010/main" val="235787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30</a:t>
            </a:fld>
            <a:endParaRPr lang="nb-NO"/>
          </a:p>
        </p:txBody>
      </p:sp>
    </p:spTree>
    <p:extLst>
      <p:ext uri="{BB962C8B-B14F-4D97-AF65-F5344CB8AC3E}">
        <p14:creationId xmlns:p14="http://schemas.microsoft.com/office/powerpoint/2010/main" val="17047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31</a:t>
            </a:fld>
            <a:endParaRPr lang="nb-NO"/>
          </a:p>
        </p:txBody>
      </p:sp>
    </p:spTree>
    <p:extLst>
      <p:ext uri="{BB962C8B-B14F-4D97-AF65-F5344CB8AC3E}">
        <p14:creationId xmlns:p14="http://schemas.microsoft.com/office/powerpoint/2010/main" val="17047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32</a:t>
            </a:fld>
            <a:endParaRPr lang="nb-NO"/>
          </a:p>
        </p:txBody>
      </p:sp>
    </p:spTree>
    <p:extLst>
      <p:ext uri="{BB962C8B-B14F-4D97-AF65-F5344CB8AC3E}">
        <p14:creationId xmlns:p14="http://schemas.microsoft.com/office/powerpoint/2010/main" val="1615752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33</a:t>
            </a:fld>
            <a:endParaRPr lang="nb-NO"/>
          </a:p>
        </p:txBody>
      </p:sp>
    </p:spTree>
    <p:extLst>
      <p:ext uri="{BB962C8B-B14F-4D97-AF65-F5344CB8AC3E}">
        <p14:creationId xmlns:p14="http://schemas.microsoft.com/office/powerpoint/2010/main" val="3819676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34</a:t>
            </a:fld>
            <a:endParaRPr lang="nb-NO"/>
          </a:p>
        </p:txBody>
      </p:sp>
    </p:spTree>
    <p:extLst>
      <p:ext uri="{BB962C8B-B14F-4D97-AF65-F5344CB8AC3E}">
        <p14:creationId xmlns:p14="http://schemas.microsoft.com/office/powerpoint/2010/main" val="74568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a:t>
            </a:fld>
            <a:endParaRPr lang="nb-NO"/>
          </a:p>
        </p:txBody>
      </p:sp>
    </p:spTree>
    <p:extLst>
      <p:ext uri="{BB962C8B-B14F-4D97-AF65-F5344CB8AC3E}">
        <p14:creationId xmlns:p14="http://schemas.microsoft.com/office/powerpoint/2010/main" val="135007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35</a:t>
            </a:fld>
            <a:endParaRPr lang="nb-NO"/>
          </a:p>
        </p:txBody>
      </p:sp>
    </p:spTree>
    <p:extLst>
      <p:ext uri="{BB962C8B-B14F-4D97-AF65-F5344CB8AC3E}">
        <p14:creationId xmlns:p14="http://schemas.microsoft.com/office/powerpoint/2010/main" val="745680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36</a:t>
            </a:fld>
            <a:endParaRPr lang="nb-NO"/>
          </a:p>
        </p:txBody>
      </p:sp>
    </p:spTree>
    <p:extLst>
      <p:ext uri="{BB962C8B-B14F-4D97-AF65-F5344CB8AC3E}">
        <p14:creationId xmlns:p14="http://schemas.microsoft.com/office/powerpoint/2010/main" val="680936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37</a:t>
            </a:fld>
            <a:endParaRPr lang="nb-NO"/>
          </a:p>
        </p:txBody>
      </p:sp>
    </p:spTree>
    <p:extLst>
      <p:ext uri="{BB962C8B-B14F-4D97-AF65-F5344CB8AC3E}">
        <p14:creationId xmlns:p14="http://schemas.microsoft.com/office/powerpoint/2010/main" val="2423042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39</a:t>
            </a:fld>
            <a:endParaRPr lang="nb-NO"/>
          </a:p>
        </p:txBody>
      </p:sp>
    </p:spTree>
    <p:extLst>
      <p:ext uri="{BB962C8B-B14F-4D97-AF65-F5344CB8AC3E}">
        <p14:creationId xmlns:p14="http://schemas.microsoft.com/office/powerpoint/2010/main" val="1749672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41</a:t>
            </a:fld>
            <a:endParaRPr lang="nb-NO"/>
          </a:p>
        </p:txBody>
      </p:sp>
    </p:spTree>
    <p:extLst>
      <p:ext uri="{BB962C8B-B14F-4D97-AF65-F5344CB8AC3E}">
        <p14:creationId xmlns:p14="http://schemas.microsoft.com/office/powerpoint/2010/main" val="1749672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43</a:t>
            </a:fld>
            <a:endParaRPr lang="nb-NO"/>
          </a:p>
        </p:txBody>
      </p:sp>
    </p:spTree>
    <p:extLst>
      <p:ext uri="{BB962C8B-B14F-4D97-AF65-F5344CB8AC3E}">
        <p14:creationId xmlns:p14="http://schemas.microsoft.com/office/powerpoint/2010/main" val="268854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44</a:t>
            </a:fld>
            <a:endParaRPr lang="nb-NO"/>
          </a:p>
        </p:txBody>
      </p:sp>
    </p:spTree>
    <p:extLst>
      <p:ext uri="{BB962C8B-B14F-4D97-AF65-F5344CB8AC3E}">
        <p14:creationId xmlns:p14="http://schemas.microsoft.com/office/powerpoint/2010/main" val="283495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5</a:t>
            </a:fld>
            <a:endParaRPr lang="nb-NO"/>
          </a:p>
        </p:txBody>
      </p:sp>
    </p:spTree>
    <p:extLst>
      <p:ext uri="{BB962C8B-B14F-4D97-AF65-F5344CB8AC3E}">
        <p14:creationId xmlns:p14="http://schemas.microsoft.com/office/powerpoint/2010/main" val="294828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6</a:t>
            </a:fld>
            <a:endParaRPr lang="nb-NO"/>
          </a:p>
        </p:txBody>
      </p:sp>
    </p:spTree>
    <p:extLst>
      <p:ext uri="{BB962C8B-B14F-4D97-AF65-F5344CB8AC3E}">
        <p14:creationId xmlns:p14="http://schemas.microsoft.com/office/powerpoint/2010/main" val="342798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7</a:t>
            </a:fld>
            <a:endParaRPr lang="nb-NO"/>
          </a:p>
        </p:txBody>
      </p:sp>
    </p:spTree>
    <p:extLst>
      <p:ext uri="{BB962C8B-B14F-4D97-AF65-F5344CB8AC3E}">
        <p14:creationId xmlns:p14="http://schemas.microsoft.com/office/powerpoint/2010/main" val="151482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10</a:t>
            </a:fld>
            <a:endParaRPr lang="nb-NO"/>
          </a:p>
        </p:txBody>
      </p:sp>
    </p:spTree>
    <p:extLst>
      <p:ext uri="{BB962C8B-B14F-4D97-AF65-F5344CB8AC3E}">
        <p14:creationId xmlns:p14="http://schemas.microsoft.com/office/powerpoint/2010/main" val="263070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11</a:t>
            </a:fld>
            <a:endParaRPr lang="nb-NO"/>
          </a:p>
        </p:txBody>
      </p:sp>
    </p:spTree>
    <p:extLst>
      <p:ext uri="{BB962C8B-B14F-4D97-AF65-F5344CB8AC3E}">
        <p14:creationId xmlns:p14="http://schemas.microsoft.com/office/powerpoint/2010/main" val="263070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13</a:t>
            </a:fld>
            <a:endParaRPr lang="nb-NO"/>
          </a:p>
        </p:txBody>
      </p:sp>
    </p:spTree>
    <p:extLst>
      <p:ext uri="{BB962C8B-B14F-4D97-AF65-F5344CB8AC3E}">
        <p14:creationId xmlns:p14="http://schemas.microsoft.com/office/powerpoint/2010/main" val="262177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DB17F8D-9DA6-430F-A55C-F418BABA81E8}" type="slidenum">
              <a:rPr lang="nb-NO" smtClean="0"/>
              <a:pPr/>
              <a:t>16</a:t>
            </a:fld>
            <a:endParaRPr lang="nb-NO"/>
          </a:p>
        </p:txBody>
      </p:sp>
    </p:spTree>
    <p:extLst>
      <p:ext uri="{BB962C8B-B14F-4D97-AF65-F5344CB8AC3E}">
        <p14:creationId xmlns:p14="http://schemas.microsoft.com/office/powerpoint/2010/main" val="53377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8D8B4F5F-7B84-4E8C-8C75-A3C0C193F0AB}" type="datetimeFigureOut">
              <a:rPr lang="nb-NO" smtClean="0"/>
              <a:t>24.10.2016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32616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D8B4F5F-7B84-4E8C-8C75-A3C0C193F0AB}" type="datetimeFigureOut">
              <a:rPr lang="nb-NO" smtClean="0"/>
              <a:t>24.10.2016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349125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D8B4F5F-7B84-4E8C-8C75-A3C0C193F0AB}" type="datetimeFigureOut">
              <a:rPr lang="nb-NO" smtClean="0"/>
              <a:t>24.10.2016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115495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D8B4F5F-7B84-4E8C-8C75-A3C0C193F0AB}" type="datetimeFigureOut">
              <a:rPr lang="nb-NO" smtClean="0"/>
              <a:t>24.10.2016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19020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8D8B4F5F-7B84-4E8C-8C75-A3C0C193F0AB}" type="datetimeFigureOut">
              <a:rPr lang="nb-NO" smtClean="0"/>
              <a:t>24.10.2016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103730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8D8B4F5F-7B84-4E8C-8C75-A3C0C193F0AB}" type="datetimeFigureOut">
              <a:rPr lang="nb-NO" smtClean="0"/>
              <a:t>24.10.2016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121873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8D8B4F5F-7B84-4E8C-8C75-A3C0C193F0AB}" type="datetimeFigureOut">
              <a:rPr lang="nb-NO" smtClean="0"/>
              <a:t>24.10.2016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305572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8D8B4F5F-7B84-4E8C-8C75-A3C0C193F0AB}" type="datetimeFigureOut">
              <a:rPr lang="nb-NO" smtClean="0"/>
              <a:t>24.10.2016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207049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D8B4F5F-7B84-4E8C-8C75-A3C0C193F0AB}" type="datetimeFigureOut">
              <a:rPr lang="nb-NO" smtClean="0"/>
              <a:t>24.10.2016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420217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D8B4F5F-7B84-4E8C-8C75-A3C0C193F0AB}" type="datetimeFigureOut">
              <a:rPr lang="nb-NO" smtClean="0"/>
              <a:t>24.10.2016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234186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D8B4F5F-7B84-4E8C-8C75-A3C0C193F0AB}" type="datetimeFigureOut">
              <a:rPr lang="nb-NO" smtClean="0"/>
              <a:t>24.10.2016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2FB55BB-F4B1-496B-A5D7-1DAEF00A326D}" type="slidenum">
              <a:rPr lang="nb-NO" smtClean="0"/>
              <a:t>‹#›</a:t>
            </a:fld>
            <a:endParaRPr lang="nb-NO"/>
          </a:p>
        </p:txBody>
      </p:sp>
    </p:spTree>
    <p:extLst>
      <p:ext uri="{BB962C8B-B14F-4D97-AF65-F5344CB8AC3E}">
        <p14:creationId xmlns:p14="http://schemas.microsoft.com/office/powerpoint/2010/main" val="183363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B4F5F-7B84-4E8C-8C75-A3C0C193F0AB}" type="datetimeFigureOut">
              <a:rPr lang="nb-NO" smtClean="0"/>
              <a:t>24.10.2016</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B55BB-F4B1-496B-A5D7-1DAEF00A326D}" type="slidenum">
              <a:rPr lang="nb-NO" smtClean="0"/>
              <a:t>‹#›</a:t>
            </a:fld>
            <a:endParaRPr lang="nb-NO"/>
          </a:p>
        </p:txBody>
      </p:sp>
    </p:spTree>
    <p:extLst>
      <p:ext uri="{BB962C8B-B14F-4D97-AF65-F5344CB8AC3E}">
        <p14:creationId xmlns:p14="http://schemas.microsoft.com/office/powerpoint/2010/main" val="1457581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ESA 8.1.2.2</a:t>
            </a:r>
            <a:endParaRPr lang="nb-NO" dirty="0"/>
          </a:p>
        </p:txBody>
      </p:sp>
      <p:sp>
        <p:nvSpPr>
          <p:cNvPr id="3" name="Undertittel 2"/>
          <p:cNvSpPr>
            <a:spLocks noGrp="1"/>
          </p:cNvSpPr>
          <p:nvPr>
            <p:ph type="subTitle" idx="1"/>
          </p:nvPr>
        </p:nvSpPr>
        <p:spPr/>
        <p:txBody>
          <a:bodyPr/>
          <a:lstStyle/>
          <a:p>
            <a:r>
              <a:rPr lang="nb-NO" dirty="0" smtClean="0"/>
              <a:t>Kort brukerveiledning</a:t>
            </a:r>
          </a:p>
          <a:p>
            <a:r>
              <a:rPr lang="nb-NO" dirty="0" smtClean="0"/>
              <a:t>Oktober 2016</a:t>
            </a:r>
            <a:endParaRPr lang="nb-NO" dirty="0"/>
          </a:p>
        </p:txBody>
      </p:sp>
    </p:spTree>
    <p:extLst>
      <p:ext uri="{BB962C8B-B14F-4D97-AF65-F5344CB8AC3E}">
        <p14:creationId xmlns:p14="http://schemas.microsoft.com/office/powerpoint/2010/main" val="2420030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707678"/>
          </a:xfrm>
        </p:spPr>
        <p:txBody>
          <a:bodyPr>
            <a:noAutofit/>
          </a:bodyPr>
          <a:lstStyle/>
          <a:p>
            <a:r>
              <a:rPr lang="nb-NO" sz="2800" dirty="0" smtClean="0"/>
              <a:t>Behandle mottatt post</a:t>
            </a:r>
            <a:endParaRPr lang="nb-NO" sz="2800" dirty="0"/>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1960" y="476672"/>
            <a:ext cx="3871857" cy="5184576"/>
          </a:xfrm>
        </p:spPr>
      </p:pic>
      <p:sp>
        <p:nvSpPr>
          <p:cNvPr id="4" name="Plassholder for tekst 3"/>
          <p:cNvSpPr>
            <a:spLocks noGrp="1"/>
          </p:cNvSpPr>
          <p:nvPr>
            <p:ph type="body" sz="half" idx="2"/>
          </p:nvPr>
        </p:nvSpPr>
        <p:spPr>
          <a:xfrm>
            <a:off x="457200" y="1538932"/>
            <a:ext cx="3008313" cy="4587231"/>
          </a:xfrm>
        </p:spPr>
        <p:txBody>
          <a:bodyPr>
            <a:normAutofit lnSpcReduction="10000"/>
          </a:bodyPr>
          <a:lstStyle/>
          <a:p>
            <a:r>
              <a:rPr lang="nb-NO" sz="2000" dirty="0" smtClean="0"/>
              <a:t>Mottatt post skal</a:t>
            </a:r>
          </a:p>
          <a:p>
            <a:pPr marL="285750" indent="-285750">
              <a:buFontTx/>
              <a:buChar char="-"/>
            </a:pPr>
            <a:r>
              <a:rPr lang="nb-NO" sz="2000" dirty="0" smtClean="0">
                <a:solidFill>
                  <a:srgbClr val="FF0000"/>
                </a:solidFill>
              </a:rPr>
              <a:t>Besvares</a:t>
            </a:r>
            <a:r>
              <a:rPr lang="nb-NO" sz="2000" dirty="0" smtClean="0"/>
              <a:t>, eller</a:t>
            </a:r>
          </a:p>
          <a:p>
            <a:pPr marL="285750" indent="-285750">
              <a:buFontTx/>
              <a:buChar char="-"/>
            </a:pPr>
            <a:r>
              <a:rPr lang="nb-NO" sz="2000" dirty="0" smtClean="0">
                <a:solidFill>
                  <a:srgbClr val="FF0000"/>
                </a:solidFill>
              </a:rPr>
              <a:t>Avskrives</a:t>
            </a:r>
            <a:r>
              <a:rPr lang="nb-NO" sz="2000" dirty="0" smtClean="0"/>
              <a:t>, eller</a:t>
            </a:r>
          </a:p>
          <a:p>
            <a:pPr marL="285750" indent="-285750">
              <a:buFontTx/>
              <a:buChar char="-"/>
            </a:pPr>
            <a:r>
              <a:rPr lang="nb-NO" sz="2000" dirty="0" smtClean="0">
                <a:solidFill>
                  <a:srgbClr val="FF0000"/>
                </a:solidFill>
              </a:rPr>
              <a:t>Fordeles </a:t>
            </a:r>
            <a:r>
              <a:rPr lang="nb-NO" sz="2000" dirty="0" smtClean="0"/>
              <a:t>til rett saksbehandler</a:t>
            </a:r>
          </a:p>
          <a:p>
            <a:endParaRPr lang="nb-NO" sz="2000" dirty="0" smtClean="0"/>
          </a:p>
          <a:p>
            <a:r>
              <a:rPr lang="nb-NO" sz="2000" dirty="0"/>
              <a:t>Interne notater (DOK/N eller DOK/</a:t>
            </a:r>
            <a:r>
              <a:rPr lang="nb-NO" sz="2000" dirty="0" err="1"/>
              <a:t>X</a:t>
            </a:r>
            <a:r>
              <a:rPr lang="nb-NO" sz="2000" dirty="0"/>
              <a:t>) brukes mellom enheter i fylkeskommunen. </a:t>
            </a:r>
            <a:r>
              <a:rPr lang="nb-NO" sz="2000" dirty="0" err="1"/>
              <a:t>F.eks</a:t>
            </a:r>
            <a:r>
              <a:rPr lang="nb-NO" sz="2000" dirty="0"/>
              <a:t> utdanningsetatens kontakt med skolene, overtannlegenes kontakt med tannhelsesjefen.</a:t>
            </a:r>
          </a:p>
          <a:p>
            <a:r>
              <a:rPr lang="nb-NO" sz="2000" dirty="0"/>
              <a:t> </a:t>
            </a:r>
          </a:p>
          <a:p>
            <a:endParaRPr lang="nb-NO" dirty="0"/>
          </a:p>
        </p:txBody>
      </p:sp>
      <p:sp>
        <p:nvSpPr>
          <p:cNvPr id="7" name="Plassholder for lysbildenummer 6"/>
          <p:cNvSpPr>
            <a:spLocks noGrp="1"/>
          </p:cNvSpPr>
          <p:nvPr>
            <p:ph type="sldNum" sz="quarter" idx="12"/>
          </p:nvPr>
        </p:nvSpPr>
        <p:spPr/>
        <p:txBody>
          <a:bodyPr/>
          <a:lstStyle/>
          <a:p>
            <a:fld id="{EC869497-A6F2-421D-AE97-0A8F3B614B00}" type="slidenum">
              <a:rPr lang="nb-NO" smtClean="0"/>
              <a:pPr/>
              <a:t>10</a:t>
            </a:fld>
            <a:endParaRPr lang="nb-NO"/>
          </a:p>
        </p:txBody>
      </p:sp>
      <p:cxnSp>
        <p:nvCxnSpPr>
          <p:cNvPr id="9" name="Rett pil 8"/>
          <p:cNvCxnSpPr/>
          <p:nvPr/>
        </p:nvCxnSpPr>
        <p:spPr>
          <a:xfrm>
            <a:off x="2411760" y="2060848"/>
            <a:ext cx="2304256"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a:off x="2339752" y="2456892"/>
            <a:ext cx="2376264" cy="10441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2411760" y="2852936"/>
            <a:ext cx="2304256" cy="1224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68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707678"/>
          </a:xfrm>
        </p:spPr>
        <p:txBody>
          <a:bodyPr>
            <a:noAutofit/>
          </a:bodyPr>
          <a:lstStyle/>
          <a:p>
            <a:r>
              <a:rPr lang="nb-NO" sz="2800" dirty="0" smtClean="0"/>
              <a:t>Fordele/endre oppgave</a:t>
            </a:r>
            <a:endParaRPr lang="nb-NO" sz="2800" dirty="0"/>
          </a:p>
        </p:txBody>
      </p:sp>
      <p:sp>
        <p:nvSpPr>
          <p:cNvPr id="4" name="Plassholder for tekst 3"/>
          <p:cNvSpPr>
            <a:spLocks noGrp="1"/>
          </p:cNvSpPr>
          <p:nvPr>
            <p:ph type="body" sz="half" idx="2"/>
          </p:nvPr>
        </p:nvSpPr>
        <p:spPr>
          <a:xfrm>
            <a:off x="457200" y="1124744"/>
            <a:ext cx="3008313" cy="5001419"/>
          </a:xfrm>
        </p:spPr>
        <p:txBody>
          <a:bodyPr>
            <a:normAutofit/>
          </a:bodyPr>
          <a:lstStyle/>
          <a:p>
            <a:r>
              <a:rPr lang="nb-NO" sz="2000" dirty="0" smtClean="0"/>
              <a:t>Gjøres fra </a:t>
            </a:r>
            <a:r>
              <a:rPr lang="nb-NO" sz="2000" i="1" dirty="0">
                <a:solidFill>
                  <a:srgbClr val="FF0000"/>
                </a:solidFill>
              </a:rPr>
              <a:t>M</a:t>
            </a:r>
            <a:r>
              <a:rPr lang="nb-NO" sz="2000" i="1" dirty="0" smtClean="0">
                <a:solidFill>
                  <a:srgbClr val="FF0000"/>
                </a:solidFill>
              </a:rPr>
              <a:t>ine oppgaver</a:t>
            </a:r>
          </a:p>
          <a:p>
            <a:endParaRPr lang="nb-NO" sz="2000" dirty="0"/>
          </a:p>
          <a:p>
            <a:r>
              <a:rPr lang="nb-NO" sz="2000" dirty="0" smtClean="0">
                <a:solidFill>
                  <a:srgbClr val="FF0000"/>
                </a:solidFill>
              </a:rPr>
              <a:t>Eller</a:t>
            </a:r>
            <a:r>
              <a:rPr lang="nb-NO" sz="2000" dirty="0" smtClean="0"/>
              <a:t> fra journalpostbilde</a:t>
            </a:r>
          </a:p>
          <a:p>
            <a:endParaRPr lang="nb-NO" sz="2000" dirty="0" smtClean="0"/>
          </a:p>
          <a:p>
            <a:r>
              <a:rPr lang="nb-NO" sz="2000" dirty="0"/>
              <a:t> </a:t>
            </a:r>
          </a:p>
          <a:p>
            <a:endParaRPr lang="nb-NO" dirty="0"/>
          </a:p>
        </p:txBody>
      </p:sp>
      <p:sp>
        <p:nvSpPr>
          <p:cNvPr id="7" name="Plassholder for lysbildenummer 6"/>
          <p:cNvSpPr>
            <a:spLocks noGrp="1"/>
          </p:cNvSpPr>
          <p:nvPr>
            <p:ph type="sldNum" sz="quarter" idx="12"/>
          </p:nvPr>
        </p:nvSpPr>
        <p:spPr/>
        <p:txBody>
          <a:bodyPr/>
          <a:lstStyle/>
          <a:p>
            <a:fld id="{EC869497-A6F2-421D-AE97-0A8F3B614B00}" type="slidenum">
              <a:rPr lang="nb-NO" smtClean="0"/>
              <a:pPr/>
              <a:t>11</a:t>
            </a:fld>
            <a:endParaRPr lang="nb-NO"/>
          </a:p>
        </p:txBody>
      </p:sp>
      <p:pic>
        <p:nvPicPr>
          <p:cNvPr id="9" name="Plassholder for innhold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8605" y="411750"/>
            <a:ext cx="5080228" cy="4097370"/>
          </a:xfrm>
        </p:spPr>
      </p:pic>
      <p:cxnSp>
        <p:nvCxnSpPr>
          <p:cNvPr id="11" name="Rett pil 10"/>
          <p:cNvCxnSpPr/>
          <p:nvPr/>
        </p:nvCxnSpPr>
        <p:spPr>
          <a:xfrm flipV="1">
            <a:off x="5580112" y="3789040"/>
            <a:ext cx="0"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Bild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0" y="2420888"/>
            <a:ext cx="3745957" cy="3734537"/>
          </a:xfrm>
          <a:prstGeom prst="rect">
            <a:avLst/>
          </a:prstGeom>
        </p:spPr>
      </p:pic>
      <p:sp>
        <p:nvSpPr>
          <p:cNvPr id="16" name="TekstSylinder 15"/>
          <p:cNvSpPr txBox="1"/>
          <p:nvPr/>
        </p:nvSpPr>
        <p:spPr>
          <a:xfrm>
            <a:off x="4499992" y="5301208"/>
            <a:ext cx="3816424" cy="923330"/>
          </a:xfrm>
          <a:prstGeom prst="rect">
            <a:avLst/>
          </a:prstGeom>
          <a:noFill/>
        </p:spPr>
        <p:txBody>
          <a:bodyPr wrap="square" rtlCol="0">
            <a:spAutoFit/>
          </a:bodyPr>
          <a:lstStyle/>
          <a:p>
            <a:r>
              <a:rPr lang="nb-NO" dirty="0" smtClean="0"/>
              <a:t>Skriv inn navnet til den som skal besvare det innkomne brevet eller notatet – trykk lagre</a:t>
            </a:r>
            <a:endParaRPr lang="nb-NO" dirty="0"/>
          </a:p>
        </p:txBody>
      </p:sp>
    </p:spTree>
    <p:extLst>
      <p:ext uri="{BB962C8B-B14F-4D97-AF65-F5344CB8AC3E}">
        <p14:creationId xmlns:p14="http://schemas.microsoft.com/office/powerpoint/2010/main" val="345205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2"/>
            <a:ext cx="3008313" cy="936104"/>
          </a:xfrm>
        </p:spPr>
        <p:txBody>
          <a:bodyPr>
            <a:noAutofit/>
          </a:bodyPr>
          <a:lstStyle/>
          <a:p>
            <a:r>
              <a:rPr lang="nb-NO" sz="2800" dirty="0"/>
              <a:t>Behandle mottatt post</a:t>
            </a:r>
          </a:p>
        </p:txBody>
      </p:sp>
      <p:sp>
        <p:nvSpPr>
          <p:cNvPr id="4" name="Plassholder for tekst 3"/>
          <p:cNvSpPr>
            <a:spLocks noGrp="1"/>
          </p:cNvSpPr>
          <p:nvPr>
            <p:ph type="body" sz="half" idx="2"/>
          </p:nvPr>
        </p:nvSpPr>
        <p:spPr>
          <a:xfrm>
            <a:off x="457200" y="1124744"/>
            <a:ext cx="3538736" cy="5544616"/>
          </a:xfrm>
        </p:spPr>
        <p:txBody>
          <a:bodyPr>
            <a:noAutofit/>
          </a:bodyPr>
          <a:lstStyle/>
          <a:p>
            <a:r>
              <a:rPr lang="nb-NO" sz="2000" dirty="0"/>
              <a:t>Innkommende dokumenter </a:t>
            </a:r>
            <a:r>
              <a:rPr lang="nb-NO" sz="2000" dirty="0">
                <a:solidFill>
                  <a:srgbClr val="FF0000"/>
                </a:solidFill>
              </a:rPr>
              <a:t>(DOK/I), </a:t>
            </a:r>
            <a:r>
              <a:rPr lang="nb-NO" sz="2000" dirty="0"/>
              <a:t>utgående dokumenter </a:t>
            </a:r>
            <a:r>
              <a:rPr lang="nb-NO" sz="2000" dirty="0">
                <a:solidFill>
                  <a:srgbClr val="FF0000"/>
                </a:solidFill>
              </a:rPr>
              <a:t>(DOK/U) </a:t>
            </a:r>
            <a:r>
              <a:rPr lang="nb-NO" sz="2000" dirty="0"/>
              <a:t>og interne notater </a:t>
            </a:r>
            <a:r>
              <a:rPr lang="nb-NO" sz="2000" dirty="0">
                <a:solidFill>
                  <a:srgbClr val="FF0000"/>
                </a:solidFill>
              </a:rPr>
              <a:t>(DOK/N) </a:t>
            </a:r>
            <a:r>
              <a:rPr lang="nb-NO" sz="2000" dirty="0"/>
              <a:t>skal journalføres og utgjør postjournalen. </a:t>
            </a:r>
            <a:endParaRPr lang="nb-NO" sz="2000" dirty="0" smtClean="0"/>
          </a:p>
          <a:p>
            <a:endParaRPr lang="nb-NO" sz="2000" dirty="0"/>
          </a:p>
          <a:p>
            <a:r>
              <a:rPr lang="nb-NO" sz="2000" dirty="0" smtClean="0"/>
              <a:t>Det </a:t>
            </a:r>
            <a:r>
              <a:rPr lang="nb-NO" sz="2000" dirty="0"/>
              <a:t>er saksbehandlers ansvar </a:t>
            </a:r>
            <a:r>
              <a:rPr lang="nb-NO" sz="2000" dirty="0" smtClean="0"/>
              <a:t>at dokumenter graderes </a:t>
            </a:r>
            <a:r>
              <a:rPr lang="nb-NO" sz="2000" dirty="0"/>
              <a:t>med riktig hjemmel i offentlighetsloven. Arkivars registrering er bare veiledende. </a:t>
            </a:r>
          </a:p>
          <a:p>
            <a:endParaRPr lang="nb-NO" sz="2000" dirty="0" smtClean="0"/>
          </a:p>
          <a:p>
            <a:r>
              <a:rPr lang="nb-NO" sz="2000" dirty="0" smtClean="0"/>
              <a:t>Interne </a:t>
            </a:r>
            <a:r>
              <a:rPr lang="nb-NO" sz="2000" dirty="0"/>
              <a:t>notater som bare er til orientering eller arkivering registreres som </a:t>
            </a:r>
            <a:r>
              <a:rPr lang="nb-NO" sz="2000" dirty="0">
                <a:solidFill>
                  <a:srgbClr val="FF0000"/>
                </a:solidFill>
              </a:rPr>
              <a:t>DOK/</a:t>
            </a:r>
            <a:r>
              <a:rPr lang="nb-NO" sz="2000" dirty="0" err="1">
                <a:solidFill>
                  <a:srgbClr val="FF0000"/>
                </a:solidFill>
              </a:rPr>
              <a:t>X</a:t>
            </a:r>
            <a:r>
              <a:rPr lang="nb-NO" sz="2000" dirty="0"/>
              <a:t>. </a:t>
            </a:r>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416" t="2203" r="2362" b="457"/>
          <a:stretch/>
        </p:blipFill>
        <p:spPr bwMode="auto">
          <a:xfrm>
            <a:off x="4499992" y="692696"/>
            <a:ext cx="4013706" cy="424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ssholder for lysbildenummer 4"/>
          <p:cNvSpPr>
            <a:spLocks noGrp="1"/>
          </p:cNvSpPr>
          <p:nvPr>
            <p:ph type="sldNum" sz="quarter" idx="12"/>
          </p:nvPr>
        </p:nvSpPr>
        <p:spPr/>
        <p:txBody>
          <a:bodyPr/>
          <a:lstStyle/>
          <a:p>
            <a:fld id="{EC869497-A6F2-421D-AE97-0A8F3B614B00}" type="slidenum">
              <a:rPr lang="nb-NO" smtClean="0"/>
              <a:pPr/>
              <a:t>12</a:t>
            </a:fld>
            <a:endParaRPr lang="nb-NO"/>
          </a:p>
        </p:txBody>
      </p:sp>
      <p:sp>
        <p:nvSpPr>
          <p:cNvPr id="3" name="TekstSylinder 2"/>
          <p:cNvSpPr txBox="1"/>
          <p:nvPr/>
        </p:nvSpPr>
        <p:spPr>
          <a:xfrm>
            <a:off x="4427984" y="5013176"/>
            <a:ext cx="4176464" cy="1631216"/>
          </a:xfrm>
          <a:prstGeom prst="rect">
            <a:avLst/>
          </a:prstGeom>
          <a:noFill/>
        </p:spPr>
        <p:txBody>
          <a:bodyPr wrap="square" rtlCol="0">
            <a:spAutoFit/>
          </a:bodyPr>
          <a:lstStyle/>
          <a:p>
            <a:r>
              <a:rPr lang="nb-NO" sz="2000" i="1" dirty="0" smtClean="0"/>
              <a:t>Anbefaler </a:t>
            </a:r>
          </a:p>
          <a:p>
            <a:r>
              <a:rPr lang="nb-NO" sz="2000" dirty="0" smtClean="0">
                <a:solidFill>
                  <a:srgbClr val="FF0000"/>
                </a:solidFill>
              </a:rPr>
              <a:t>TE</a:t>
            </a:r>
            <a:r>
              <a:rPr lang="nb-NO" sz="2000" dirty="0" smtClean="0"/>
              <a:t>, skal ikke besvares</a:t>
            </a:r>
          </a:p>
          <a:p>
            <a:r>
              <a:rPr lang="nb-NO" sz="2000" dirty="0" smtClean="0">
                <a:solidFill>
                  <a:srgbClr val="FF0000"/>
                </a:solidFill>
              </a:rPr>
              <a:t>BE</a:t>
            </a:r>
            <a:r>
              <a:rPr lang="nb-NO" sz="2000" dirty="0" smtClean="0"/>
              <a:t>, besvart /indirekte i et annet brev</a:t>
            </a:r>
          </a:p>
          <a:p>
            <a:r>
              <a:rPr lang="nb-NO" sz="2000" dirty="0" smtClean="0">
                <a:solidFill>
                  <a:srgbClr val="FF0000"/>
                </a:solidFill>
              </a:rPr>
              <a:t>TLF</a:t>
            </a:r>
            <a:r>
              <a:rPr lang="nb-NO" sz="2000" dirty="0" smtClean="0"/>
              <a:t>, vurder om innhold bør lagres som x-notat eller kommentar.</a:t>
            </a:r>
            <a:endParaRPr lang="nb-NO" sz="2000" dirty="0"/>
          </a:p>
        </p:txBody>
      </p:sp>
    </p:spTree>
    <p:extLst>
      <p:ext uri="{BB962C8B-B14F-4D97-AF65-F5344CB8AC3E}">
        <p14:creationId xmlns:p14="http://schemas.microsoft.com/office/powerpoint/2010/main" val="413427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859806"/>
          </a:xfrm>
        </p:spPr>
        <p:txBody>
          <a:bodyPr>
            <a:noAutofit/>
          </a:bodyPr>
          <a:lstStyle/>
          <a:p>
            <a:r>
              <a:rPr lang="nb-NO" sz="2800" dirty="0" smtClean="0"/>
              <a:t>Lag svar ( og foreløpig svar) eller Ny journalpost i sak</a:t>
            </a:r>
            <a:endParaRPr lang="nb-NO" sz="2800" dirty="0"/>
          </a:p>
        </p:txBody>
      </p:sp>
      <p:sp>
        <p:nvSpPr>
          <p:cNvPr id="4" name="Plassholder for tekst 3"/>
          <p:cNvSpPr>
            <a:spLocks noGrp="1"/>
          </p:cNvSpPr>
          <p:nvPr>
            <p:ph type="body" sz="half" idx="2"/>
          </p:nvPr>
        </p:nvSpPr>
        <p:spPr>
          <a:xfrm>
            <a:off x="467544" y="2348880"/>
            <a:ext cx="3168352" cy="3456384"/>
          </a:xfrm>
        </p:spPr>
        <p:txBody>
          <a:bodyPr>
            <a:normAutofit fontScale="92500" lnSpcReduction="10000"/>
          </a:bodyPr>
          <a:lstStyle/>
          <a:p>
            <a:r>
              <a:rPr lang="nb-NO" sz="2000" dirty="0" smtClean="0"/>
              <a:t>Velg dokumentmal</a:t>
            </a:r>
          </a:p>
          <a:p>
            <a:endParaRPr lang="nb-NO" sz="2000" dirty="0" smtClean="0"/>
          </a:p>
          <a:p>
            <a:r>
              <a:rPr lang="nb-NO" sz="2000" dirty="0" smtClean="0"/>
              <a:t>ESA foreslår dokumenter som skal avskrives i saken, dersom ikke alle er allerede avskrevet.</a:t>
            </a:r>
          </a:p>
          <a:p>
            <a:endParaRPr lang="nb-NO" sz="2000" dirty="0"/>
          </a:p>
          <a:p>
            <a:r>
              <a:rPr lang="nb-NO" sz="2000" dirty="0" smtClean="0"/>
              <a:t>Automatisk ved </a:t>
            </a:r>
            <a:r>
              <a:rPr lang="nb-NO" sz="2000" i="1" dirty="0" smtClean="0"/>
              <a:t>Lag svar</a:t>
            </a:r>
            <a:r>
              <a:rPr lang="nb-NO" sz="2000" dirty="0" smtClean="0"/>
              <a:t>. Må ikke endres.</a:t>
            </a:r>
          </a:p>
          <a:p>
            <a:endParaRPr lang="nb-NO" sz="2000" dirty="0" smtClean="0"/>
          </a:p>
          <a:p>
            <a:r>
              <a:rPr lang="nb-NO" sz="2000" dirty="0" smtClean="0"/>
              <a:t>Ved </a:t>
            </a:r>
            <a:r>
              <a:rPr lang="nb-NO" sz="2000" i="1" dirty="0" smtClean="0"/>
              <a:t>Ny journalpost </a:t>
            </a:r>
            <a:r>
              <a:rPr lang="nb-NO" sz="2000" dirty="0" smtClean="0"/>
              <a:t>kan du hake av.</a:t>
            </a:r>
            <a:endParaRPr lang="nb-NO" sz="2000" i="1" dirty="0" smtClean="0"/>
          </a:p>
          <a:p>
            <a:endParaRPr lang="nb-NO" sz="2000" dirty="0"/>
          </a:p>
          <a:p>
            <a:endParaRPr lang="nb-NO" dirty="0"/>
          </a:p>
          <a:p>
            <a:endParaRPr lang="nb-NO" dirty="0"/>
          </a:p>
          <a:p>
            <a:endParaRPr lang="nb-NO"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76672"/>
            <a:ext cx="5528517"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ssholder for lysbildenummer 4"/>
          <p:cNvSpPr>
            <a:spLocks noGrp="1"/>
          </p:cNvSpPr>
          <p:nvPr>
            <p:ph type="sldNum" sz="quarter" idx="12"/>
          </p:nvPr>
        </p:nvSpPr>
        <p:spPr/>
        <p:txBody>
          <a:bodyPr/>
          <a:lstStyle/>
          <a:p>
            <a:fld id="{EC869497-A6F2-421D-AE97-0A8F3B614B00}" type="slidenum">
              <a:rPr lang="nb-NO" smtClean="0"/>
              <a:pPr/>
              <a:t>13</a:t>
            </a:fld>
            <a:endParaRPr lang="nb-NO"/>
          </a:p>
        </p:txBody>
      </p:sp>
      <p:sp>
        <p:nvSpPr>
          <p:cNvPr id="3" name="TekstSylinder 2"/>
          <p:cNvSpPr txBox="1"/>
          <p:nvPr/>
        </p:nvSpPr>
        <p:spPr>
          <a:xfrm>
            <a:off x="3995936" y="5445224"/>
            <a:ext cx="4032448" cy="1200329"/>
          </a:xfrm>
          <a:prstGeom prst="rect">
            <a:avLst/>
          </a:prstGeom>
          <a:noFill/>
        </p:spPr>
        <p:txBody>
          <a:bodyPr wrap="square" rtlCol="0">
            <a:spAutoFit/>
          </a:bodyPr>
          <a:lstStyle/>
          <a:p>
            <a:r>
              <a:rPr lang="nb-NO" dirty="0"/>
              <a:t>Art: kommer automatisk ved forslag </a:t>
            </a:r>
            <a:r>
              <a:rPr lang="nb-NO" i="1" dirty="0"/>
              <a:t>DOK/U</a:t>
            </a:r>
            <a:r>
              <a:rPr lang="nb-NO" dirty="0"/>
              <a:t> eller </a:t>
            </a:r>
            <a:r>
              <a:rPr lang="nb-NO" i="1" dirty="0"/>
              <a:t>DOK/N</a:t>
            </a:r>
            <a:r>
              <a:rPr lang="nb-NO" dirty="0"/>
              <a:t>. Har du valgt </a:t>
            </a:r>
            <a:r>
              <a:rPr lang="nb-NO" dirty="0" err="1"/>
              <a:t>notatmal</a:t>
            </a:r>
            <a:r>
              <a:rPr lang="nb-NO" dirty="0"/>
              <a:t> kan </a:t>
            </a:r>
            <a:r>
              <a:rPr lang="nb-NO" dirty="0" smtClean="0"/>
              <a:t>du velge </a:t>
            </a:r>
            <a:r>
              <a:rPr lang="nb-NO" i="1" dirty="0" smtClean="0"/>
              <a:t>DOK/</a:t>
            </a:r>
            <a:r>
              <a:rPr lang="nb-NO" i="1" dirty="0" err="1" smtClean="0"/>
              <a:t>X</a:t>
            </a:r>
            <a:r>
              <a:rPr lang="nb-NO" dirty="0" smtClean="0"/>
              <a:t>.</a:t>
            </a:r>
            <a:endParaRPr lang="nb-NO" dirty="0"/>
          </a:p>
          <a:p>
            <a:endParaRPr lang="nb-NO" dirty="0"/>
          </a:p>
        </p:txBody>
      </p:sp>
    </p:spTree>
    <p:extLst>
      <p:ext uri="{BB962C8B-B14F-4D97-AF65-F5344CB8AC3E}">
        <p14:creationId xmlns:p14="http://schemas.microsoft.com/office/powerpoint/2010/main" val="3312020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73588"/>
            <a:ext cx="3008313" cy="923702"/>
          </a:xfrm>
        </p:spPr>
        <p:txBody>
          <a:bodyPr>
            <a:noAutofit/>
          </a:bodyPr>
          <a:lstStyle/>
          <a:p>
            <a:r>
              <a:rPr lang="nb-NO" sz="2800" dirty="0" smtClean="0"/>
              <a:t>Ny journalpost</a:t>
            </a:r>
            <a:endParaRPr lang="nb-NO" sz="2800" dirty="0"/>
          </a:p>
        </p:txBody>
      </p:sp>
      <p:sp>
        <p:nvSpPr>
          <p:cNvPr id="4" name="Plassholder for tekst 3"/>
          <p:cNvSpPr>
            <a:spLocks noGrp="1"/>
          </p:cNvSpPr>
          <p:nvPr>
            <p:ph type="body" sz="half" idx="2"/>
          </p:nvPr>
        </p:nvSpPr>
        <p:spPr>
          <a:xfrm>
            <a:off x="457200" y="1196752"/>
            <a:ext cx="3008313" cy="5472608"/>
          </a:xfrm>
        </p:spPr>
        <p:txBody>
          <a:bodyPr>
            <a:normAutofit/>
          </a:bodyPr>
          <a:lstStyle/>
          <a:p>
            <a:r>
              <a:rPr lang="nb-NO" sz="2000" dirty="0" smtClean="0"/>
              <a:t>Velg fra en saksmappe eller fra venstre meny Sak Ny sak. Om du lager en journalpost fra en saksmappe får man med seg hvilken sak det er. Om ikke må du finne saksnummer.</a:t>
            </a:r>
          </a:p>
          <a:p>
            <a:endParaRPr lang="nb-NO" sz="2000" dirty="0"/>
          </a:p>
          <a:p>
            <a:r>
              <a:rPr lang="nb-NO" sz="2000" dirty="0" smtClean="0"/>
              <a:t>For å komme videre MÅ man velge en dokumentmal.</a:t>
            </a:r>
          </a:p>
          <a:p>
            <a:endParaRPr lang="nb-NO" sz="2000" dirty="0"/>
          </a:p>
          <a:p>
            <a:r>
              <a:rPr lang="nb-NO" sz="2000" dirty="0" smtClean="0"/>
              <a:t>Når begge disse valgene er gjort velger man Neste ned til høyre i skjermbildet</a:t>
            </a:r>
          </a:p>
          <a:p>
            <a:endParaRPr lang="nb-NO" sz="2000" dirty="0"/>
          </a:p>
        </p:txBody>
      </p:sp>
      <p:sp>
        <p:nvSpPr>
          <p:cNvPr id="8" name="Plassholder for lysbildenummer 7"/>
          <p:cNvSpPr>
            <a:spLocks noGrp="1"/>
          </p:cNvSpPr>
          <p:nvPr>
            <p:ph type="sldNum" sz="quarter" idx="12"/>
          </p:nvPr>
        </p:nvSpPr>
        <p:spPr/>
        <p:txBody>
          <a:bodyPr/>
          <a:lstStyle/>
          <a:p>
            <a:fld id="{EC869497-A6F2-421D-AE97-0A8F3B614B00}" type="slidenum">
              <a:rPr lang="nb-NO" smtClean="0"/>
              <a:pPr/>
              <a:t>14</a:t>
            </a:fld>
            <a:endParaRPr lang="nb-NO"/>
          </a:p>
        </p:txBody>
      </p:sp>
      <p:pic>
        <p:nvPicPr>
          <p:cNvPr id="6" name="Plassholder for innhold 5"/>
          <p:cNvPicPr>
            <a:picLocks noGrp="1" noChangeAspect="1"/>
          </p:cNvPicPr>
          <p:nvPr>
            <p:ph idx="1"/>
          </p:nvPr>
        </p:nvPicPr>
        <p:blipFill>
          <a:blip r:embed="rId2"/>
          <a:stretch>
            <a:fillRect/>
          </a:stretch>
        </p:blipFill>
        <p:spPr>
          <a:xfrm>
            <a:off x="3575050" y="288263"/>
            <a:ext cx="5111750" cy="3284753"/>
          </a:xfrm>
          <a:prstGeom prst="rect">
            <a:avLst/>
          </a:prstGeom>
        </p:spPr>
      </p:pic>
    </p:spTree>
    <p:extLst>
      <p:ext uri="{BB962C8B-B14F-4D97-AF65-F5344CB8AC3E}">
        <p14:creationId xmlns:p14="http://schemas.microsoft.com/office/powerpoint/2010/main" val="2207836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buNone/>
            </a:pPr>
            <a:r>
              <a:rPr lang="nb-NO" dirty="0"/>
              <a:t>Ny journalpost</a:t>
            </a:r>
          </a:p>
        </p:txBody>
      </p:sp>
      <p:sp>
        <p:nvSpPr>
          <p:cNvPr id="4" name="Plassholder for tekst 3"/>
          <p:cNvSpPr>
            <a:spLocks noGrp="1"/>
          </p:cNvSpPr>
          <p:nvPr>
            <p:ph type="body" sz="half" idx="2"/>
          </p:nvPr>
        </p:nvSpPr>
        <p:spPr>
          <a:xfrm>
            <a:off x="109537" y="1429353"/>
            <a:ext cx="2590256" cy="4691063"/>
          </a:xfrm>
        </p:spPr>
        <p:txBody>
          <a:bodyPr>
            <a:normAutofit fontScale="92500" lnSpcReduction="20000"/>
          </a:bodyPr>
          <a:lstStyle/>
          <a:p>
            <a:r>
              <a:rPr lang="nb-NO" sz="2000" dirty="0" smtClean="0"/>
              <a:t>I Fane 2 Detaljer og </a:t>
            </a:r>
            <a:r>
              <a:rPr lang="nb-NO" sz="2000" dirty="0" err="1" smtClean="0"/>
              <a:t>avs</a:t>
            </a:r>
            <a:r>
              <a:rPr lang="nb-NO" sz="2000" dirty="0" smtClean="0"/>
              <a:t>/mott</a:t>
            </a:r>
          </a:p>
          <a:p>
            <a:r>
              <a:rPr lang="nb-NO" sz="2000" dirty="0" smtClean="0"/>
              <a:t>Legger man inn avs./mott</a:t>
            </a:r>
          </a:p>
          <a:p>
            <a:r>
              <a:rPr lang="nb-NO" sz="2000" dirty="0" smtClean="0"/>
              <a:t>Man sjekker at saksbehandler er korrekt</a:t>
            </a:r>
          </a:p>
          <a:p>
            <a:r>
              <a:rPr lang="nb-NO" sz="2000" dirty="0" smtClean="0"/>
              <a:t>Man endrer tittel i </a:t>
            </a:r>
          </a:p>
          <a:p>
            <a:r>
              <a:rPr lang="nb-NO" sz="2000" dirty="0" err="1" smtClean="0"/>
              <a:t>Innholdslinje</a:t>
            </a:r>
            <a:r>
              <a:rPr lang="nb-NO" sz="2000" dirty="0" smtClean="0"/>
              <a:t>.</a:t>
            </a:r>
          </a:p>
          <a:p>
            <a:r>
              <a:rPr lang="nb-NO" sz="2000" dirty="0" smtClean="0"/>
              <a:t>Sjekker at tilgangsgruppen er korrekt, og evt. gradering kan man gjøre i denne fanen</a:t>
            </a:r>
          </a:p>
          <a:p>
            <a:r>
              <a:rPr lang="nb-NO" sz="2000" dirty="0" smtClean="0"/>
              <a:t>Når alt dette er ok velger man Neste nede til høyre i skjermbildet.</a:t>
            </a:r>
          </a:p>
          <a:p>
            <a:endParaRPr lang="nb-NO" dirty="0"/>
          </a:p>
        </p:txBody>
      </p:sp>
      <p:pic>
        <p:nvPicPr>
          <p:cNvPr id="5" name="Bilde 4"/>
          <p:cNvPicPr>
            <a:picLocks noChangeAspect="1"/>
          </p:cNvPicPr>
          <p:nvPr/>
        </p:nvPicPr>
        <p:blipFill>
          <a:blip r:embed="rId2"/>
          <a:stretch>
            <a:fillRect/>
          </a:stretch>
        </p:blipFill>
        <p:spPr>
          <a:xfrm>
            <a:off x="2771800" y="793560"/>
            <a:ext cx="6372200" cy="5962650"/>
          </a:xfrm>
          <a:prstGeom prst="rect">
            <a:avLst/>
          </a:prstGeom>
        </p:spPr>
      </p:pic>
    </p:spTree>
    <p:extLst>
      <p:ext uri="{BB962C8B-B14F-4D97-AF65-F5344CB8AC3E}">
        <p14:creationId xmlns:p14="http://schemas.microsoft.com/office/powerpoint/2010/main" val="324634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60648"/>
            <a:ext cx="3106688" cy="648072"/>
          </a:xfrm>
        </p:spPr>
        <p:txBody>
          <a:bodyPr>
            <a:noAutofit/>
          </a:bodyPr>
          <a:lstStyle/>
          <a:p>
            <a:r>
              <a:rPr lang="nb-NO" sz="2800" dirty="0" smtClean="0"/>
              <a:t>Mottaker/avsender</a:t>
            </a:r>
            <a:endParaRPr lang="nb-NO" sz="2800" dirty="0"/>
          </a:p>
        </p:txBody>
      </p:sp>
      <p:pic>
        <p:nvPicPr>
          <p:cNvPr id="5" name="Plassholder for innhold 4"/>
          <p:cNvPicPr>
            <a:picLocks noGrp="1" noChangeAspect="1"/>
          </p:cNvPicPr>
          <p:nvPr>
            <p:ph idx="1"/>
          </p:nvPr>
        </p:nvPicPr>
        <p:blipFill>
          <a:blip r:embed="rId3"/>
          <a:stretch>
            <a:fillRect/>
          </a:stretch>
        </p:blipFill>
        <p:spPr>
          <a:xfrm>
            <a:off x="3575050" y="1196752"/>
            <a:ext cx="5677470" cy="4176464"/>
          </a:xfrm>
          <a:prstGeom prst="rect">
            <a:avLst/>
          </a:prstGeom>
        </p:spPr>
      </p:pic>
      <p:sp>
        <p:nvSpPr>
          <p:cNvPr id="4" name="Plassholder for tekst 3"/>
          <p:cNvSpPr>
            <a:spLocks noGrp="1"/>
          </p:cNvSpPr>
          <p:nvPr>
            <p:ph type="body" sz="half" idx="2"/>
          </p:nvPr>
        </p:nvSpPr>
        <p:spPr>
          <a:xfrm>
            <a:off x="498785" y="1484784"/>
            <a:ext cx="2674640" cy="5112568"/>
          </a:xfrm>
        </p:spPr>
        <p:txBody>
          <a:bodyPr>
            <a:normAutofit fontScale="25000" lnSpcReduction="20000"/>
          </a:bodyPr>
          <a:lstStyle/>
          <a:p>
            <a:endParaRPr lang="nb-NO" dirty="0" smtClean="0"/>
          </a:p>
          <a:p>
            <a:r>
              <a:rPr lang="nb-NO" sz="8000" dirty="0" smtClean="0"/>
              <a:t>Ny mottaker/ avsender har samme søkebilde. </a:t>
            </a:r>
          </a:p>
          <a:p>
            <a:endParaRPr lang="nb-NO" sz="8000" dirty="0"/>
          </a:p>
          <a:p>
            <a:r>
              <a:rPr lang="nb-NO" sz="8000" dirty="0" smtClean="0"/>
              <a:t>Øverst kan man søke på navn, etter tre bokstaver foreslår ESA fra adresseregisteret.</a:t>
            </a:r>
          </a:p>
          <a:p>
            <a:endParaRPr lang="nb-NO" sz="8000" dirty="0"/>
          </a:p>
          <a:p>
            <a:r>
              <a:rPr lang="nb-NO" sz="8000" dirty="0" smtClean="0"/>
              <a:t>Ved interne mottakere sjekk at de står oppført med organisasjons-enhet (SAM, KUL, PLA </a:t>
            </a:r>
            <a:r>
              <a:rPr lang="nb-NO" sz="8000" dirty="0" err="1" smtClean="0"/>
              <a:t>etc</a:t>
            </a:r>
            <a:r>
              <a:rPr lang="nb-NO" sz="8000" dirty="0" smtClean="0"/>
              <a:t> – de fleste er også knyttet til en avdeling </a:t>
            </a:r>
            <a:r>
              <a:rPr lang="nb-NO" sz="8000" dirty="0" err="1" smtClean="0"/>
              <a:t>f.eks</a:t>
            </a:r>
            <a:r>
              <a:rPr lang="nb-NO" sz="8000" dirty="0" smtClean="0"/>
              <a:t> KUL.KVN)</a:t>
            </a:r>
          </a:p>
          <a:p>
            <a:endParaRPr lang="nb-NO" sz="6200" dirty="0" smtClean="0"/>
          </a:p>
          <a:p>
            <a:r>
              <a:rPr lang="nb-NO" sz="8000" dirty="0" smtClean="0"/>
              <a:t>Alle felt som er markert må sjekkes</a:t>
            </a:r>
            <a:r>
              <a:rPr lang="nb-NO" sz="6200" dirty="0" smtClean="0"/>
              <a:t>.</a:t>
            </a:r>
            <a:endParaRPr lang="nb-NO" sz="6200" dirty="0"/>
          </a:p>
        </p:txBody>
      </p:sp>
      <p:sp>
        <p:nvSpPr>
          <p:cNvPr id="7" name="Plassholder for lysbildenummer 6"/>
          <p:cNvSpPr>
            <a:spLocks noGrp="1"/>
          </p:cNvSpPr>
          <p:nvPr>
            <p:ph type="sldNum" sz="quarter" idx="12"/>
          </p:nvPr>
        </p:nvSpPr>
        <p:spPr/>
        <p:txBody>
          <a:bodyPr/>
          <a:lstStyle/>
          <a:p>
            <a:fld id="{EC869497-A6F2-421D-AE97-0A8F3B614B00}" type="slidenum">
              <a:rPr lang="nb-NO" smtClean="0"/>
              <a:pPr/>
              <a:t>16</a:t>
            </a:fld>
            <a:endParaRPr lang="nb-NO"/>
          </a:p>
        </p:txBody>
      </p:sp>
      <p:cxnSp>
        <p:nvCxnSpPr>
          <p:cNvPr id="6" name="Rett pil 5"/>
          <p:cNvCxnSpPr/>
          <p:nvPr/>
        </p:nvCxnSpPr>
        <p:spPr>
          <a:xfrm flipV="1">
            <a:off x="2771800" y="1628800"/>
            <a:ext cx="1584176"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700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322712" cy="707678"/>
          </a:xfrm>
        </p:spPr>
        <p:txBody>
          <a:bodyPr>
            <a:normAutofit/>
          </a:bodyPr>
          <a:lstStyle/>
          <a:p>
            <a:r>
              <a:rPr lang="nb-NO" sz="2800" dirty="0"/>
              <a:t>Mottaker/avsender</a:t>
            </a:r>
          </a:p>
        </p:txBody>
      </p:sp>
      <p:sp>
        <p:nvSpPr>
          <p:cNvPr id="4" name="Plassholder for tekst 3"/>
          <p:cNvSpPr>
            <a:spLocks noGrp="1"/>
          </p:cNvSpPr>
          <p:nvPr>
            <p:ph type="body" sz="half" idx="2"/>
          </p:nvPr>
        </p:nvSpPr>
        <p:spPr>
          <a:xfrm>
            <a:off x="467544" y="980728"/>
            <a:ext cx="8280920" cy="2448272"/>
          </a:xfrm>
        </p:spPr>
        <p:txBody>
          <a:bodyPr>
            <a:normAutofit/>
          </a:bodyPr>
          <a:lstStyle/>
          <a:p>
            <a:r>
              <a:rPr lang="nb-NO" sz="2000" dirty="0"/>
              <a:t>Det er mulig å legge til flere adressater på engang, </a:t>
            </a:r>
            <a:r>
              <a:rPr lang="nb-NO" sz="2000" dirty="0" err="1"/>
              <a:t>f.eks</a:t>
            </a:r>
            <a:r>
              <a:rPr lang="nb-NO" sz="2000" dirty="0"/>
              <a:t> alle kommunene.</a:t>
            </a:r>
          </a:p>
          <a:p>
            <a:r>
              <a:rPr lang="nb-NO" sz="2000" dirty="0"/>
              <a:t>Velg søk etter </a:t>
            </a:r>
            <a:r>
              <a:rPr lang="nb-NO" sz="2000" dirty="0" err="1"/>
              <a:t>avs</a:t>
            </a:r>
            <a:r>
              <a:rPr lang="nb-NO" sz="2000" dirty="0"/>
              <a:t>/mott.</a:t>
            </a:r>
          </a:p>
          <a:p>
            <a:r>
              <a:rPr lang="nb-NO" sz="2000" dirty="0" smtClean="0"/>
              <a:t>Hak av for </a:t>
            </a:r>
            <a:r>
              <a:rPr lang="nb-NO" sz="2000" i="1" dirty="0" smtClean="0">
                <a:solidFill>
                  <a:srgbClr val="FF0000"/>
                </a:solidFill>
              </a:rPr>
              <a:t>Adressater</a:t>
            </a:r>
            <a:r>
              <a:rPr lang="nb-NO" sz="2000" dirty="0" smtClean="0"/>
              <a:t> </a:t>
            </a:r>
            <a:r>
              <a:rPr lang="nb-NO" sz="2000" dirty="0"/>
              <a:t>for eksterne mottakere (</a:t>
            </a:r>
            <a:r>
              <a:rPr lang="nb-NO" sz="2000" dirty="0" err="1"/>
              <a:t>f.eks</a:t>
            </a:r>
            <a:r>
              <a:rPr lang="nb-NO" sz="2000" dirty="0"/>
              <a:t> kommunene)</a:t>
            </a:r>
          </a:p>
          <a:p>
            <a:r>
              <a:rPr lang="nb-NO" sz="2000" dirty="0" smtClean="0"/>
              <a:t>Hak av for </a:t>
            </a:r>
            <a:r>
              <a:rPr lang="nb-NO" sz="2000" i="1" dirty="0" smtClean="0">
                <a:solidFill>
                  <a:srgbClr val="FF0000"/>
                </a:solidFill>
              </a:rPr>
              <a:t>Tilgangsgruppe</a:t>
            </a:r>
            <a:r>
              <a:rPr lang="nb-NO" sz="2000" dirty="0" smtClean="0"/>
              <a:t> </a:t>
            </a:r>
            <a:r>
              <a:rPr lang="nb-NO" sz="2000" dirty="0"/>
              <a:t>for interne mottakere (</a:t>
            </a:r>
            <a:r>
              <a:rPr lang="nb-NO" sz="2000" dirty="0" err="1"/>
              <a:t>f.eks</a:t>
            </a:r>
            <a:r>
              <a:rPr lang="nb-NO" sz="2000" dirty="0"/>
              <a:t> rektorer</a:t>
            </a:r>
            <a:r>
              <a:rPr lang="nb-NO" sz="2000" dirty="0" smtClean="0"/>
              <a:t>)</a:t>
            </a:r>
          </a:p>
          <a:p>
            <a:r>
              <a:rPr lang="nb-NO" sz="2000" i="1" dirty="0" smtClean="0"/>
              <a:t>Dra og </a:t>
            </a:r>
          </a:p>
          <a:p>
            <a:r>
              <a:rPr lang="nb-NO" sz="2000" i="1" dirty="0" smtClean="0"/>
              <a:t>slipp funksjon</a:t>
            </a:r>
          </a:p>
          <a:p>
            <a:endParaRPr lang="nb-NO" dirty="0"/>
          </a:p>
        </p:txBody>
      </p:sp>
      <p:pic>
        <p:nvPicPr>
          <p:cNvPr id="5123" name="Picture 3" descr="G:\ESA Aida\Skjermbilde til brukerhåndbok\Fleradressater.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543263"/>
            <a:ext cx="6551910" cy="4322021"/>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lysbildenummer 4"/>
          <p:cNvSpPr>
            <a:spLocks noGrp="1"/>
          </p:cNvSpPr>
          <p:nvPr>
            <p:ph type="sldNum" sz="quarter" idx="12"/>
          </p:nvPr>
        </p:nvSpPr>
        <p:spPr/>
        <p:txBody>
          <a:bodyPr/>
          <a:lstStyle/>
          <a:p>
            <a:fld id="{EC869497-A6F2-421D-AE97-0A8F3B614B00}" type="slidenum">
              <a:rPr lang="nb-NO" smtClean="0"/>
              <a:pPr/>
              <a:t>17</a:t>
            </a:fld>
            <a:endParaRPr lang="nb-NO"/>
          </a:p>
        </p:txBody>
      </p:sp>
      <p:sp>
        <p:nvSpPr>
          <p:cNvPr id="3" name="TekstSylinder 2"/>
          <p:cNvSpPr txBox="1"/>
          <p:nvPr/>
        </p:nvSpPr>
        <p:spPr>
          <a:xfrm>
            <a:off x="539552" y="3861048"/>
            <a:ext cx="1656184" cy="2585323"/>
          </a:xfrm>
          <a:prstGeom prst="rect">
            <a:avLst/>
          </a:prstGeom>
          <a:noFill/>
        </p:spPr>
        <p:txBody>
          <a:bodyPr wrap="square" rtlCol="0">
            <a:spAutoFit/>
          </a:bodyPr>
          <a:lstStyle/>
          <a:p>
            <a:r>
              <a:rPr lang="nb-NO" dirty="0" smtClean="0"/>
              <a:t>Hak av ved navnet på mottaker, merk som kopimottaker eller fjern de som ikke skal være med – </a:t>
            </a:r>
            <a:r>
              <a:rPr lang="nb-NO" dirty="0" smtClean="0">
                <a:solidFill>
                  <a:srgbClr val="FF0000"/>
                </a:solidFill>
              </a:rPr>
              <a:t>trykk OK</a:t>
            </a:r>
            <a:endParaRPr lang="nb-NO" dirty="0"/>
          </a:p>
        </p:txBody>
      </p:sp>
      <p:cxnSp>
        <p:nvCxnSpPr>
          <p:cNvPr id="7" name="Rett pil 6"/>
          <p:cNvCxnSpPr/>
          <p:nvPr/>
        </p:nvCxnSpPr>
        <p:spPr>
          <a:xfrm>
            <a:off x="2195736" y="5373216"/>
            <a:ext cx="3528392"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320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Søke i ESA/Folkeregisteret/Enhetsregistret</a:t>
            </a:r>
            <a:endParaRPr lang="nb-NO" sz="2800" dirty="0"/>
          </a:p>
        </p:txBody>
      </p:sp>
      <p:pic>
        <p:nvPicPr>
          <p:cNvPr id="4" name="Bilde 3"/>
          <p:cNvPicPr>
            <a:picLocks noChangeAspect="1"/>
          </p:cNvPicPr>
          <p:nvPr/>
        </p:nvPicPr>
        <p:blipFill>
          <a:blip r:embed="rId2"/>
          <a:stretch>
            <a:fillRect/>
          </a:stretch>
        </p:blipFill>
        <p:spPr>
          <a:xfrm>
            <a:off x="27045" y="1124744"/>
            <a:ext cx="9116955" cy="5688632"/>
          </a:xfrm>
          <a:prstGeom prst="rect">
            <a:avLst/>
          </a:prstGeom>
        </p:spPr>
      </p:pic>
    </p:spTree>
    <p:extLst>
      <p:ext uri="{BB962C8B-B14F-4D97-AF65-F5344CB8AC3E}">
        <p14:creationId xmlns:p14="http://schemas.microsoft.com/office/powerpoint/2010/main" val="103703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491654"/>
          </a:xfrm>
        </p:spPr>
        <p:txBody>
          <a:bodyPr>
            <a:noAutofit/>
          </a:bodyPr>
          <a:lstStyle/>
          <a:p>
            <a:r>
              <a:rPr lang="nb-NO" sz="2800" dirty="0" smtClean="0"/>
              <a:t>Gradering</a:t>
            </a:r>
            <a:endParaRPr lang="nb-NO" sz="2800" dirty="0"/>
          </a:p>
        </p:txBody>
      </p:sp>
      <p:sp>
        <p:nvSpPr>
          <p:cNvPr id="4" name="Plassholder for tekst 3"/>
          <p:cNvSpPr>
            <a:spLocks noGrp="1"/>
          </p:cNvSpPr>
          <p:nvPr>
            <p:ph type="body" sz="half" idx="2"/>
          </p:nvPr>
        </p:nvSpPr>
        <p:spPr>
          <a:xfrm>
            <a:off x="107505" y="956358"/>
            <a:ext cx="2736304" cy="5640994"/>
          </a:xfrm>
        </p:spPr>
        <p:txBody>
          <a:bodyPr>
            <a:normAutofit fontScale="92500"/>
          </a:bodyPr>
          <a:lstStyle/>
          <a:p>
            <a:r>
              <a:rPr lang="nb-NO" sz="2000" dirty="0" smtClean="0"/>
              <a:t>Velg gradering i henhold til den hjemmel du har for å gradere dokumentet</a:t>
            </a:r>
          </a:p>
          <a:p>
            <a:endParaRPr lang="nb-NO" sz="2000" dirty="0"/>
          </a:p>
          <a:p>
            <a:r>
              <a:rPr lang="nb-NO" sz="2000" dirty="0" smtClean="0"/>
              <a:t>I saker som berører enkeltpersoner er navnet skrevet i linje 2 – viktig å skjerme den linjen om man f. eks skriver brev til NAV. Virksomheter/offentlig forvaltning som mottaker behøver ikke skjermes.</a:t>
            </a:r>
          </a:p>
          <a:p>
            <a:endParaRPr lang="nb-NO" sz="2000" dirty="0"/>
          </a:p>
          <a:p>
            <a:r>
              <a:rPr lang="nb-NO" sz="2000" dirty="0" smtClean="0">
                <a:solidFill>
                  <a:srgbClr val="FF0000"/>
                </a:solidFill>
              </a:rPr>
              <a:t>Anbefaling!</a:t>
            </a:r>
            <a:r>
              <a:rPr lang="nb-NO" sz="2000" dirty="0" smtClean="0"/>
              <a:t> Gå tilbake til registreringsbildet og produser eller bare lagre journalposten derfra</a:t>
            </a:r>
          </a:p>
          <a:p>
            <a:endParaRPr lang="nb-NO" sz="2000" dirty="0"/>
          </a:p>
          <a:p>
            <a:endParaRPr lang="nb-NO" dirty="0"/>
          </a:p>
        </p:txBody>
      </p:sp>
      <p:sp>
        <p:nvSpPr>
          <p:cNvPr id="6" name="Plassholder for lysbildenummer 5"/>
          <p:cNvSpPr>
            <a:spLocks noGrp="1"/>
          </p:cNvSpPr>
          <p:nvPr>
            <p:ph type="sldNum" sz="quarter" idx="12"/>
          </p:nvPr>
        </p:nvSpPr>
        <p:spPr/>
        <p:txBody>
          <a:bodyPr/>
          <a:lstStyle/>
          <a:p>
            <a:fld id="{EC869497-A6F2-421D-AE97-0A8F3B614B00}" type="slidenum">
              <a:rPr lang="nb-NO" smtClean="0"/>
              <a:pPr/>
              <a:t>19</a:t>
            </a:fld>
            <a:endParaRPr lang="nb-NO"/>
          </a:p>
        </p:txBody>
      </p:sp>
      <p:sp>
        <p:nvSpPr>
          <p:cNvPr id="3" name="Plassholder for innhold 2"/>
          <p:cNvSpPr>
            <a:spLocks noGrp="1"/>
          </p:cNvSpPr>
          <p:nvPr>
            <p:ph idx="1"/>
          </p:nvPr>
        </p:nvSpPr>
        <p:spPr/>
        <p:txBody>
          <a:bodyPr/>
          <a:lstStyle/>
          <a:p>
            <a:endParaRPr lang="nb-NO"/>
          </a:p>
        </p:txBody>
      </p:sp>
      <p:pic>
        <p:nvPicPr>
          <p:cNvPr id="7" name="Bilde 6"/>
          <p:cNvPicPr>
            <a:picLocks noChangeAspect="1"/>
          </p:cNvPicPr>
          <p:nvPr/>
        </p:nvPicPr>
        <p:blipFill>
          <a:blip r:embed="rId3"/>
          <a:stretch>
            <a:fillRect/>
          </a:stretch>
        </p:blipFill>
        <p:spPr>
          <a:xfrm>
            <a:off x="2843810" y="776287"/>
            <a:ext cx="5976662" cy="4884961"/>
          </a:xfrm>
          <a:prstGeom prst="rect">
            <a:avLst/>
          </a:prstGeom>
        </p:spPr>
      </p:pic>
    </p:spTree>
    <p:extLst>
      <p:ext uri="{BB962C8B-B14F-4D97-AF65-F5344CB8AC3E}">
        <p14:creationId xmlns:p14="http://schemas.microsoft.com/office/powerpoint/2010/main" val="2333188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Innhold</a:t>
            </a:r>
            <a:endParaRPr lang="nb-NO" dirty="0"/>
          </a:p>
        </p:txBody>
      </p:sp>
      <p:sp>
        <p:nvSpPr>
          <p:cNvPr id="3" name="Plassholder for innhold 2"/>
          <p:cNvSpPr>
            <a:spLocks noGrp="1"/>
          </p:cNvSpPr>
          <p:nvPr>
            <p:ph idx="1"/>
          </p:nvPr>
        </p:nvSpPr>
        <p:spPr>
          <a:xfrm>
            <a:off x="457200" y="1340768"/>
            <a:ext cx="8229600" cy="5184576"/>
          </a:xfrm>
        </p:spPr>
        <p:txBody>
          <a:bodyPr>
            <a:normAutofit fontScale="40000" lnSpcReduction="20000"/>
          </a:bodyPr>
          <a:lstStyle/>
          <a:p>
            <a:r>
              <a:rPr lang="nb-NO" dirty="0"/>
              <a:t>Hva er Sak…………………………………………	3</a:t>
            </a:r>
          </a:p>
          <a:p>
            <a:r>
              <a:rPr lang="nb-NO" dirty="0"/>
              <a:t>Hva er Journalpost……………………………	4</a:t>
            </a:r>
          </a:p>
          <a:p>
            <a:r>
              <a:rPr lang="nb-NO" dirty="0" smtClean="0"/>
              <a:t>Pålogging, endre passord og logg ut…	</a:t>
            </a:r>
            <a:r>
              <a:rPr lang="nb-NO" dirty="0"/>
              <a:t>5</a:t>
            </a:r>
            <a:endParaRPr lang="nb-NO" dirty="0" smtClean="0"/>
          </a:p>
          <a:p>
            <a:r>
              <a:rPr lang="nb-NO" dirty="0" smtClean="0"/>
              <a:t>Mine oppgaver ………………………………..	</a:t>
            </a:r>
            <a:r>
              <a:rPr lang="nb-NO" dirty="0"/>
              <a:t>6</a:t>
            </a:r>
            <a:endParaRPr lang="nb-NO" dirty="0" smtClean="0"/>
          </a:p>
          <a:p>
            <a:r>
              <a:rPr lang="nb-NO" dirty="0" smtClean="0"/>
              <a:t>Venstremeny…………………………………….	7</a:t>
            </a:r>
          </a:p>
          <a:p>
            <a:r>
              <a:rPr lang="nb-NO" dirty="0" smtClean="0"/>
              <a:t>Søk……………………………………………………	</a:t>
            </a:r>
            <a:r>
              <a:rPr lang="nb-NO" dirty="0"/>
              <a:t>8</a:t>
            </a:r>
            <a:endParaRPr lang="nb-NO" dirty="0" smtClean="0"/>
          </a:p>
          <a:p>
            <a:r>
              <a:rPr lang="nb-NO" dirty="0" smtClean="0"/>
              <a:t>Behandle mottatt post……………………..	10</a:t>
            </a:r>
          </a:p>
          <a:p>
            <a:r>
              <a:rPr lang="nb-NO" dirty="0" smtClean="0"/>
              <a:t>Fordele/endre oppgave…………………….	11</a:t>
            </a:r>
          </a:p>
          <a:p>
            <a:r>
              <a:rPr lang="nb-NO" dirty="0"/>
              <a:t>Behandle mottatt post……………………..	</a:t>
            </a:r>
            <a:r>
              <a:rPr lang="nb-NO" dirty="0" smtClean="0"/>
              <a:t>12</a:t>
            </a:r>
            <a:endParaRPr lang="nb-NO" dirty="0"/>
          </a:p>
          <a:p>
            <a:r>
              <a:rPr lang="nb-NO" dirty="0" smtClean="0"/>
              <a:t>Lag svar/ny journalpost…………………….	13</a:t>
            </a:r>
          </a:p>
          <a:p>
            <a:r>
              <a:rPr lang="nb-NO" dirty="0" smtClean="0"/>
              <a:t>Mottaker/avsender…………………………..	15</a:t>
            </a:r>
          </a:p>
          <a:p>
            <a:r>
              <a:rPr lang="nb-NO" dirty="0" smtClean="0"/>
              <a:t>Gradering………………………………………….	17</a:t>
            </a:r>
          </a:p>
          <a:p>
            <a:r>
              <a:rPr lang="nb-NO" dirty="0"/>
              <a:t>Vedlegg…………………………………………….	18</a:t>
            </a:r>
          </a:p>
          <a:p>
            <a:r>
              <a:rPr lang="nb-NO" dirty="0" smtClean="0"/>
              <a:t>Godkjenning og ekspedering….………..</a:t>
            </a:r>
            <a:r>
              <a:rPr lang="nb-NO" dirty="0"/>
              <a:t>	</a:t>
            </a:r>
            <a:r>
              <a:rPr lang="nb-NO" dirty="0" smtClean="0"/>
              <a:t>19</a:t>
            </a:r>
            <a:endParaRPr lang="nb-NO" dirty="0"/>
          </a:p>
          <a:p>
            <a:r>
              <a:rPr lang="nb-NO" dirty="0" smtClean="0"/>
              <a:t>Arkivering…………………………………………	21</a:t>
            </a:r>
          </a:p>
          <a:p>
            <a:r>
              <a:rPr lang="nb-NO" dirty="0" smtClean="0"/>
              <a:t>Feil i dokumentet/dokumentmal……..	22</a:t>
            </a:r>
          </a:p>
          <a:p>
            <a:r>
              <a:rPr lang="nb-NO" dirty="0" smtClean="0"/>
              <a:t>Andre oppgaver………………………………..	24</a:t>
            </a:r>
          </a:p>
          <a:p>
            <a:r>
              <a:rPr lang="nb-NO" dirty="0" smtClean="0"/>
              <a:t>Dokumentflyt……………………………………	25</a:t>
            </a:r>
          </a:p>
          <a:p>
            <a:r>
              <a:rPr lang="nb-NO" dirty="0" smtClean="0"/>
              <a:t>Statuskoder i ESA 8……………………………	26</a:t>
            </a:r>
          </a:p>
          <a:p>
            <a:r>
              <a:rPr lang="nb-NO" dirty="0" smtClean="0"/>
              <a:t>Andre opplysninger i Journalpost……..	27</a:t>
            </a:r>
          </a:p>
          <a:p>
            <a:r>
              <a:rPr lang="nb-NO" dirty="0" smtClean="0"/>
              <a:t>Arkiv </a:t>
            </a:r>
            <a:r>
              <a:rPr lang="nb-NO" dirty="0" err="1" smtClean="0"/>
              <a:t>plug</a:t>
            </a:r>
            <a:r>
              <a:rPr lang="nb-NO" dirty="0" smtClean="0"/>
              <a:t>-in……………………………………..	28</a:t>
            </a:r>
            <a:endParaRPr lang="nb-NO" dirty="0"/>
          </a:p>
          <a:p>
            <a:r>
              <a:rPr lang="nb-NO" dirty="0" smtClean="0"/>
              <a:t>Kjente feil og problemer.…………………..	37</a:t>
            </a:r>
          </a:p>
          <a:p>
            <a:r>
              <a:rPr lang="nb-NO" dirty="0" smtClean="0"/>
              <a:t>Oppgaven er manuelt utført……………..	41</a:t>
            </a:r>
          </a:p>
          <a:p>
            <a:r>
              <a:rPr lang="nb-NO" dirty="0" smtClean="0"/>
              <a:t>Avslutt sak………………………………………..	42</a:t>
            </a:r>
          </a:p>
        </p:txBody>
      </p:sp>
      <p:sp>
        <p:nvSpPr>
          <p:cNvPr id="4" name="TekstSylinder 3"/>
          <p:cNvSpPr txBox="1"/>
          <p:nvPr/>
        </p:nvSpPr>
        <p:spPr>
          <a:xfrm>
            <a:off x="4788024" y="2060848"/>
            <a:ext cx="3312368" cy="1938992"/>
          </a:xfrm>
          <a:prstGeom prst="rect">
            <a:avLst/>
          </a:prstGeom>
          <a:noFill/>
        </p:spPr>
        <p:txBody>
          <a:bodyPr wrap="square" rtlCol="0">
            <a:spAutoFit/>
          </a:bodyPr>
          <a:lstStyle/>
          <a:p>
            <a:r>
              <a:rPr lang="nb-NO" sz="1200" dirty="0" smtClean="0"/>
              <a:t>Denne brukerhåndboka gir ikke oversikt over alle mulighetene og funksjonene i ESA 8. </a:t>
            </a:r>
            <a:r>
              <a:rPr lang="nb-NO" sz="1200" dirty="0" err="1" smtClean="0"/>
              <a:t>Utg.pkt</a:t>
            </a:r>
            <a:r>
              <a:rPr lang="nb-NO" sz="1200" dirty="0" smtClean="0"/>
              <a:t> er vanlig saksbehandling og vanlige problemstillinger. </a:t>
            </a:r>
          </a:p>
          <a:p>
            <a:endParaRPr lang="nb-NO" sz="1200" dirty="0"/>
          </a:p>
          <a:p>
            <a:r>
              <a:rPr lang="nb-NO" sz="1200" dirty="0"/>
              <a:t>Husk at </a:t>
            </a:r>
            <a:r>
              <a:rPr lang="nb-NO" sz="1200" dirty="0" smtClean="0"/>
              <a:t>du har mange gode kollegaer som </a:t>
            </a:r>
            <a:r>
              <a:rPr lang="nb-NO" sz="1200" dirty="0"/>
              <a:t>kanskje kan hjelpe deg!</a:t>
            </a:r>
          </a:p>
          <a:p>
            <a:endParaRPr lang="nb-NO" sz="1200" dirty="0" smtClean="0"/>
          </a:p>
          <a:p>
            <a:r>
              <a:rPr lang="nb-NO" sz="1200" dirty="0" smtClean="0"/>
              <a:t>Trenger du hjelp ta kontakt med Arkivvakta på telefon 8055 eller epost. </a:t>
            </a:r>
          </a:p>
          <a:p>
            <a:endParaRPr lang="nb-NO" sz="1200" dirty="0"/>
          </a:p>
        </p:txBody>
      </p:sp>
    </p:spTree>
    <p:extLst>
      <p:ext uri="{BB962C8B-B14F-4D97-AF65-F5344CB8AC3E}">
        <p14:creationId xmlns:p14="http://schemas.microsoft.com/office/powerpoint/2010/main" val="3147982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707678"/>
          </a:xfrm>
        </p:spPr>
        <p:txBody>
          <a:bodyPr>
            <a:normAutofit fontScale="90000"/>
          </a:bodyPr>
          <a:lstStyle/>
          <a:p>
            <a:r>
              <a:rPr lang="nb-NO" sz="2800" dirty="0" smtClean="0"/>
              <a:t>Vedlegg (Redigeres mye)</a:t>
            </a:r>
            <a:endParaRPr lang="nb-NO" sz="2800" dirty="0"/>
          </a:p>
        </p:txBody>
      </p:sp>
      <p:pic>
        <p:nvPicPr>
          <p:cNvPr id="5" name="Plassholder for innhold 4"/>
          <p:cNvPicPr>
            <a:picLocks noGrp="1" noChangeAspect="1"/>
          </p:cNvPicPr>
          <p:nvPr>
            <p:ph idx="1"/>
          </p:nvPr>
        </p:nvPicPr>
        <p:blipFill>
          <a:blip r:embed="rId2"/>
          <a:stretch>
            <a:fillRect/>
          </a:stretch>
        </p:blipFill>
        <p:spPr>
          <a:xfrm>
            <a:off x="3575050" y="1124744"/>
            <a:ext cx="5568950" cy="4176463"/>
          </a:xfrm>
          <a:prstGeom prst="rect">
            <a:avLst/>
          </a:prstGeom>
        </p:spPr>
      </p:pic>
      <p:sp>
        <p:nvSpPr>
          <p:cNvPr id="4" name="Plassholder for tekst 3"/>
          <p:cNvSpPr>
            <a:spLocks noGrp="1"/>
          </p:cNvSpPr>
          <p:nvPr>
            <p:ph type="body" sz="half" idx="2"/>
          </p:nvPr>
        </p:nvSpPr>
        <p:spPr>
          <a:xfrm>
            <a:off x="0" y="980728"/>
            <a:ext cx="3465513" cy="5688632"/>
          </a:xfrm>
        </p:spPr>
        <p:txBody>
          <a:bodyPr>
            <a:noAutofit/>
          </a:bodyPr>
          <a:lstStyle/>
          <a:p>
            <a:r>
              <a:rPr lang="nb-NO" sz="2000" dirty="0" smtClean="0"/>
              <a:t>Kan gjøres på flere måter. Stå på journalpost og velg:</a:t>
            </a:r>
            <a:endParaRPr lang="nb-NO" sz="2000" dirty="0" smtClean="0">
              <a:solidFill>
                <a:srgbClr val="FF0000"/>
              </a:solidFill>
            </a:endParaRPr>
          </a:p>
          <a:p>
            <a:r>
              <a:rPr lang="nb-NO" sz="2000" dirty="0" smtClean="0">
                <a:solidFill>
                  <a:srgbClr val="FF0000"/>
                </a:solidFill>
              </a:rPr>
              <a:t>Nytt vedlegg og ikke velg mal. Deretter Tilknytt fil.</a:t>
            </a:r>
          </a:p>
          <a:p>
            <a:r>
              <a:rPr lang="nb-NO" sz="2000" dirty="0" smtClean="0"/>
              <a:t>eller</a:t>
            </a:r>
          </a:p>
          <a:p>
            <a:r>
              <a:rPr lang="nb-NO" sz="2000" dirty="0" smtClean="0">
                <a:solidFill>
                  <a:srgbClr val="FF0000"/>
                </a:solidFill>
              </a:rPr>
              <a:t>Nytt vedlegg og velg mal. Deretter Produser dokument.</a:t>
            </a:r>
          </a:p>
          <a:p>
            <a:r>
              <a:rPr lang="nb-NO" sz="2000" dirty="0" smtClean="0"/>
              <a:t>eller</a:t>
            </a:r>
            <a:endParaRPr lang="nb-NO" sz="2000" dirty="0"/>
          </a:p>
          <a:p>
            <a:r>
              <a:rPr lang="nb-NO" sz="2000" dirty="0" smtClean="0">
                <a:solidFill>
                  <a:srgbClr val="FF0000"/>
                </a:solidFill>
              </a:rPr>
              <a:t>Hent vedlegg. Lager kobling mellom et dokument som allerede er lagret i ESA. Søk på saksnummer.</a:t>
            </a:r>
          </a:p>
          <a:p>
            <a:endParaRPr lang="nb-NO" sz="2000" dirty="0"/>
          </a:p>
          <a:p>
            <a:r>
              <a:rPr lang="nb-NO" sz="2000" dirty="0" smtClean="0">
                <a:solidFill>
                  <a:srgbClr val="0070C0"/>
                </a:solidFill>
              </a:rPr>
              <a:t>Via Arkiv </a:t>
            </a:r>
            <a:r>
              <a:rPr lang="nb-NO" sz="2000" dirty="0" err="1" smtClean="0">
                <a:solidFill>
                  <a:srgbClr val="0070C0"/>
                </a:solidFill>
              </a:rPr>
              <a:t>plug</a:t>
            </a:r>
            <a:r>
              <a:rPr lang="nb-NO" sz="2000" dirty="0" smtClean="0">
                <a:solidFill>
                  <a:srgbClr val="0070C0"/>
                </a:solidFill>
              </a:rPr>
              <a:t>-in kan man legge inn filer fra hjemmeområdet, eller epost i en eksisterende journalpost.</a:t>
            </a:r>
          </a:p>
        </p:txBody>
      </p:sp>
      <p:sp>
        <p:nvSpPr>
          <p:cNvPr id="8" name="Plassholder for lysbildenummer 7"/>
          <p:cNvSpPr>
            <a:spLocks noGrp="1"/>
          </p:cNvSpPr>
          <p:nvPr>
            <p:ph type="sldNum" sz="quarter" idx="12"/>
          </p:nvPr>
        </p:nvSpPr>
        <p:spPr/>
        <p:txBody>
          <a:bodyPr/>
          <a:lstStyle/>
          <a:p>
            <a:fld id="{EC869497-A6F2-421D-AE97-0A8F3B614B00}" type="slidenum">
              <a:rPr lang="nb-NO" smtClean="0"/>
              <a:pPr/>
              <a:t>20</a:t>
            </a:fld>
            <a:endParaRPr lang="nb-NO"/>
          </a:p>
        </p:txBody>
      </p:sp>
    </p:spTree>
    <p:extLst>
      <p:ext uri="{BB962C8B-B14F-4D97-AF65-F5344CB8AC3E}">
        <p14:creationId xmlns:p14="http://schemas.microsoft.com/office/powerpoint/2010/main" val="2986495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2"/>
            <a:ext cx="3034680" cy="828092"/>
          </a:xfrm>
        </p:spPr>
        <p:txBody>
          <a:bodyPr>
            <a:normAutofit/>
          </a:bodyPr>
          <a:lstStyle/>
          <a:p>
            <a:r>
              <a:rPr lang="nb-NO" sz="2800" dirty="0" smtClean="0"/>
              <a:t>Godkjenning</a:t>
            </a:r>
            <a:endParaRPr lang="nb-NO" sz="2800" dirty="0"/>
          </a:p>
        </p:txBody>
      </p:sp>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5796" y="404664"/>
            <a:ext cx="5976664" cy="2685823"/>
          </a:xfrm>
        </p:spPr>
      </p:pic>
      <p:sp>
        <p:nvSpPr>
          <p:cNvPr id="4" name="Plassholder for tekst 3"/>
          <p:cNvSpPr>
            <a:spLocks noGrp="1"/>
          </p:cNvSpPr>
          <p:nvPr>
            <p:ph type="body" sz="half" idx="2"/>
          </p:nvPr>
        </p:nvSpPr>
        <p:spPr>
          <a:xfrm>
            <a:off x="467544" y="1412776"/>
            <a:ext cx="3008313" cy="5162252"/>
          </a:xfrm>
        </p:spPr>
        <p:txBody>
          <a:bodyPr>
            <a:normAutofit/>
          </a:bodyPr>
          <a:lstStyle/>
          <a:p>
            <a:endParaRPr lang="nb-NO" dirty="0" smtClean="0"/>
          </a:p>
          <a:p>
            <a:endParaRPr lang="nb-NO" dirty="0"/>
          </a:p>
          <a:p>
            <a:endParaRPr lang="nb-NO" dirty="0" smtClean="0"/>
          </a:p>
          <a:p>
            <a:endParaRPr lang="nb-NO" dirty="0"/>
          </a:p>
          <a:p>
            <a:endParaRPr lang="nb-NO" dirty="0" smtClean="0"/>
          </a:p>
          <a:p>
            <a:endParaRPr lang="nb-NO" dirty="0"/>
          </a:p>
          <a:p>
            <a:endParaRPr lang="nb-NO" dirty="0" smtClean="0"/>
          </a:p>
          <a:p>
            <a:r>
              <a:rPr lang="nb-NO" dirty="0" smtClean="0"/>
              <a:t>Skal dokumentet sendes til leder for godkjenning velger du </a:t>
            </a:r>
            <a:r>
              <a:rPr lang="nb-NO" i="1" dirty="0" smtClean="0">
                <a:solidFill>
                  <a:srgbClr val="FF0000"/>
                </a:solidFill>
              </a:rPr>
              <a:t>Sendes til godkjenning </a:t>
            </a:r>
            <a:r>
              <a:rPr lang="nb-NO" dirty="0" smtClean="0"/>
              <a:t>trykker på hodet og får opp boksen hvor du kan søke på initialer eller etternavn. Journalposten får </a:t>
            </a:r>
            <a:r>
              <a:rPr lang="nb-NO" dirty="0" smtClean="0">
                <a:solidFill>
                  <a:srgbClr val="FF0000"/>
                </a:solidFill>
              </a:rPr>
              <a:t>status FIG </a:t>
            </a:r>
            <a:r>
              <a:rPr lang="nb-NO" dirty="0" smtClean="0"/>
              <a:t>(ferdig ikke godkjent) og det går oppgave til den du har valgt som godkjenner.</a:t>
            </a:r>
          </a:p>
          <a:p>
            <a:r>
              <a:rPr lang="nb-NO" dirty="0" smtClean="0"/>
              <a:t>Når dokumentet er godkjent kan du ekspedere</a:t>
            </a:r>
            <a:endParaRPr lang="nb-NO" dirty="0"/>
          </a:p>
        </p:txBody>
      </p:sp>
      <p:sp>
        <p:nvSpPr>
          <p:cNvPr id="6" name="Ramme 5"/>
          <p:cNvSpPr/>
          <p:nvPr/>
        </p:nvSpPr>
        <p:spPr>
          <a:xfrm>
            <a:off x="2591780" y="620688"/>
            <a:ext cx="720080" cy="648072"/>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cxnSp>
        <p:nvCxnSpPr>
          <p:cNvPr id="8" name="Rett pil 7"/>
          <p:cNvCxnSpPr/>
          <p:nvPr/>
        </p:nvCxnSpPr>
        <p:spPr>
          <a:xfrm flipV="1">
            <a:off x="3059832" y="2708920"/>
            <a:ext cx="1224136"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Rett pil 9"/>
          <p:cNvCxnSpPr/>
          <p:nvPr/>
        </p:nvCxnSpPr>
        <p:spPr>
          <a:xfrm flipV="1">
            <a:off x="3203848" y="2658359"/>
            <a:ext cx="5091740" cy="11306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789040"/>
            <a:ext cx="4474275" cy="2690663"/>
          </a:xfrm>
          <a:prstGeom prst="rect">
            <a:avLst/>
          </a:prstGeom>
        </p:spPr>
      </p:pic>
    </p:spTree>
    <p:extLst>
      <p:ext uri="{BB962C8B-B14F-4D97-AF65-F5344CB8AC3E}">
        <p14:creationId xmlns:p14="http://schemas.microsoft.com/office/powerpoint/2010/main" val="98104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563662"/>
          </a:xfrm>
        </p:spPr>
        <p:txBody>
          <a:bodyPr>
            <a:normAutofit fontScale="90000"/>
          </a:bodyPr>
          <a:lstStyle/>
          <a:p>
            <a:r>
              <a:rPr lang="nb-NO" sz="2800" dirty="0" smtClean="0"/>
              <a:t>Ekspedering (redigeres)</a:t>
            </a:r>
            <a:endParaRPr lang="nb-NO" sz="2800" dirty="0"/>
          </a:p>
        </p:txBody>
      </p:sp>
      <p:sp>
        <p:nvSpPr>
          <p:cNvPr id="4" name="Plassholder for tekst 3"/>
          <p:cNvSpPr>
            <a:spLocks noGrp="1"/>
          </p:cNvSpPr>
          <p:nvPr>
            <p:ph type="body" sz="half" idx="2"/>
          </p:nvPr>
        </p:nvSpPr>
        <p:spPr>
          <a:xfrm>
            <a:off x="179511" y="836712"/>
            <a:ext cx="3286001" cy="5256583"/>
          </a:xfrm>
        </p:spPr>
        <p:txBody>
          <a:bodyPr>
            <a:normAutofit lnSpcReduction="10000"/>
          </a:bodyPr>
          <a:lstStyle/>
          <a:p>
            <a:r>
              <a:rPr lang="nb-NO" sz="1800" dirty="0" smtClean="0"/>
              <a:t>Når du er ferdig med et utgående brev eller N-notat skal det ekspederes. </a:t>
            </a:r>
          </a:p>
          <a:p>
            <a:endParaRPr lang="nb-NO" sz="1800" dirty="0" smtClean="0"/>
          </a:p>
          <a:p>
            <a:r>
              <a:rPr lang="nb-NO" sz="1800" dirty="0" smtClean="0"/>
              <a:t>Gjøres ved å velge fra Flere valg</a:t>
            </a:r>
            <a:endParaRPr lang="nb-NO" sz="1800" dirty="0"/>
          </a:p>
          <a:p>
            <a:pPr marL="285750" indent="-285750">
              <a:buFontTx/>
              <a:buChar char="-"/>
            </a:pPr>
            <a:r>
              <a:rPr lang="nb-NO" sz="1800" dirty="0" smtClean="0">
                <a:solidFill>
                  <a:srgbClr val="FF0000"/>
                </a:solidFill>
              </a:rPr>
              <a:t>Ferdig/ekspedert og sendt ut </a:t>
            </a:r>
            <a:r>
              <a:rPr lang="nb-NO" sz="1800" dirty="0" smtClean="0"/>
              <a:t>når du arkiverer dokumentet. Skriv ut og postlegg eller send som epost</a:t>
            </a:r>
          </a:p>
          <a:p>
            <a:r>
              <a:rPr lang="nb-NO" sz="1800" dirty="0" smtClean="0"/>
              <a:t>eller</a:t>
            </a:r>
          </a:p>
          <a:p>
            <a:pPr marL="285750" indent="-285750">
              <a:buFontTx/>
              <a:buChar char="-"/>
            </a:pPr>
            <a:r>
              <a:rPr lang="nb-NO" sz="1800" dirty="0" smtClean="0">
                <a:solidFill>
                  <a:srgbClr val="FF0000"/>
                </a:solidFill>
              </a:rPr>
              <a:t>Velge aktivitet ekspedert </a:t>
            </a:r>
            <a:r>
              <a:rPr lang="nb-NO" sz="1800" dirty="0" smtClean="0"/>
              <a:t>når du har fått dokumentet godkjent tilbake fra leder</a:t>
            </a:r>
          </a:p>
          <a:p>
            <a:r>
              <a:rPr lang="nb-NO" sz="1800" dirty="0" smtClean="0"/>
              <a:t>eller</a:t>
            </a:r>
          </a:p>
          <a:p>
            <a:pPr marL="285750" indent="-285750">
              <a:buFontTx/>
              <a:buChar char="-"/>
            </a:pPr>
            <a:r>
              <a:rPr lang="nb-NO" sz="1800" dirty="0" smtClean="0">
                <a:solidFill>
                  <a:srgbClr val="FF0000"/>
                </a:solidFill>
              </a:rPr>
              <a:t>Sende det som oppgave </a:t>
            </a:r>
            <a:r>
              <a:rPr lang="nb-NO" sz="1800" dirty="0" smtClean="0"/>
              <a:t>til avtalt utsender, her må du oppgi navn. Dokumentet må settes til E (F) av utsender.</a:t>
            </a:r>
          </a:p>
          <a:p>
            <a:endParaRPr lang="nb-NO" dirty="0"/>
          </a:p>
        </p:txBody>
      </p:sp>
      <p:sp>
        <p:nvSpPr>
          <p:cNvPr id="6" name="TekstSylinder 5"/>
          <p:cNvSpPr txBox="1"/>
          <p:nvPr/>
        </p:nvSpPr>
        <p:spPr>
          <a:xfrm>
            <a:off x="395537" y="6194958"/>
            <a:ext cx="8264882" cy="861774"/>
          </a:xfrm>
          <a:prstGeom prst="rect">
            <a:avLst/>
          </a:prstGeom>
          <a:noFill/>
        </p:spPr>
        <p:txBody>
          <a:bodyPr wrap="square" rtlCol="0">
            <a:spAutoFit/>
          </a:bodyPr>
          <a:lstStyle/>
          <a:p>
            <a:r>
              <a:rPr lang="nb-NO" sz="1600" dirty="0">
                <a:solidFill>
                  <a:srgbClr val="FF0000"/>
                </a:solidFill>
              </a:rPr>
              <a:t>Interne mottaker får dokumentet som mottatt post i sin oppgaveliste når du har satt det til </a:t>
            </a:r>
            <a:r>
              <a:rPr lang="nb-NO" sz="1600" dirty="0" smtClean="0">
                <a:solidFill>
                  <a:srgbClr val="FF0000"/>
                </a:solidFill>
              </a:rPr>
              <a:t>E (F), </a:t>
            </a:r>
            <a:r>
              <a:rPr lang="nb-NO" sz="1600" dirty="0">
                <a:solidFill>
                  <a:srgbClr val="FF0000"/>
                </a:solidFill>
              </a:rPr>
              <a:t>så det trenger du ikke sende fysisk eller pr. epost.</a:t>
            </a:r>
          </a:p>
          <a:p>
            <a:endParaRPr lang="nb-NO" dirty="0"/>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685501"/>
            <a:ext cx="4232435" cy="3509457"/>
          </a:xfrm>
          <a:prstGeom prst="rect">
            <a:avLst/>
          </a:prstGeom>
        </p:spPr>
      </p:pic>
      <p:sp>
        <p:nvSpPr>
          <p:cNvPr id="9" name="TekstSylinder 8"/>
          <p:cNvSpPr txBox="1"/>
          <p:nvPr/>
        </p:nvSpPr>
        <p:spPr>
          <a:xfrm>
            <a:off x="4211960" y="692696"/>
            <a:ext cx="3960440" cy="369332"/>
          </a:xfrm>
          <a:prstGeom prst="rect">
            <a:avLst/>
          </a:prstGeom>
          <a:noFill/>
        </p:spPr>
        <p:txBody>
          <a:bodyPr wrap="square" rtlCol="0">
            <a:spAutoFit/>
          </a:bodyPr>
          <a:lstStyle/>
          <a:p>
            <a:r>
              <a:rPr lang="nb-NO" dirty="0" smtClean="0"/>
              <a:t>Sende dokument med epost fra ESA: </a:t>
            </a:r>
            <a:endParaRPr lang="nb-NO" dirty="0"/>
          </a:p>
        </p:txBody>
      </p:sp>
      <p:sp>
        <p:nvSpPr>
          <p:cNvPr id="3" name="Plassholder for innhold 2"/>
          <p:cNvSpPr>
            <a:spLocks noGrp="1"/>
          </p:cNvSpPr>
          <p:nvPr>
            <p:ph idx="1"/>
          </p:nvPr>
        </p:nvSpPr>
        <p:spPr>
          <a:xfrm>
            <a:off x="3575050" y="273050"/>
            <a:ext cx="5111750" cy="6036270"/>
          </a:xfrm>
        </p:spPr>
        <p:txBody>
          <a:bodyPr/>
          <a:lstStyle/>
          <a:p>
            <a:endParaRPr lang="nb-NO" dirty="0"/>
          </a:p>
        </p:txBody>
      </p:sp>
      <p:pic>
        <p:nvPicPr>
          <p:cNvPr id="5" name="Bilde 4"/>
          <p:cNvPicPr>
            <a:picLocks noChangeAspect="1"/>
          </p:cNvPicPr>
          <p:nvPr/>
        </p:nvPicPr>
        <p:blipFill>
          <a:blip r:embed="rId3"/>
          <a:stretch>
            <a:fillRect/>
          </a:stretch>
        </p:blipFill>
        <p:spPr>
          <a:xfrm>
            <a:off x="4195923" y="180466"/>
            <a:ext cx="4464496" cy="2454204"/>
          </a:xfrm>
          <a:prstGeom prst="rect">
            <a:avLst/>
          </a:prstGeom>
        </p:spPr>
      </p:pic>
    </p:spTree>
    <p:extLst>
      <p:ext uri="{BB962C8B-B14F-4D97-AF65-F5344CB8AC3E}">
        <p14:creationId xmlns:p14="http://schemas.microsoft.com/office/powerpoint/2010/main" val="573847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635670"/>
          </a:xfrm>
        </p:spPr>
        <p:txBody>
          <a:bodyPr>
            <a:normAutofit/>
          </a:bodyPr>
          <a:lstStyle/>
          <a:p>
            <a:r>
              <a:rPr lang="nb-NO" sz="2800" dirty="0" smtClean="0"/>
              <a:t>Arkivere</a:t>
            </a:r>
            <a:endParaRPr lang="nb-NO" sz="2800" dirty="0"/>
          </a:p>
        </p:txBody>
      </p:sp>
      <p:sp>
        <p:nvSpPr>
          <p:cNvPr id="3" name="Plassholder for innhold 2"/>
          <p:cNvSpPr>
            <a:spLocks noGrp="1"/>
          </p:cNvSpPr>
          <p:nvPr>
            <p:ph idx="1"/>
          </p:nvPr>
        </p:nvSpPr>
        <p:spPr/>
        <p:txBody>
          <a:bodyPr/>
          <a:lstStyle/>
          <a:p>
            <a:endParaRPr lang="nb-NO" dirty="0"/>
          </a:p>
        </p:txBody>
      </p:sp>
      <p:sp>
        <p:nvSpPr>
          <p:cNvPr id="4" name="Plassholder for tekst 3"/>
          <p:cNvSpPr>
            <a:spLocks noGrp="1"/>
          </p:cNvSpPr>
          <p:nvPr>
            <p:ph type="body" sz="half" idx="2"/>
          </p:nvPr>
        </p:nvSpPr>
        <p:spPr>
          <a:xfrm>
            <a:off x="457200" y="908720"/>
            <a:ext cx="8075240" cy="5832648"/>
          </a:xfrm>
        </p:spPr>
        <p:txBody>
          <a:bodyPr>
            <a:normAutofit fontScale="92500" lnSpcReduction="10000"/>
          </a:bodyPr>
          <a:lstStyle/>
          <a:p>
            <a:r>
              <a:rPr lang="nb-NO" sz="2200" dirty="0" smtClean="0"/>
              <a:t>I flere av </a:t>
            </a:r>
            <a:r>
              <a:rPr lang="nb-NO" sz="2200" dirty="0" err="1" smtClean="0"/>
              <a:t>office</a:t>
            </a:r>
            <a:r>
              <a:rPr lang="nb-NO" sz="2200" dirty="0" smtClean="0"/>
              <a:t> programmene (</a:t>
            </a:r>
            <a:r>
              <a:rPr lang="nb-NO" sz="2200" dirty="0" err="1" smtClean="0"/>
              <a:t>outlook</a:t>
            </a:r>
            <a:r>
              <a:rPr lang="nb-NO" sz="2200" dirty="0" smtClean="0"/>
              <a:t>, </a:t>
            </a:r>
            <a:r>
              <a:rPr lang="nb-NO" sz="2200" dirty="0" err="1" smtClean="0"/>
              <a:t>word</a:t>
            </a:r>
            <a:r>
              <a:rPr lang="nb-NO" sz="2200" dirty="0" smtClean="0"/>
              <a:t>, </a:t>
            </a:r>
            <a:r>
              <a:rPr lang="nb-NO" sz="2200" dirty="0" err="1" smtClean="0"/>
              <a:t>power</a:t>
            </a:r>
            <a:r>
              <a:rPr lang="nb-NO" sz="2200" dirty="0" smtClean="0"/>
              <a:t> </a:t>
            </a:r>
            <a:r>
              <a:rPr lang="nb-NO" sz="2200" dirty="0" err="1" smtClean="0"/>
              <a:t>point</a:t>
            </a:r>
            <a:r>
              <a:rPr lang="nb-NO" sz="2200" dirty="0" smtClean="0"/>
              <a:t>, </a:t>
            </a:r>
            <a:r>
              <a:rPr lang="nb-NO" sz="2200" dirty="0" err="1" smtClean="0"/>
              <a:t>excel</a:t>
            </a:r>
            <a:r>
              <a:rPr lang="nb-NO" sz="2200" dirty="0" smtClean="0"/>
              <a:t>) vil du finne en ESA fane på menylinja. Fra denne arkiverer du dokumenter til ESA.</a:t>
            </a:r>
          </a:p>
          <a:p>
            <a:endParaRPr lang="nb-NO" dirty="0" smtClean="0"/>
          </a:p>
          <a:p>
            <a:endParaRPr lang="nb-NO" dirty="0"/>
          </a:p>
          <a:p>
            <a:endParaRPr lang="nb-NO" dirty="0" smtClean="0"/>
          </a:p>
          <a:p>
            <a:endParaRPr lang="nb-NO" dirty="0"/>
          </a:p>
          <a:p>
            <a:endParaRPr lang="nb-NO" dirty="0" smtClean="0"/>
          </a:p>
          <a:p>
            <a:endParaRPr lang="nb-NO" dirty="0"/>
          </a:p>
          <a:p>
            <a:endParaRPr lang="nb-NO" dirty="0" smtClean="0"/>
          </a:p>
          <a:p>
            <a:r>
              <a:rPr lang="nb-NO" sz="2200" dirty="0" smtClean="0"/>
              <a:t>Arkiver: Når du har opprettet et dokument fra ESA og skal lagre det. </a:t>
            </a:r>
          </a:p>
          <a:p>
            <a:endParaRPr lang="nb-NO" dirty="0" smtClean="0"/>
          </a:p>
          <a:p>
            <a:endParaRPr lang="nb-NO" dirty="0"/>
          </a:p>
          <a:p>
            <a:endParaRPr lang="nb-NO" dirty="0" smtClean="0"/>
          </a:p>
          <a:p>
            <a:endParaRPr lang="nb-NO" dirty="0"/>
          </a:p>
          <a:p>
            <a:endParaRPr lang="nb-NO" dirty="0" smtClean="0"/>
          </a:p>
          <a:p>
            <a:endParaRPr lang="nb-NO" dirty="0"/>
          </a:p>
          <a:p>
            <a:endParaRPr lang="nb-NO" dirty="0" smtClean="0"/>
          </a:p>
          <a:p>
            <a:endParaRPr lang="nb-NO" dirty="0"/>
          </a:p>
          <a:p>
            <a:endParaRPr lang="nb-NO" dirty="0"/>
          </a:p>
          <a:p>
            <a:endParaRPr lang="nb-NO" dirty="0" smtClean="0"/>
          </a:p>
          <a:p>
            <a:endParaRPr lang="nb-NO" dirty="0"/>
          </a:p>
          <a:p>
            <a:endParaRPr lang="nb-NO" dirty="0" smtClean="0"/>
          </a:p>
          <a:p>
            <a:r>
              <a:rPr lang="nb-NO" sz="2200" dirty="0" smtClean="0"/>
              <a:t>Arkiver nytt i arkivet: Brukes når du har opprettet et dokument som du vil lagre i ESA. Gjøres via Arkiv </a:t>
            </a:r>
            <a:r>
              <a:rPr lang="nb-NO" sz="2200" dirty="0" err="1" smtClean="0"/>
              <a:t>plug</a:t>
            </a:r>
            <a:r>
              <a:rPr lang="nb-NO" sz="2200" dirty="0"/>
              <a:t>-</a:t>
            </a:r>
            <a:r>
              <a:rPr lang="nb-NO" sz="2200" dirty="0" smtClean="0"/>
              <a:t>in.</a:t>
            </a:r>
            <a:endParaRPr lang="nb-NO" sz="2200" dirty="0"/>
          </a:p>
        </p:txBody>
      </p:sp>
      <p:pic>
        <p:nvPicPr>
          <p:cNvPr id="1027" name="Picture 3" descr="G:\ESA Aida\Skjermbilde til brukerhåndbok\Arkiver fra wo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332" y="1519550"/>
            <a:ext cx="761365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SA Aida\Skjermbilde til brukerhåndbok\Arki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32" y="3573016"/>
            <a:ext cx="5849937" cy="2201863"/>
          </a:xfrm>
          <a:prstGeom prst="rect">
            <a:avLst/>
          </a:prstGeom>
          <a:noFill/>
          <a:extLst>
            <a:ext uri="{909E8E84-426E-40DD-AFC4-6F175D3DCCD1}">
              <a14:hiddenFill xmlns:a14="http://schemas.microsoft.com/office/drawing/2010/main">
                <a:solidFill>
                  <a:srgbClr val="FFFFFF"/>
                </a:solidFill>
              </a14:hiddenFill>
            </a:ext>
          </a:extLst>
        </p:spPr>
      </p:pic>
      <p:sp>
        <p:nvSpPr>
          <p:cNvPr id="7" name="Plassholder for lysbildenummer 6"/>
          <p:cNvSpPr>
            <a:spLocks noGrp="1"/>
          </p:cNvSpPr>
          <p:nvPr>
            <p:ph type="sldNum" sz="quarter" idx="12"/>
          </p:nvPr>
        </p:nvSpPr>
        <p:spPr/>
        <p:txBody>
          <a:bodyPr/>
          <a:lstStyle/>
          <a:p>
            <a:fld id="{EC869497-A6F2-421D-AE97-0A8F3B614B00}" type="slidenum">
              <a:rPr lang="nb-NO" smtClean="0"/>
              <a:pPr/>
              <a:t>23</a:t>
            </a:fld>
            <a:endParaRPr lang="nb-NO"/>
          </a:p>
        </p:txBody>
      </p:sp>
    </p:spTree>
    <p:extLst>
      <p:ext uri="{BB962C8B-B14F-4D97-AF65-F5344CB8AC3E}">
        <p14:creationId xmlns:p14="http://schemas.microsoft.com/office/powerpoint/2010/main" val="647657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8147248" cy="707678"/>
          </a:xfrm>
        </p:spPr>
        <p:txBody>
          <a:bodyPr>
            <a:normAutofit/>
          </a:bodyPr>
          <a:lstStyle/>
          <a:p>
            <a:r>
              <a:rPr lang="nb-NO" sz="2800" dirty="0" smtClean="0"/>
              <a:t>Feil i dokumentet</a:t>
            </a:r>
            <a:endParaRPr lang="nb-NO" sz="2800" dirty="0"/>
          </a:p>
        </p:txBody>
      </p:sp>
      <p:pic>
        <p:nvPicPr>
          <p:cNvPr id="7" name="Plassholder for innhol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2204864"/>
            <a:ext cx="2830069" cy="3554262"/>
          </a:xfrm>
        </p:spPr>
      </p:pic>
      <p:sp>
        <p:nvSpPr>
          <p:cNvPr id="4" name="Plassholder for tekst 3"/>
          <p:cNvSpPr>
            <a:spLocks noGrp="1"/>
          </p:cNvSpPr>
          <p:nvPr>
            <p:ph type="body" sz="half" idx="2"/>
          </p:nvPr>
        </p:nvSpPr>
        <p:spPr>
          <a:xfrm>
            <a:off x="457200" y="1268760"/>
            <a:ext cx="8291264" cy="4857403"/>
          </a:xfrm>
        </p:spPr>
        <p:txBody>
          <a:bodyPr>
            <a:normAutofit/>
          </a:bodyPr>
          <a:lstStyle/>
          <a:p>
            <a:r>
              <a:rPr lang="nb-NO" sz="2000" dirty="0" smtClean="0"/>
              <a:t>Flettekode du skulle eller ikke skulle ha, feil eller må gjøre endringer på avsender/mottaker, tittel og dato</a:t>
            </a:r>
            <a:r>
              <a:rPr lang="nb-NO" sz="2000" dirty="0"/>
              <a:t>;</a:t>
            </a:r>
            <a:r>
              <a:rPr lang="nb-NO" sz="2000" dirty="0" smtClean="0"/>
              <a:t> </a:t>
            </a:r>
          </a:p>
          <a:p>
            <a:r>
              <a:rPr lang="nb-NO" sz="2000" dirty="0" smtClean="0">
                <a:solidFill>
                  <a:srgbClr val="FF0000"/>
                </a:solidFill>
              </a:rPr>
              <a:t>Arkiver og lukk!</a:t>
            </a:r>
          </a:p>
          <a:p>
            <a:endParaRPr lang="nb-NO" sz="2000" dirty="0" smtClean="0">
              <a:solidFill>
                <a:srgbClr val="FF0000"/>
              </a:solidFill>
            </a:endParaRPr>
          </a:p>
          <a:p>
            <a:r>
              <a:rPr lang="nb-NO" sz="2000" dirty="0" smtClean="0"/>
              <a:t>Endre tittel, dato, flettekode, feil i avsender</a:t>
            </a:r>
          </a:p>
          <a:p>
            <a:r>
              <a:rPr lang="nb-NO" sz="2000" dirty="0" smtClean="0"/>
              <a:t>/mottaker velg: </a:t>
            </a:r>
            <a:r>
              <a:rPr lang="nb-NO" sz="2000" dirty="0" smtClean="0">
                <a:solidFill>
                  <a:srgbClr val="FF0000"/>
                </a:solidFill>
              </a:rPr>
              <a:t>Fra journalpostbildet og valg fra</a:t>
            </a:r>
          </a:p>
          <a:p>
            <a:r>
              <a:rPr lang="nb-NO" sz="2000" dirty="0" smtClean="0">
                <a:solidFill>
                  <a:srgbClr val="FF0000"/>
                </a:solidFill>
              </a:rPr>
              <a:t>venstrepila; slett dokumentet du har lagret.</a:t>
            </a:r>
          </a:p>
          <a:p>
            <a:endParaRPr lang="nb-NO" sz="2000" dirty="0">
              <a:solidFill>
                <a:srgbClr val="FF0000"/>
              </a:solidFill>
            </a:endParaRPr>
          </a:p>
          <a:p>
            <a:r>
              <a:rPr lang="nb-NO" sz="2000" dirty="0" smtClean="0"/>
              <a:t>Produser dokument eller tilknytt på nytt etter at</a:t>
            </a:r>
          </a:p>
          <a:p>
            <a:r>
              <a:rPr lang="nb-NO" sz="2000" dirty="0"/>
              <a:t>d</a:t>
            </a:r>
            <a:r>
              <a:rPr lang="nb-NO" sz="2000" dirty="0" smtClean="0"/>
              <a:t>u har endret det som måtte endres. </a:t>
            </a:r>
            <a:endParaRPr lang="nb-NO" sz="2000" dirty="0"/>
          </a:p>
          <a:p>
            <a:endParaRPr lang="nb-NO" sz="2000" dirty="0" smtClean="0">
              <a:solidFill>
                <a:srgbClr val="FF0000"/>
              </a:solidFill>
            </a:endParaRPr>
          </a:p>
          <a:p>
            <a:endParaRPr lang="nb-NO" sz="2000" dirty="0"/>
          </a:p>
        </p:txBody>
      </p:sp>
      <p:sp>
        <p:nvSpPr>
          <p:cNvPr id="5" name="Plassholder for lysbildenummer 4"/>
          <p:cNvSpPr>
            <a:spLocks noGrp="1"/>
          </p:cNvSpPr>
          <p:nvPr>
            <p:ph type="sldNum" sz="quarter" idx="12"/>
          </p:nvPr>
        </p:nvSpPr>
        <p:spPr/>
        <p:txBody>
          <a:bodyPr/>
          <a:lstStyle/>
          <a:p>
            <a:fld id="{EC869497-A6F2-421D-AE97-0A8F3B614B00}" type="slidenum">
              <a:rPr lang="nb-NO" smtClean="0"/>
              <a:pPr/>
              <a:t>24</a:t>
            </a:fld>
            <a:endParaRPr lang="nb-NO"/>
          </a:p>
        </p:txBody>
      </p:sp>
      <p:sp>
        <p:nvSpPr>
          <p:cNvPr id="13" name="Venstre klammeparentes 12"/>
          <p:cNvSpPr/>
          <p:nvPr/>
        </p:nvSpPr>
        <p:spPr>
          <a:xfrm>
            <a:off x="6219786" y="4005064"/>
            <a:ext cx="216024" cy="216024"/>
          </a:xfrm>
          <a:prstGeom prst="lef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4" name="Høyre klammeparentes 13"/>
          <p:cNvSpPr/>
          <p:nvPr/>
        </p:nvSpPr>
        <p:spPr>
          <a:xfrm>
            <a:off x="7197414" y="4004956"/>
            <a:ext cx="216024" cy="216024"/>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1291014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8147248" cy="707678"/>
          </a:xfrm>
        </p:spPr>
        <p:txBody>
          <a:bodyPr>
            <a:normAutofit/>
          </a:bodyPr>
          <a:lstStyle/>
          <a:p>
            <a:r>
              <a:rPr lang="nb-NO" sz="2800" dirty="0" smtClean="0"/>
              <a:t>Feil i dokumentmal eller skriver i feil sak</a:t>
            </a:r>
            <a:endParaRPr lang="nb-NO" sz="2800" dirty="0"/>
          </a:p>
        </p:txBody>
      </p:sp>
      <p:pic>
        <p:nvPicPr>
          <p:cNvPr id="7" name="Plassholder for innhol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74474"/>
            <a:ext cx="2579327" cy="3239357"/>
          </a:xfrm>
        </p:spPr>
      </p:pic>
      <p:sp>
        <p:nvSpPr>
          <p:cNvPr id="4" name="Plassholder for tekst 3"/>
          <p:cNvSpPr>
            <a:spLocks noGrp="1"/>
          </p:cNvSpPr>
          <p:nvPr>
            <p:ph type="body" sz="half" idx="2"/>
          </p:nvPr>
        </p:nvSpPr>
        <p:spPr>
          <a:xfrm>
            <a:off x="457200" y="1052736"/>
            <a:ext cx="8291264" cy="5073427"/>
          </a:xfrm>
        </p:spPr>
        <p:txBody>
          <a:bodyPr>
            <a:normAutofit/>
          </a:bodyPr>
          <a:lstStyle/>
          <a:p>
            <a:r>
              <a:rPr lang="nb-NO" sz="2000" dirty="0" smtClean="0"/>
              <a:t>Har du valg feil mal eller skriver i feil sak må du slette alt, </a:t>
            </a:r>
            <a:r>
              <a:rPr lang="nb-NO" sz="2000" dirty="0" smtClean="0">
                <a:solidFill>
                  <a:srgbClr val="FF0000"/>
                </a:solidFill>
              </a:rPr>
              <a:t>velg Slett </a:t>
            </a:r>
            <a:r>
              <a:rPr lang="nb-NO" sz="2000" dirty="0" smtClean="0"/>
              <a:t>fra journalpostbilde.</a:t>
            </a:r>
            <a:endParaRPr lang="nb-NO" sz="2000" dirty="0"/>
          </a:p>
          <a:p>
            <a:endParaRPr lang="nb-NO" sz="2000" dirty="0" smtClean="0"/>
          </a:p>
          <a:p>
            <a:r>
              <a:rPr lang="nb-NO" sz="2000" dirty="0" smtClean="0">
                <a:solidFill>
                  <a:srgbClr val="FF0000"/>
                </a:solidFill>
              </a:rPr>
              <a:t> </a:t>
            </a:r>
            <a:endParaRPr lang="nb-NO" sz="2000" dirty="0">
              <a:solidFill>
                <a:srgbClr val="FF0000"/>
              </a:solidFill>
            </a:endParaRPr>
          </a:p>
          <a:p>
            <a:endParaRPr lang="nb-NO" sz="2000" dirty="0"/>
          </a:p>
        </p:txBody>
      </p:sp>
      <p:sp>
        <p:nvSpPr>
          <p:cNvPr id="5" name="Plassholder for lysbildenummer 4"/>
          <p:cNvSpPr>
            <a:spLocks noGrp="1"/>
          </p:cNvSpPr>
          <p:nvPr>
            <p:ph type="sldNum" sz="quarter" idx="12"/>
          </p:nvPr>
        </p:nvSpPr>
        <p:spPr/>
        <p:txBody>
          <a:bodyPr/>
          <a:lstStyle/>
          <a:p>
            <a:fld id="{EC869497-A6F2-421D-AE97-0A8F3B614B00}" type="slidenum">
              <a:rPr lang="nb-NO" smtClean="0"/>
              <a:pPr/>
              <a:t>25</a:t>
            </a:fld>
            <a:endParaRPr lang="nb-NO"/>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819" y="2708920"/>
            <a:ext cx="2248809" cy="809952"/>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3429000"/>
            <a:ext cx="3235515" cy="3044358"/>
          </a:xfrm>
          <a:prstGeom prst="rect">
            <a:avLst/>
          </a:prstGeom>
        </p:spPr>
      </p:pic>
      <p:sp>
        <p:nvSpPr>
          <p:cNvPr id="13" name="Venstre klammeparentes 12"/>
          <p:cNvSpPr/>
          <p:nvPr/>
        </p:nvSpPr>
        <p:spPr>
          <a:xfrm>
            <a:off x="611560" y="4375115"/>
            <a:ext cx="216024" cy="216024"/>
          </a:xfrm>
          <a:prstGeom prst="lef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4" name="Høyre klammeparentes 13"/>
          <p:cNvSpPr/>
          <p:nvPr/>
        </p:nvSpPr>
        <p:spPr>
          <a:xfrm>
            <a:off x="1151620" y="4375115"/>
            <a:ext cx="216024" cy="216024"/>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6" name="TekstSylinder 5"/>
          <p:cNvSpPr txBox="1"/>
          <p:nvPr/>
        </p:nvSpPr>
        <p:spPr>
          <a:xfrm>
            <a:off x="3923928" y="1628800"/>
            <a:ext cx="4256752" cy="1600438"/>
          </a:xfrm>
          <a:prstGeom prst="rect">
            <a:avLst/>
          </a:prstGeom>
          <a:noFill/>
        </p:spPr>
        <p:txBody>
          <a:bodyPr wrap="square" rtlCol="0">
            <a:spAutoFit/>
          </a:bodyPr>
          <a:lstStyle/>
          <a:p>
            <a:r>
              <a:rPr lang="nb-NO" sz="2000" dirty="0"/>
              <a:t>Nå slettes både mal og </a:t>
            </a:r>
            <a:r>
              <a:rPr lang="nb-NO" sz="2000" dirty="0" smtClean="0"/>
              <a:t>dokument. Valg for Nytt </a:t>
            </a:r>
            <a:r>
              <a:rPr lang="nb-NO" sz="2000"/>
              <a:t>hoveddokument </a:t>
            </a:r>
            <a:r>
              <a:rPr lang="nb-NO" sz="2000" smtClean="0"/>
              <a:t>kommer </a:t>
            </a:r>
            <a:r>
              <a:rPr lang="nb-NO" sz="2000" dirty="0"/>
              <a:t>ved siden av vedlegg om du skal begynne på nytt.</a:t>
            </a:r>
          </a:p>
          <a:p>
            <a:endParaRPr lang="nb-NO" dirty="0"/>
          </a:p>
        </p:txBody>
      </p:sp>
    </p:spTree>
    <p:extLst>
      <p:ext uri="{BB962C8B-B14F-4D97-AF65-F5344CB8AC3E}">
        <p14:creationId xmlns:p14="http://schemas.microsoft.com/office/powerpoint/2010/main" val="2547296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635670"/>
          </a:xfrm>
        </p:spPr>
        <p:txBody>
          <a:bodyPr>
            <a:noAutofit/>
          </a:bodyPr>
          <a:lstStyle/>
          <a:p>
            <a:r>
              <a:rPr lang="nb-NO" sz="2800" dirty="0" smtClean="0"/>
              <a:t>Andre oppgaver</a:t>
            </a:r>
            <a:endParaRPr lang="nb-NO" sz="2800" dirty="0"/>
          </a:p>
        </p:txBody>
      </p:sp>
      <p:sp>
        <p:nvSpPr>
          <p:cNvPr id="4" name="Plassholder for tekst 3"/>
          <p:cNvSpPr>
            <a:spLocks noGrp="1"/>
          </p:cNvSpPr>
          <p:nvPr>
            <p:ph type="body" sz="half" idx="2"/>
          </p:nvPr>
        </p:nvSpPr>
        <p:spPr>
          <a:xfrm>
            <a:off x="457201" y="980728"/>
            <a:ext cx="3250702" cy="4968552"/>
          </a:xfrm>
        </p:spPr>
        <p:txBody>
          <a:bodyPr>
            <a:normAutofit/>
          </a:bodyPr>
          <a:lstStyle/>
          <a:p>
            <a:r>
              <a:rPr lang="nb-NO" sz="2000" dirty="0" smtClean="0">
                <a:solidFill>
                  <a:srgbClr val="FF0000"/>
                </a:solidFill>
              </a:rPr>
              <a:t>Ikke arkiverte dokumenter </a:t>
            </a:r>
          </a:p>
          <a:p>
            <a:r>
              <a:rPr lang="nb-NO" sz="2000" dirty="0" smtClean="0"/>
              <a:t>-</a:t>
            </a:r>
            <a:r>
              <a:rPr lang="nb-NO" sz="2000" dirty="0" smtClean="0">
                <a:solidFill>
                  <a:srgbClr val="FF0000"/>
                </a:solidFill>
              </a:rPr>
              <a:t>  </a:t>
            </a:r>
            <a:r>
              <a:rPr lang="nb-NO" sz="2000" dirty="0" smtClean="0"/>
              <a:t>Arkiveres eller</a:t>
            </a:r>
          </a:p>
          <a:p>
            <a:r>
              <a:rPr lang="nb-NO" sz="2000" dirty="0" smtClean="0"/>
              <a:t>-  Frigis</a:t>
            </a:r>
          </a:p>
          <a:p>
            <a:r>
              <a:rPr lang="nb-NO" sz="2000" dirty="0" smtClean="0">
                <a:solidFill>
                  <a:srgbClr val="FF0000"/>
                </a:solidFill>
              </a:rPr>
              <a:t>Til godkjenning</a:t>
            </a:r>
          </a:p>
          <a:p>
            <a:r>
              <a:rPr lang="nb-NO" sz="2000" dirty="0" smtClean="0"/>
              <a:t>Bare synlig hos ledere som skal godkjenne brev/notater før det sendes til mottaker. </a:t>
            </a:r>
          </a:p>
          <a:p>
            <a:r>
              <a:rPr lang="nb-NO" sz="2000" dirty="0" smtClean="0">
                <a:solidFill>
                  <a:srgbClr val="FF0000"/>
                </a:solidFill>
              </a:rPr>
              <a:t>Under arbeid</a:t>
            </a:r>
          </a:p>
          <a:p>
            <a:r>
              <a:rPr lang="nb-NO" sz="2000" dirty="0" smtClean="0"/>
              <a:t>Journalposter som ikke er ferdigstilt eller ferdig godkjent av leder.</a:t>
            </a:r>
          </a:p>
          <a:p>
            <a:r>
              <a:rPr lang="nb-NO" sz="2000" dirty="0" smtClean="0">
                <a:solidFill>
                  <a:srgbClr val="FF0000"/>
                </a:solidFill>
              </a:rPr>
              <a:t>Andre type oppgaver</a:t>
            </a:r>
          </a:p>
          <a:p>
            <a:r>
              <a:rPr lang="nb-NO" sz="2000" dirty="0" smtClean="0"/>
              <a:t>Oppgaver gitt deg i dokumentflyt</a:t>
            </a:r>
            <a:endParaRPr lang="nb-NO"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28870" y="2780928"/>
            <a:ext cx="4609418" cy="275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3" y="291277"/>
            <a:ext cx="4630385" cy="198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5949280"/>
            <a:ext cx="7838407" cy="70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ssholder for lysbildenummer 6"/>
          <p:cNvSpPr>
            <a:spLocks noGrp="1"/>
          </p:cNvSpPr>
          <p:nvPr>
            <p:ph type="sldNum" sz="quarter" idx="12"/>
          </p:nvPr>
        </p:nvSpPr>
        <p:spPr/>
        <p:txBody>
          <a:bodyPr/>
          <a:lstStyle/>
          <a:p>
            <a:fld id="{EC869497-A6F2-421D-AE97-0A8F3B614B00}" type="slidenum">
              <a:rPr lang="nb-NO" smtClean="0"/>
              <a:pPr/>
              <a:t>26</a:t>
            </a:fld>
            <a:endParaRPr lang="nb-NO"/>
          </a:p>
        </p:txBody>
      </p:sp>
    </p:spTree>
    <p:extLst>
      <p:ext uri="{BB962C8B-B14F-4D97-AF65-F5344CB8AC3E}">
        <p14:creationId xmlns:p14="http://schemas.microsoft.com/office/powerpoint/2010/main" val="1129450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Ellipse 199"/>
          <p:cNvSpPr>
            <a:spLocks noChangeArrowheads="1"/>
          </p:cNvSpPr>
          <p:nvPr/>
        </p:nvSpPr>
        <p:spPr bwMode="auto">
          <a:xfrm>
            <a:off x="692960" y="260648"/>
            <a:ext cx="7771849" cy="6375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nb-NO" sz="1200" dirty="0">
                <a:effectLst/>
                <a:latin typeface="Times New Roman"/>
                <a:ea typeface="Times New Roman"/>
              </a:rPr>
              <a:t>Saksbehandler</a:t>
            </a:r>
          </a:p>
          <a:p>
            <a:pPr algn="ctr">
              <a:spcAft>
                <a:spcPts val="0"/>
              </a:spcAft>
            </a:pPr>
            <a:r>
              <a:rPr lang="nb-NO" sz="1200" dirty="0">
                <a:effectLst/>
                <a:latin typeface="Times New Roman"/>
                <a:ea typeface="Times New Roman"/>
              </a:rPr>
              <a:t>Notat/brev. Status R</a:t>
            </a:r>
          </a:p>
        </p:txBody>
      </p:sp>
      <p:grpSp>
        <p:nvGrpSpPr>
          <p:cNvPr id="2" name="Group 4"/>
          <p:cNvGrpSpPr>
            <a:grpSpLocks noChangeAspect="1"/>
          </p:cNvGrpSpPr>
          <p:nvPr/>
        </p:nvGrpSpPr>
        <p:grpSpPr bwMode="auto">
          <a:xfrm>
            <a:off x="179388" y="-100013"/>
            <a:ext cx="8799512" cy="6958014"/>
            <a:chOff x="113" y="-63"/>
            <a:chExt cx="5543" cy="4383"/>
          </a:xfrm>
        </p:grpSpPr>
        <p:sp>
          <p:nvSpPr>
            <p:cNvPr id="3" name="AutoShape 3"/>
            <p:cNvSpPr>
              <a:spLocks noChangeAspect="1" noChangeArrowheads="1" noTextEdit="1"/>
            </p:cNvSpPr>
            <p:nvPr/>
          </p:nvSpPr>
          <p:spPr bwMode="auto">
            <a:xfrm>
              <a:off x="113" y="-63"/>
              <a:ext cx="5543" cy="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4" name="Rectangle 5"/>
            <p:cNvSpPr>
              <a:spLocks noChangeArrowheads="1"/>
            </p:cNvSpPr>
            <p:nvPr/>
          </p:nvSpPr>
          <p:spPr bwMode="auto">
            <a:xfrm>
              <a:off x="113" y="-6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113" y="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113" y="130"/>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113" y="2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113" y="32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113" y="419"/>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113" y="51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113" y="61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113" y="708"/>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113" y="804"/>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113" y="90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113" y="997"/>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113" y="109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8"/>
            <p:cNvSpPr>
              <a:spLocks noChangeArrowheads="1"/>
            </p:cNvSpPr>
            <p:nvPr/>
          </p:nvSpPr>
          <p:spPr bwMode="auto">
            <a:xfrm>
              <a:off x="113" y="1190"/>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113" y="128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113"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356"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2"/>
            <p:cNvSpPr>
              <a:spLocks noChangeArrowheads="1"/>
            </p:cNvSpPr>
            <p:nvPr/>
          </p:nvSpPr>
          <p:spPr bwMode="auto">
            <a:xfrm>
              <a:off x="599"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842"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1085"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1328"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1571"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1814"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2057"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9"/>
            <p:cNvSpPr>
              <a:spLocks noChangeArrowheads="1"/>
            </p:cNvSpPr>
            <p:nvPr/>
          </p:nvSpPr>
          <p:spPr bwMode="auto">
            <a:xfrm>
              <a:off x="2299"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30"/>
            <p:cNvSpPr>
              <a:spLocks noChangeArrowheads="1"/>
            </p:cNvSpPr>
            <p:nvPr/>
          </p:nvSpPr>
          <p:spPr bwMode="auto">
            <a:xfrm>
              <a:off x="2542"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1"/>
            <p:cNvSpPr>
              <a:spLocks noChangeArrowheads="1"/>
            </p:cNvSpPr>
            <p:nvPr/>
          </p:nvSpPr>
          <p:spPr bwMode="auto">
            <a:xfrm>
              <a:off x="2785"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2"/>
            <p:cNvSpPr>
              <a:spLocks noChangeArrowheads="1"/>
            </p:cNvSpPr>
            <p:nvPr/>
          </p:nvSpPr>
          <p:spPr bwMode="auto">
            <a:xfrm>
              <a:off x="3028"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16" name="Rectangle 33"/>
            <p:cNvSpPr>
              <a:spLocks noChangeArrowheads="1"/>
            </p:cNvSpPr>
            <p:nvPr/>
          </p:nvSpPr>
          <p:spPr bwMode="auto">
            <a:xfrm>
              <a:off x="3271"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17" name="Rectangle 34"/>
            <p:cNvSpPr>
              <a:spLocks noChangeArrowheads="1"/>
            </p:cNvSpPr>
            <p:nvPr/>
          </p:nvSpPr>
          <p:spPr bwMode="auto">
            <a:xfrm>
              <a:off x="3514"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18" name="Rectangle 35"/>
            <p:cNvSpPr>
              <a:spLocks noChangeArrowheads="1"/>
            </p:cNvSpPr>
            <p:nvPr/>
          </p:nvSpPr>
          <p:spPr bwMode="auto">
            <a:xfrm>
              <a:off x="3757"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19" name="Rectangle 36"/>
            <p:cNvSpPr>
              <a:spLocks noChangeArrowheads="1"/>
            </p:cNvSpPr>
            <p:nvPr/>
          </p:nvSpPr>
          <p:spPr bwMode="auto">
            <a:xfrm>
              <a:off x="4000"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0" name="Rectangle 37"/>
            <p:cNvSpPr>
              <a:spLocks noChangeArrowheads="1"/>
            </p:cNvSpPr>
            <p:nvPr/>
          </p:nvSpPr>
          <p:spPr bwMode="auto">
            <a:xfrm>
              <a:off x="4243" y="138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1" name="Rectangle 38"/>
            <p:cNvSpPr>
              <a:spLocks noChangeArrowheads="1"/>
            </p:cNvSpPr>
            <p:nvPr/>
          </p:nvSpPr>
          <p:spPr bwMode="auto">
            <a:xfrm>
              <a:off x="113" y="1479"/>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2" name="Rectangle 39"/>
            <p:cNvSpPr>
              <a:spLocks noChangeArrowheads="1"/>
            </p:cNvSpPr>
            <p:nvPr/>
          </p:nvSpPr>
          <p:spPr bwMode="auto">
            <a:xfrm>
              <a:off x="113" y="157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3" name="Rectangle 40"/>
            <p:cNvSpPr>
              <a:spLocks noChangeArrowheads="1"/>
            </p:cNvSpPr>
            <p:nvPr/>
          </p:nvSpPr>
          <p:spPr bwMode="auto">
            <a:xfrm>
              <a:off x="113" y="167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4" name="Rectangle 41"/>
            <p:cNvSpPr>
              <a:spLocks noChangeArrowheads="1"/>
            </p:cNvSpPr>
            <p:nvPr/>
          </p:nvSpPr>
          <p:spPr bwMode="auto">
            <a:xfrm>
              <a:off x="113" y="1768"/>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5" name="Rectangle 42"/>
            <p:cNvSpPr>
              <a:spLocks noChangeArrowheads="1"/>
            </p:cNvSpPr>
            <p:nvPr/>
          </p:nvSpPr>
          <p:spPr bwMode="auto">
            <a:xfrm>
              <a:off x="113" y="1864"/>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6" name="Rectangle 43"/>
            <p:cNvSpPr>
              <a:spLocks noChangeArrowheads="1"/>
            </p:cNvSpPr>
            <p:nvPr/>
          </p:nvSpPr>
          <p:spPr bwMode="auto">
            <a:xfrm>
              <a:off x="113" y="1960"/>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7" name="Rectangle 44"/>
            <p:cNvSpPr>
              <a:spLocks noChangeArrowheads="1"/>
            </p:cNvSpPr>
            <p:nvPr/>
          </p:nvSpPr>
          <p:spPr bwMode="auto">
            <a:xfrm>
              <a:off x="113" y="205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8" name="Rectangle 45"/>
            <p:cNvSpPr>
              <a:spLocks noChangeArrowheads="1"/>
            </p:cNvSpPr>
            <p:nvPr/>
          </p:nvSpPr>
          <p:spPr bwMode="auto">
            <a:xfrm>
              <a:off x="113" y="215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29" name="Rectangle 46"/>
            <p:cNvSpPr>
              <a:spLocks noChangeArrowheads="1"/>
            </p:cNvSpPr>
            <p:nvPr/>
          </p:nvSpPr>
          <p:spPr bwMode="auto">
            <a:xfrm>
              <a:off x="113" y="2250"/>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0" name="Rectangle 47"/>
            <p:cNvSpPr>
              <a:spLocks noChangeArrowheads="1"/>
            </p:cNvSpPr>
            <p:nvPr/>
          </p:nvSpPr>
          <p:spPr bwMode="auto">
            <a:xfrm>
              <a:off x="113" y="234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1" name="Rectangle 48"/>
            <p:cNvSpPr>
              <a:spLocks noChangeArrowheads="1"/>
            </p:cNvSpPr>
            <p:nvPr/>
          </p:nvSpPr>
          <p:spPr bwMode="auto">
            <a:xfrm>
              <a:off x="113" y="2442"/>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2" name="Rectangle 49"/>
            <p:cNvSpPr>
              <a:spLocks noChangeArrowheads="1"/>
            </p:cNvSpPr>
            <p:nvPr/>
          </p:nvSpPr>
          <p:spPr bwMode="auto">
            <a:xfrm>
              <a:off x="113" y="2539"/>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3" name="Rectangle 50"/>
            <p:cNvSpPr>
              <a:spLocks noChangeArrowheads="1"/>
            </p:cNvSpPr>
            <p:nvPr/>
          </p:nvSpPr>
          <p:spPr bwMode="auto">
            <a:xfrm>
              <a:off x="113"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4" name="Rectangle 51"/>
            <p:cNvSpPr>
              <a:spLocks noChangeArrowheads="1"/>
            </p:cNvSpPr>
            <p:nvPr/>
          </p:nvSpPr>
          <p:spPr bwMode="auto">
            <a:xfrm>
              <a:off x="356"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5" name="Rectangle 52"/>
            <p:cNvSpPr>
              <a:spLocks noChangeArrowheads="1"/>
            </p:cNvSpPr>
            <p:nvPr/>
          </p:nvSpPr>
          <p:spPr bwMode="auto">
            <a:xfrm>
              <a:off x="599"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6" name="Rectangle 53"/>
            <p:cNvSpPr>
              <a:spLocks noChangeArrowheads="1"/>
            </p:cNvSpPr>
            <p:nvPr/>
          </p:nvSpPr>
          <p:spPr bwMode="auto">
            <a:xfrm>
              <a:off x="842"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7" name="Rectangle 54"/>
            <p:cNvSpPr>
              <a:spLocks noChangeArrowheads="1"/>
            </p:cNvSpPr>
            <p:nvPr/>
          </p:nvSpPr>
          <p:spPr bwMode="auto">
            <a:xfrm>
              <a:off x="1085"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8" name="Rectangle 55"/>
            <p:cNvSpPr>
              <a:spLocks noChangeArrowheads="1"/>
            </p:cNvSpPr>
            <p:nvPr/>
          </p:nvSpPr>
          <p:spPr bwMode="auto">
            <a:xfrm>
              <a:off x="1328"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39" name="Rectangle 56"/>
            <p:cNvSpPr>
              <a:spLocks noChangeArrowheads="1"/>
            </p:cNvSpPr>
            <p:nvPr/>
          </p:nvSpPr>
          <p:spPr bwMode="auto">
            <a:xfrm>
              <a:off x="1571"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40" name="Rectangle 57"/>
            <p:cNvSpPr>
              <a:spLocks noChangeArrowheads="1"/>
            </p:cNvSpPr>
            <p:nvPr/>
          </p:nvSpPr>
          <p:spPr bwMode="auto">
            <a:xfrm>
              <a:off x="1814"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41" name="Rectangle 58"/>
            <p:cNvSpPr>
              <a:spLocks noChangeArrowheads="1"/>
            </p:cNvSpPr>
            <p:nvPr/>
          </p:nvSpPr>
          <p:spPr bwMode="auto">
            <a:xfrm>
              <a:off x="2057"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42" name="Rectangle 59"/>
            <p:cNvSpPr>
              <a:spLocks noChangeArrowheads="1"/>
            </p:cNvSpPr>
            <p:nvPr/>
          </p:nvSpPr>
          <p:spPr bwMode="auto">
            <a:xfrm>
              <a:off x="2299"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43" name="Rectangle 60"/>
            <p:cNvSpPr>
              <a:spLocks noChangeArrowheads="1"/>
            </p:cNvSpPr>
            <p:nvPr/>
          </p:nvSpPr>
          <p:spPr bwMode="auto">
            <a:xfrm>
              <a:off x="2542" y="2635"/>
              <a:ext cx="83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FF0000"/>
                  </a:solidFill>
                  <a:effectLst/>
                  <a:latin typeface="Calibri" pitchFamily="34" charset="0"/>
                  <a:cs typeface="Arial" pitchFamily="34" charset="0"/>
                </a:rPr>
                <a:t>Dokumentet kan ikke endres</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44" name="Rectangle 61"/>
            <p:cNvSpPr>
              <a:spLocks noChangeArrowheads="1"/>
            </p:cNvSpPr>
            <p:nvPr/>
          </p:nvSpPr>
          <p:spPr bwMode="auto">
            <a:xfrm>
              <a:off x="3344" y="2635"/>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FF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46" name="Rectangle 62"/>
            <p:cNvSpPr>
              <a:spLocks noChangeArrowheads="1"/>
            </p:cNvSpPr>
            <p:nvPr/>
          </p:nvSpPr>
          <p:spPr bwMode="auto">
            <a:xfrm>
              <a:off x="113" y="273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47" name="Rectangle 63"/>
            <p:cNvSpPr>
              <a:spLocks noChangeArrowheads="1"/>
            </p:cNvSpPr>
            <p:nvPr/>
          </p:nvSpPr>
          <p:spPr bwMode="auto">
            <a:xfrm>
              <a:off x="356" y="273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92" name="Rectangle 64"/>
            <p:cNvSpPr>
              <a:spLocks noChangeArrowheads="1"/>
            </p:cNvSpPr>
            <p:nvPr/>
          </p:nvSpPr>
          <p:spPr bwMode="auto">
            <a:xfrm>
              <a:off x="599" y="273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93" name="Rectangle 65"/>
            <p:cNvSpPr>
              <a:spLocks noChangeArrowheads="1"/>
            </p:cNvSpPr>
            <p:nvPr/>
          </p:nvSpPr>
          <p:spPr bwMode="auto">
            <a:xfrm>
              <a:off x="842" y="273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94" name="Rectangle 66"/>
            <p:cNvSpPr>
              <a:spLocks noChangeArrowheads="1"/>
            </p:cNvSpPr>
            <p:nvPr/>
          </p:nvSpPr>
          <p:spPr bwMode="auto">
            <a:xfrm>
              <a:off x="1085" y="273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95" name="Rectangle 67"/>
            <p:cNvSpPr>
              <a:spLocks noChangeArrowheads="1"/>
            </p:cNvSpPr>
            <p:nvPr/>
          </p:nvSpPr>
          <p:spPr bwMode="auto">
            <a:xfrm>
              <a:off x="1328" y="273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96" name="Rectangle 68"/>
            <p:cNvSpPr>
              <a:spLocks noChangeArrowheads="1"/>
            </p:cNvSpPr>
            <p:nvPr/>
          </p:nvSpPr>
          <p:spPr bwMode="auto">
            <a:xfrm>
              <a:off x="1571" y="273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97" name="Rectangle 69"/>
            <p:cNvSpPr>
              <a:spLocks noChangeArrowheads="1"/>
            </p:cNvSpPr>
            <p:nvPr/>
          </p:nvSpPr>
          <p:spPr bwMode="auto">
            <a:xfrm>
              <a:off x="1814" y="2731"/>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98" name="Rectangle 70"/>
            <p:cNvSpPr>
              <a:spLocks noChangeArrowheads="1"/>
            </p:cNvSpPr>
            <p:nvPr/>
          </p:nvSpPr>
          <p:spPr bwMode="auto">
            <a:xfrm>
              <a:off x="113" y="2827"/>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199" name="Rectangle 71"/>
            <p:cNvSpPr>
              <a:spLocks noChangeArrowheads="1"/>
            </p:cNvSpPr>
            <p:nvPr/>
          </p:nvSpPr>
          <p:spPr bwMode="auto">
            <a:xfrm>
              <a:off x="113" y="2924"/>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1" name="Rectangle 72"/>
            <p:cNvSpPr>
              <a:spLocks noChangeArrowheads="1"/>
            </p:cNvSpPr>
            <p:nvPr/>
          </p:nvSpPr>
          <p:spPr bwMode="auto">
            <a:xfrm>
              <a:off x="113" y="3020"/>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2" name="Rectangle 73"/>
            <p:cNvSpPr>
              <a:spLocks noChangeArrowheads="1"/>
            </p:cNvSpPr>
            <p:nvPr/>
          </p:nvSpPr>
          <p:spPr bwMode="auto">
            <a:xfrm>
              <a:off x="113" y="311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3" name="Rectangle 74"/>
            <p:cNvSpPr>
              <a:spLocks noChangeArrowheads="1"/>
            </p:cNvSpPr>
            <p:nvPr/>
          </p:nvSpPr>
          <p:spPr bwMode="auto">
            <a:xfrm>
              <a:off x="113" y="3213"/>
              <a:ext cx="9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548DD4"/>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4" name="Rectangle 75"/>
            <p:cNvSpPr>
              <a:spLocks noChangeArrowheads="1"/>
            </p:cNvSpPr>
            <p:nvPr/>
          </p:nvSpPr>
          <p:spPr bwMode="auto">
            <a:xfrm>
              <a:off x="113" y="3387"/>
              <a:ext cx="9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5" name="Rectangle 76"/>
            <p:cNvSpPr>
              <a:spLocks noChangeArrowheads="1"/>
            </p:cNvSpPr>
            <p:nvPr/>
          </p:nvSpPr>
          <p:spPr bwMode="auto">
            <a:xfrm>
              <a:off x="113" y="3560"/>
              <a:ext cx="9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6" name="Rectangle 77"/>
            <p:cNvSpPr>
              <a:spLocks noChangeArrowheads="1"/>
            </p:cNvSpPr>
            <p:nvPr/>
          </p:nvSpPr>
          <p:spPr bwMode="auto">
            <a:xfrm>
              <a:off x="113"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7" name="Rectangle 78"/>
            <p:cNvSpPr>
              <a:spLocks noChangeArrowheads="1"/>
            </p:cNvSpPr>
            <p:nvPr/>
          </p:nvSpPr>
          <p:spPr bwMode="auto">
            <a:xfrm>
              <a:off x="356"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8" name="Rectangle 79"/>
            <p:cNvSpPr>
              <a:spLocks noChangeArrowheads="1"/>
            </p:cNvSpPr>
            <p:nvPr/>
          </p:nvSpPr>
          <p:spPr bwMode="auto">
            <a:xfrm>
              <a:off x="599"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09" name="Rectangle 80"/>
            <p:cNvSpPr>
              <a:spLocks noChangeArrowheads="1"/>
            </p:cNvSpPr>
            <p:nvPr/>
          </p:nvSpPr>
          <p:spPr bwMode="auto">
            <a:xfrm>
              <a:off x="842"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0" name="Rectangle 81"/>
            <p:cNvSpPr>
              <a:spLocks noChangeArrowheads="1"/>
            </p:cNvSpPr>
            <p:nvPr/>
          </p:nvSpPr>
          <p:spPr bwMode="auto">
            <a:xfrm>
              <a:off x="1085"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1" name="Rectangle 82"/>
            <p:cNvSpPr>
              <a:spLocks noChangeArrowheads="1"/>
            </p:cNvSpPr>
            <p:nvPr/>
          </p:nvSpPr>
          <p:spPr bwMode="auto">
            <a:xfrm>
              <a:off x="1328"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2" name="Rectangle 83"/>
            <p:cNvSpPr>
              <a:spLocks noChangeArrowheads="1"/>
            </p:cNvSpPr>
            <p:nvPr/>
          </p:nvSpPr>
          <p:spPr bwMode="auto">
            <a:xfrm>
              <a:off x="1571"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3" name="Rectangle 84"/>
            <p:cNvSpPr>
              <a:spLocks noChangeArrowheads="1"/>
            </p:cNvSpPr>
            <p:nvPr/>
          </p:nvSpPr>
          <p:spPr bwMode="auto">
            <a:xfrm>
              <a:off x="1814"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4" name="Rectangle 85"/>
            <p:cNvSpPr>
              <a:spLocks noChangeArrowheads="1"/>
            </p:cNvSpPr>
            <p:nvPr/>
          </p:nvSpPr>
          <p:spPr bwMode="auto">
            <a:xfrm>
              <a:off x="2057"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5" name="Rectangle 86"/>
            <p:cNvSpPr>
              <a:spLocks noChangeArrowheads="1"/>
            </p:cNvSpPr>
            <p:nvPr/>
          </p:nvSpPr>
          <p:spPr bwMode="auto">
            <a:xfrm>
              <a:off x="2299"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6" name="Rectangle 87"/>
            <p:cNvSpPr>
              <a:spLocks noChangeArrowheads="1"/>
            </p:cNvSpPr>
            <p:nvPr/>
          </p:nvSpPr>
          <p:spPr bwMode="auto">
            <a:xfrm>
              <a:off x="2542"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7" name="Rectangle 88"/>
            <p:cNvSpPr>
              <a:spLocks noChangeArrowheads="1"/>
            </p:cNvSpPr>
            <p:nvPr/>
          </p:nvSpPr>
          <p:spPr bwMode="auto">
            <a:xfrm>
              <a:off x="2785" y="3733"/>
              <a:ext cx="16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Brev</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8" name="Rectangle 89"/>
            <p:cNvSpPr>
              <a:spLocks noChangeArrowheads="1"/>
            </p:cNvSpPr>
            <p:nvPr/>
          </p:nvSpPr>
          <p:spPr bwMode="auto">
            <a:xfrm>
              <a:off x="2911"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19" name="Rectangle 90"/>
            <p:cNvSpPr>
              <a:spLocks noChangeArrowheads="1"/>
            </p:cNvSpPr>
            <p:nvPr/>
          </p:nvSpPr>
          <p:spPr bwMode="auto">
            <a:xfrm>
              <a:off x="3028"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20" name="Rectangle 91"/>
            <p:cNvSpPr>
              <a:spLocks noChangeArrowheads="1"/>
            </p:cNvSpPr>
            <p:nvPr/>
          </p:nvSpPr>
          <p:spPr bwMode="auto">
            <a:xfrm>
              <a:off x="3271"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21" name="Rectangle 92"/>
            <p:cNvSpPr>
              <a:spLocks noChangeArrowheads="1"/>
            </p:cNvSpPr>
            <p:nvPr/>
          </p:nvSpPr>
          <p:spPr bwMode="auto">
            <a:xfrm>
              <a:off x="3514"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22" name="Rectangle 93"/>
            <p:cNvSpPr>
              <a:spLocks noChangeArrowheads="1"/>
            </p:cNvSpPr>
            <p:nvPr/>
          </p:nvSpPr>
          <p:spPr bwMode="auto">
            <a:xfrm>
              <a:off x="3757"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223" name="Rectangle 94"/>
            <p:cNvSpPr>
              <a:spLocks noChangeArrowheads="1"/>
            </p:cNvSpPr>
            <p:nvPr/>
          </p:nvSpPr>
          <p:spPr bwMode="auto">
            <a:xfrm>
              <a:off x="4000"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48" name="Rectangle 95"/>
            <p:cNvSpPr>
              <a:spLocks noChangeArrowheads="1"/>
            </p:cNvSpPr>
            <p:nvPr/>
          </p:nvSpPr>
          <p:spPr bwMode="auto">
            <a:xfrm>
              <a:off x="4243" y="3733"/>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49" name="Rectangle 96"/>
            <p:cNvSpPr>
              <a:spLocks noChangeArrowheads="1"/>
            </p:cNvSpPr>
            <p:nvPr/>
          </p:nvSpPr>
          <p:spPr bwMode="auto">
            <a:xfrm>
              <a:off x="113" y="3829"/>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0" name="Rectangle 97"/>
            <p:cNvSpPr>
              <a:spLocks noChangeArrowheads="1"/>
            </p:cNvSpPr>
            <p:nvPr/>
          </p:nvSpPr>
          <p:spPr bwMode="auto">
            <a:xfrm>
              <a:off x="113"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1" name="Rectangle 98"/>
            <p:cNvSpPr>
              <a:spLocks noChangeArrowheads="1"/>
            </p:cNvSpPr>
            <p:nvPr/>
          </p:nvSpPr>
          <p:spPr bwMode="auto">
            <a:xfrm>
              <a:off x="356"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2" name="Rectangle 99"/>
            <p:cNvSpPr>
              <a:spLocks noChangeArrowheads="1"/>
            </p:cNvSpPr>
            <p:nvPr/>
          </p:nvSpPr>
          <p:spPr bwMode="auto">
            <a:xfrm>
              <a:off x="599"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3" name="Rectangle 100"/>
            <p:cNvSpPr>
              <a:spLocks noChangeArrowheads="1"/>
            </p:cNvSpPr>
            <p:nvPr/>
          </p:nvSpPr>
          <p:spPr bwMode="auto">
            <a:xfrm>
              <a:off x="842"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4" name="Rectangle 101"/>
            <p:cNvSpPr>
              <a:spLocks noChangeArrowheads="1"/>
            </p:cNvSpPr>
            <p:nvPr/>
          </p:nvSpPr>
          <p:spPr bwMode="auto">
            <a:xfrm>
              <a:off x="1085"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5" name="Rectangle 102"/>
            <p:cNvSpPr>
              <a:spLocks noChangeArrowheads="1"/>
            </p:cNvSpPr>
            <p:nvPr/>
          </p:nvSpPr>
          <p:spPr bwMode="auto">
            <a:xfrm>
              <a:off x="1328"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6" name="Rectangle 103"/>
            <p:cNvSpPr>
              <a:spLocks noChangeArrowheads="1"/>
            </p:cNvSpPr>
            <p:nvPr/>
          </p:nvSpPr>
          <p:spPr bwMode="auto">
            <a:xfrm>
              <a:off x="1571"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7" name="Rectangle 104"/>
            <p:cNvSpPr>
              <a:spLocks noChangeArrowheads="1"/>
            </p:cNvSpPr>
            <p:nvPr/>
          </p:nvSpPr>
          <p:spPr bwMode="auto">
            <a:xfrm>
              <a:off x="1814"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8" name="Rectangle 105"/>
            <p:cNvSpPr>
              <a:spLocks noChangeArrowheads="1"/>
            </p:cNvSpPr>
            <p:nvPr/>
          </p:nvSpPr>
          <p:spPr bwMode="auto">
            <a:xfrm>
              <a:off x="2057"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59" name="Rectangle 106"/>
            <p:cNvSpPr>
              <a:spLocks noChangeArrowheads="1"/>
            </p:cNvSpPr>
            <p:nvPr/>
          </p:nvSpPr>
          <p:spPr bwMode="auto">
            <a:xfrm>
              <a:off x="2299"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60" name="Rectangle 107"/>
            <p:cNvSpPr>
              <a:spLocks noChangeArrowheads="1"/>
            </p:cNvSpPr>
            <p:nvPr/>
          </p:nvSpPr>
          <p:spPr bwMode="auto">
            <a:xfrm>
              <a:off x="2542"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61" name="Rectangle 108"/>
            <p:cNvSpPr>
              <a:spLocks noChangeArrowheads="1"/>
            </p:cNvSpPr>
            <p:nvPr/>
          </p:nvSpPr>
          <p:spPr bwMode="auto">
            <a:xfrm>
              <a:off x="2785"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62" name="Rectangle 109"/>
            <p:cNvSpPr>
              <a:spLocks noChangeArrowheads="1"/>
            </p:cNvSpPr>
            <p:nvPr/>
          </p:nvSpPr>
          <p:spPr bwMode="auto">
            <a:xfrm>
              <a:off x="3028"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63" name="Rectangle 110"/>
            <p:cNvSpPr>
              <a:spLocks noChangeArrowheads="1"/>
            </p:cNvSpPr>
            <p:nvPr/>
          </p:nvSpPr>
          <p:spPr bwMode="auto">
            <a:xfrm>
              <a:off x="3271"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64" name="Rectangle 111"/>
            <p:cNvSpPr>
              <a:spLocks noChangeArrowheads="1"/>
            </p:cNvSpPr>
            <p:nvPr/>
          </p:nvSpPr>
          <p:spPr bwMode="auto">
            <a:xfrm>
              <a:off x="3514"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65" name="Rectangle 112"/>
            <p:cNvSpPr>
              <a:spLocks noChangeArrowheads="1"/>
            </p:cNvSpPr>
            <p:nvPr/>
          </p:nvSpPr>
          <p:spPr bwMode="auto">
            <a:xfrm>
              <a:off x="3757"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66" name="Rectangle 113"/>
            <p:cNvSpPr>
              <a:spLocks noChangeArrowheads="1"/>
            </p:cNvSpPr>
            <p:nvPr/>
          </p:nvSpPr>
          <p:spPr bwMode="auto">
            <a:xfrm>
              <a:off x="4000" y="392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67" name="Rectangle 114"/>
            <p:cNvSpPr>
              <a:spLocks noChangeArrowheads="1"/>
            </p:cNvSpPr>
            <p:nvPr/>
          </p:nvSpPr>
          <p:spPr bwMode="auto">
            <a:xfrm>
              <a:off x="4172"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FF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69" name="Rectangle 116"/>
            <p:cNvSpPr>
              <a:spLocks noChangeArrowheads="1"/>
            </p:cNvSpPr>
            <p:nvPr/>
          </p:nvSpPr>
          <p:spPr bwMode="auto">
            <a:xfrm>
              <a:off x="5058" y="392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FF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70" name="Oval 117"/>
            <p:cNvSpPr>
              <a:spLocks noChangeArrowheads="1"/>
            </p:cNvSpPr>
            <p:nvPr/>
          </p:nvSpPr>
          <p:spPr bwMode="auto">
            <a:xfrm>
              <a:off x="806" y="1526"/>
              <a:ext cx="915" cy="41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271" name="Freeform 118"/>
            <p:cNvSpPr>
              <a:spLocks noEditPoints="1"/>
            </p:cNvSpPr>
            <p:nvPr/>
          </p:nvSpPr>
          <p:spPr bwMode="auto">
            <a:xfrm>
              <a:off x="804" y="1524"/>
              <a:ext cx="920" cy="415"/>
            </a:xfrm>
            <a:custGeom>
              <a:avLst/>
              <a:gdLst>
                <a:gd name="T0" fmla="*/ 9 w 920"/>
                <a:gd name="T1" fmla="*/ 165 h 415"/>
                <a:gd name="T2" fmla="*/ 46 w 920"/>
                <a:gd name="T3" fmla="*/ 116 h 415"/>
                <a:gd name="T4" fmla="*/ 105 w 920"/>
                <a:gd name="T5" fmla="*/ 74 h 415"/>
                <a:gd name="T6" fmla="*/ 185 w 920"/>
                <a:gd name="T7" fmla="*/ 40 h 415"/>
                <a:gd name="T8" fmla="*/ 281 w 920"/>
                <a:gd name="T9" fmla="*/ 16 h 415"/>
                <a:gd name="T10" fmla="*/ 390 w 920"/>
                <a:gd name="T11" fmla="*/ 2 h 415"/>
                <a:gd name="T12" fmla="*/ 507 w 920"/>
                <a:gd name="T13" fmla="*/ 1 h 415"/>
                <a:gd name="T14" fmla="*/ 617 w 920"/>
                <a:gd name="T15" fmla="*/ 12 h 415"/>
                <a:gd name="T16" fmla="*/ 716 w 920"/>
                <a:gd name="T17" fmla="*/ 35 h 415"/>
                <a:gd name="T18" fmla="*/ 799 w 920"/>
                <a:gd name="T19" fmla="*/ 67 h 415"/>
                <a:gd name="T20" fmla="*/ 863 w 920"/>
                <a:gd name="T21" fmla="*/ 107 h 415"/>
                <a:gd name="T22" fmla="*/ 905 w 920"/>
                <a:gd name="T23" fmla="*/ 154 h 415"/>
                <a:gd name="T24" fmla="*/ 920 w 920"/>
                <a:gd name="T25" fmla="*/ 207 h 415"/>
                <a:gd name="T26" fmla="*/ 905 w 920"/>
                <a:gd name="T27" fmla="*/ 260 h 415"/>
                <a:gd name="T28" fmla="*/ 864 w 920"/>
                <a:gd name="T29" fmla="*/ 308 h 415"/>
                <a:gd name="T30" fmla="*/ 799 w 920"/>
                <a:gd name="T31" fmla="*/ 348 h 415"/>
                <a:gd name="T32" fmla="*/ 716 w 920"/>
                <a:gd name="T33" fmla="*/ 380 h 415"/>
                <a:gd name="T34" fmla="*/ 617 w 920"/>
                <a:gd name="T35" fmla="*/ 403 h 415"/>
                <a:gd name="T36" fmla="*/ 507 w 920"/>
                <a:gd name="T37" fmla="*/ 414 h 415"/>
                <a:gd name="T38" fmla="*/ 390 w 920"/>
                <a:gd name="T39" fmla="*/ 413 h 415"/>
                <a:gd name="T40" fmla="*/ 281 w 920"/>
                <a:gd name="T41" fmla="*/ 399 h 415"/>
                <a:gd name="T42" fmla="*/ 185 w 920"/>
                <a:gd name="T43" fmla="*/ 375 h 415"/>
                <a:gd name="T44" fmla="*/ 105 w 920"/>
                <a:gd name="T45" fmla="*/ 341 h 415"/>
                <a:gd name="T46" fmla="*/ 46 w 920"/>
                <a:gd name="T47" fmla="*/ 299 h 415"/>
                <a:gd name="T48" fmla="*/ 9 w 920"/>
                <a:gd name="T49" fmla="*/ 250 h 415"/>
                <a:gd name="T50" fmla="*/ 5 w 920"/>
                <a:gd name="T51" fmla="*/ 217 h 415"/>
                <a:gd name="T52" fmla="*/ 25 w 920"/>
                <a:gd name="T53" fmla="*/ 267 h 415"/>
                <a:gd name="T54" fmla="*/ 70 w 920"/>
                <a:gd name="T55" fmla="*/ 311 h 415"/>
                <a:gd name="T56" fmla="*/ 137 w 920"/>
                <a:gd name="T57" fmla="*/ 350 h 415"/>
                <a:gd name="T58" fmla="*/ 223 w 920"/>
                <a:gd name="T59" fmla="*/ 380 h 415"/>
                <a:gd name="T60" fmla="*/ 324 w 920"/>
                <a:gd name="T61" fmla="*/ 400 h 415"/>
                <a:gd name="T62" fmla="*/ 436 w 920"/>
                <a:gd name="T63" fmla="*/ 409 h 415"/>
                <a:gd name="T64" fmla="*/ 552 w 920"/>
                <a:gd name="T65" fmla="*/ 405 h 415"/>
                <a:gd name="T66" fmla="*/ 658 w 920"/>
                <a:gd name="T67" fmla="*/ 389 h 415"/>
                <a:gd name="T68" fmla="*/ 750 w 920"/>
                <a:gd name="T69" fmla="*/ 363 h 415"/>
                <a:gd name="T70" fmla="*/ 825 w 920"/>
                <a:gd name="T71" fmla="*/ 328 h 415"/>
                <a:gd name="T72" fmla="*/ 879 w 920"/>
                <a:gd name="T73" fmla="*/ 285 h 415"/>
                <a:gd name="T74" fmla="*/ 910 w 920"/>
                <a:gd name="T75" fmla="*/ 238 h 415"/>
                <a:gd name="T76" fmla="*/ 912 w 920"/>
                <a:gd name="T77" fmla="*/ 188 h 415"/>
                <a:gd name="T78" fmla="*/ 888 w 920"/>
                <a:gd name="T79" fmla="*/ 139 h 415"/>
                <a:gd name="T80" fmla="*/ 838 w 920"/>
                <a:gd name="T81" fmla="*/ 95 h 415"/>
                <a:gd name="T82" fmla="*/ 766 w 920"/>
                <a:gd name="T83" fmla="*/ 59 h 415"/>
                <a:gd name="T84" fmla="*/ 677 w 920"/>
                <a:gd name="T85" fmla="*/ 30 h 415"/>
                <a:gd name="T86" fmla="*/ 574 w 920"/>
                <a:gd name="T87" fmla="*/ 12 h 415"/>
                <a:gd name="T88" fmla="*/ 460 w 920"/>
                <a:gd name="T89" fmla="*/ 5 h 415"/>
                <a:gd name="T90" fmla="*/ 346 w 920"/>
                <a:gd name="T91" fmla="*/ 12 h 415"/>
                <a:gd name="T92" fmla="*/ 242 w 920"/>
                <a:gd name="T93" fmla="*/ 30 h 415"/>
                <a:gd name="T94" fmla="*/ 153 w 920"/>
                <a:gd name="T95" fmla="*/ 58 h 415"/>
                <a:gd name="T96" fmla="*/ 81 w 920"/>
                <a:gd name="T97" fmla="*/ 95 h 415"/>
                <a:gd name="T98" fmla="*/ 32 w 920"/>
                <a:gd name="T99" fmla="*/ 139 h 415"/>
                <a:gd name="T100" fmla="*/ 7 w 920"/>
                <a:gd name="T101" fmla="*/ 1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0" h="415">
                  <a:moveTo>
                    <a:pt x="0" y="208"/>
                  </a:moveTo>
                  <a:lnTo>
                    <a:pt x="0" y="197"/>
                  </a:lnTo>
                  <a:lnTo>
                    <a:pt x="2" y="186"/>
                  </a:lnTo>
                  <a:lnTo>
                    <a:pt x="5" y="175"/>
                  </a:lnTo>
                  <a:lnTo>
                    <a:pt x="9" y="165"/>
                  </a:lnTo>
                  <a:lnTo>
                    <a:pt x="14" y="155"/>
                  </a:lnTo>
                  <a:lnTo>
                    <a:pt x="21" y="145"/>
                  </a:lnTo>
                  <a:lnTo>
                    <a:pt x="28" y="135"/>
                  </a:lnTo>
                  <a:lnTo>
                    <a:pt x="36" y="126"/>
                  </a:lnTo>
                  <a:lnTo>
                    <a:pt x="46" y="116"/>
                  </a:lnTo>
                  <a:lnTo>
                    <a:pt x="56" y="107"/>
                  </a:lnTo>
                  <a:lnTo>
                    <a:pt x="67" y="99"/>
                  </a:lnTo>
                  <a:lnTo>
                    <a:pt x="79" y="90"/>
                  </a:lnTo>
                  <a:lnTo>
                    <a:pt x="92" y="82"/>
                  </a:lnTo>
                  <a:lnTo>
                    <a:pt x="105" y="74"/>
                  </a:lnTo>
                  <a:lnTo>
                    <a:pt x="120" y="67"/>
                  </a:lnTo>
                  <a:lnTo>
                    <a:pt x="135" y="60"/>
                  </a:lnTo>
                  <a:lnTo>
                    <a:pt x="151" y="53"/>
                  </a:lnTo>
                  <a:lnTo>
                    <a:pt x="168" y="47"/>
                  </a:lnTo>
                  <a:lnTo>
                    <a:pt x="185" y="40"/>
                  </a:lnTo>
                  <a:lnTo>
                    <a:pt x="203" y="35"/>
                  </a:lnTo>
                  <a:lnTo>
                    <a:pt x="222" y="29"/>
                  </a:lnTo>
                  <a:lnTo>
                    <a:pt x="241" y="24"/>
                  </a:lnTo>
                  <a:lnTo>
                    <a:pt x="261" y="20"/>
                  </a:lnTo>
                  <a:lnTo>
                    <a:pt x="281" y="16"/>
                  </a:lnTo>
                  <a:lnTo>
                    <a:pt x="302" y="12"/>
                  </a:lnTo>
                  <a:lnTo>
                    <a:pt x="323" y="9"/>
                  </a:lnTo>
                  <a:lnTo>
                    <a:pt x="345" y="6"/>
                  </a:lnTo>
                  <a:lnTo>
                    <a:pt x="367" y="4"/>
                  </a:lnTo>
                  <a:lnTo>
                    <a:pt x="390" y="2"/>
                  </a:lnTo>
                  <a:lnTo>
                    <a:pt x="413" y="1"/>
                  </a:lnTo>
                  <a:lnTo>
                    <a:pt x="436" y="0"/>
                  </a:lnTo>
                  <a:lnTo>
                    <a:pt x="460" y="0"/>
                  </a:lnTo>
                  <a:lnTo>
                    <a:pt x="483" y="0"/>
                  </a:lnTo>
                  <a:lnTo>
                    <a:pt x="507" y="1"/>
                  </a:lnTo>
                  <a:lnTo>
                    <a:pt x="529" y="2"/>
                  </a:lnTo>
                  <a:lnTo>
                    <a:pt x="552" y="4"/>
                  </a:lnTo>
                  <a:lnTo>
                    <a:pt x="574" y="6"/>
                  </a:lnTo>
                  <a:lnTo>
                    <a:pt x="596" y="9"/>
                  </a:lnTo>
                  <a:lnTo>
                    <a:pt x="617" y="12"/>
                  </a:lnTo>
                  <a:lnTo>
                    <a:pt x="638" y="16"/>
                  </a:lnTo>
                  <a:lnTo>
                    <a:pt x="658" y="20"/>
                  </a:lnTo>
                  <a:lnTo>
                    <a:pt x="678" y="24"/>
                  </a:lnTo>
                  <a:lnTo>
                    <a:pt x="697" y="29"/>
                  </a:lnTo>
                  <a:lnTo>
                    <a:pt x="716" y="35"/>
                  </a:lnTo>
                  <a:lnTo>
                    <a:pt x="734" y="40"/>
                  </a:lnTo>
                  <a:lnTo>
                    <a:pt x="751" y="47"/>
                  </a:lnTo>
                  <a:lnTo>
                    <a:pt x="768" y="53"/>
                  </a:lnTo>
                  <a:lnTo>
                    <a:pt x="784" y="60"/>
                  </a:lnTo>
                  <a:lnTo>
                    <a:pt x="799" y="67"/>
                  </a:lnTo>
                  <a:lnTo>
                    <a:pt x="814" y="74"/>
                  </a:lnTo>
                  <a:lnTo>
                    <a:pt x="828" y="82"/>
                  </a:lnTo>
                  <a:lnTo>
                    <a:pt x="840" y="90"/>
                  </a:lnTo>
                  <a:lnTo>
                    <a:pt x="852" y="99"/>
                  </a:lnTo>
                  <a:lnTo>
                    <a:pt x="863" y="107"/>
                  </a:lnTo>
                  <a:lnTo>
                    <a:pt x="874" y="116"/>
                  </a:lnTo>
                  <a:lnTo>
                    <a:pt x="883" y="125"/>
                  </a:lnTo>
                  <a:lnTo>
                    <a:pt x="891" y="135"/>
                  </a:lnTo>
                  <a:lnTo>
                    <a:pt x="899" y="145"/>
                  </a:lnTo>
                  <a:lnTo>
                    <a:pt x="905" y="154"/>
                  </a:lnTo>
                  <a:lnTo>
                    <a:pt x="910" y="165"/>
                  </a:lnTo>
                  <a:lnTo>
                    <a:pt x="914" y="175"/>
                  </a:lnTo>
                  <a:lnTo>
                    <a:pt x="917" y="186"/>
                  </a:lnTo>
                  <a:lnTo>
                    <a:pt x="919" y="196"/>
                  </a:lnTo>
                  <a:lnTo>
                    <a:pt x="920" y="207"/>
                  </a:lnTo>
                  <a:lnTo>
                    <a:pt x="919" y="218"/>
                  </a:lnTo>
                  <a:lnTo>
                    <a:pt x="917" y="229"/>
                  </a:lnTo>
                  <a:lnTo>
                    <a:pt x="914" y="240"/>
                  </a:lnTo>
                  <a:lnTo>
                    <a:pt x="910" y="250"/>
                  </a:lnTo>
                  <a:lnTo>
                    <a:pt x="905" y="260"/>
                  </a:lnTo>
                  <a:lnTo>
                    <a:pt x="899" y="270"/>
                  </a:lnTo>
                  <a:lnTo>
                    <a:pt x="891" y="280"/>
                  </a:lnTo>
                  <a:lnTo>
                    <a:pt x="883" y="289"/>
                  </a:lnTo>
                  <a:lnTo>
                    <a:pt x="874" y="299"/>
                  </a:lnTo>
                  <a:lnTo>
                    <a:pt x="864" y="308"/>
                  </a:lnTo>
                  <a:lnTo>
                    <a:pt x="852" y="316"/>
                  </a:lnTo>
                  <a:lnTo>
                    <a:pt x="840" y="325"/>
                  </a:lnTo>
                  <a:lnTo>
                    <a:pt x="828" y="333"/>
                  </a:lnTo>
                  <a:lnTo>
                    <a:pt x="814" y="341"/>
                  </a:lnTo>
                  <a:lnTo>
                    <a:pt x="799" y="348"/>
                  </a:lnTo>
                  <a:lnTo>
                    <a:pt x="784" y="355"/>
                  </a:lnTo>
                  <a:lnTo>
                    <a:pt x="768" y="362"/>
                  </a:lnTo>
                  <a:lnTo>
                    <a:pt x="752" y="369"/>
                  </a:lnTo>
                  <a:lnTo>
                    <a:pt x="734" y="375"/>
                  </a:lnTo>
                  <a:lnTo>
                    <a:pt x="716" y="380"/>
                  </a:lnTo>
                  <a:lnTo>
                    <a:pt x="698" y="386"/>
                  </a:lnTo>
                  <a:lnTo>
                    <a:pt x="678" y="391"/>
                  </a:lnTo>
                  <a:lnTo>
                    <a:pt x="658" y="395"/>
                  </a:lnTo>
                  <a:lnTo>
                    <a:pt x="638" y="399"/>
                  </a:lnTo>
                  <a:lnTo>
                    <a:pt x="617" y="403"/>
                  </a:lnTo>
                  <a:lnTo>
                    <a:pt x="596" y="406"/>
                  </a:lnTo>
                  <a:lnTo>
                    <a:pt x="574" y="409"/>
                  </a:lnTo>
                  <a:lnTo>
                    <a:pt x="552" y="411"/>
                  </a:lnTo>
                  <a:lnTo>
                    <a:pt x="529" y="413"/>
                  </a:lnTo>
                  <a:lnTo>
                    <a:pt x="507" y="414"/>
                  </a:lnTo>
                  <a:lnTo>
                    <a:pt x="483" y="415"/>
                  </a:lnTo>
                  <a:lnTo>
                    <a:pt x="460" y="415"/>
                  </a:lnTo>
                  <a:lnTo>
                    <a:pt x="436" y="415"/>
                  </a:lnTo>
                  <a:lnTo>
                    <a:pt x="413" y="414"/>
                  </a:lnTo>
                  <a:lnTo>
                    <a:pt x="390" y="413"/>
                  </a:lnTo>
                  <a:lnTo>
                    <a:pt x="367" y="411"/>
                  </a:lnTo>
                  <a:lnTo>
                    <a:pt x="345" y="409"/>
                  </a:lnTo>
                  <a:lnTo>
                    <a:pt x="323" y="406"/>
                  </a:lnTo>
                  <a:lnTo>
                    <a:pt x="302" y="403"/>
                  </a:lnTo>
                  <a:lnTo>
                    <a:pt x="281" y="399"/>
                  </a:lnTo>
                  <a:lnTo>
                    <a:pt x="261" y="395"/>
                  </a:lnTo>
                  <a:lnTo>
                    <a:pt x="241" y="391"/>
                  </a:lnTo>
                  <a:lnTo>
                    <a:pt x="222" y="386"/>
                  </a:lnTo>
                  <a:lnTo>
                    <a:pt x="203" y="380"/>
                  </a:lnTo>
                  <a:lnTo>
                    <a:pt x="185" y="375"/>
                  </a:lnTo>
                  <a:lnTo>
                    <a:pt x="168" y="369"/>
                  </a:lnTo>
                  <a:lnTo>
                    <a:pt x="151" y="362"/>
                  </a:lnTo>
                  <a:lnTo>
                    <a:pt x="135" y="355"/>
                  </a:lnTo>
                  <a:lnTo>
                    <a:pt x="120" y="348"/>
                  </a:lnTo>
                  <a:lnTo>
                    <a:pt x="105" y="341"/>
                  </a:lnTo>
                  <a:lnTo>
                    <a:pt x="92" y="333"/>
                  </a:lnTo>
                  <a:lnTo>
                    <a:pt x="79" y="325"/>
                  </a:lnTo>
                  <a:lnTo>
                    <a:pt x="67" y="316"/>
                  </a:lnTo>
                  <a:lnTo>
                    <a:pt x="56" y="308"/>
                  </a:lnTo>
                  <a:lnTo>
                    <a:pt x="46" y="299"/>
                  </a:lnTo>
                  <a:lnTo>
                    <a:pt x="36" y="290"/>
                  </a:lnTo>
                  <a:lnTo>
                    <a:pt x="28" y="280"/>
                  </a:lnTo>
                  <a:lnTo>
                    <a:pt x="21" y="270"/>
                  </a:lnTo>
                  <a:lnTo>
                    <a:pt x="14" y="260"/>
                  </a:lnTo>
                  <a:lnTo>
                    <a:pt x="9" y="250"/>
                  </a:lnTo>
                  <a:lnTo>
                    <a:pt x="5" y="240"/>
                  </a:lnTo>
                  <a:lnTo>
                    <a:pt x="2" y="229"/>
                  </a:lnTo>
                  <a:lnTo>
                    <a:pt x="0" y="219"/>
                  </a:lnTo>
                  <a:lnTo>
                    <a:pt x="0" y="208"/>
                  </a:lnTo>
                  <a:close/>
                  <a:moveTo>
                    <a:pt x="5" y="217"/>
                  </a:moveTo>
                  <a:lnTo>
                    <a:pt x="7" y="228"/>
                  </a:lnTo>
                  <a:lnTo>
                    <a:pt x="10" y="237"/>
                  </a:lnTo>
                  <a:lnTo>
                    <a:pt x="14" y="247"/>
                  </a:lnTo>
                  <a:lnTo>
                    <a:pt x="19" y="257"/>
                  </a:lnTo>
                  <a:lnTo>
                    <a:pt x="25" y="267"/>
                  </a:lnTo>
                  <a:lnTo>
                    <a:pt x="32" y="276"/>
                  </a:lnTo>
                  <a:lnTo>
                    <a:pt x="40" y="285"/>
                  </a:lnTo>
                  <a:lnTo>
                    <a:pt x="49" y="294"/>
                  </a:lnTo>
                  <a:lnTo>
                    <a:pt x="59" y="303"/>
                  </a:lnTo>
                  <a:lnTo>
                    <a:pt x="70" y="311"/>
                  </a:lnTo>
                  <a:lnTo>
                    <a:pt x="81" y="320"/>
                  </a:lnTo>
                  <a:lnTo>
                    <a:pt x="94" y="328"/>
                  </a:lnTo>
                  <a:lnTo>
                    <a:pt x="108" y="335"/>
                  </a:lnTo>
                  <a:lnTo>
                    <a:pt x="122" y="343"/>
                  </a:lnTo>
                  <a:lnTo>
                    <a:pt x="137" y="350"/>
                  </a:lnTo>
                  <a:lnTo>
                    <a:pt x="153" y="356"/>
                  </a:lnTo>
                  <a:lnTo>
                    <a:pt x="169" y="363"/>
                  </a:lnTo>
                  <a:lnTo>
                    <a:pt x="187" y="369"/>
                  </a:lnTo>
                  <a:lnTo>
                    <a:pt x="204" y="375"/>
                  </a:lnTo>
                  <a:lnTo>
                    <a:pt x="223" y="380"/>
                  </a:lnTo>
                  <a:lnTo>
                    <a:pt x="242" y="385"/>
                  </a:lnTo>
                  <a:lnTo>
                    <a:pt x="262" y="389"/>
                  </a:lnTo>
                  <a:lnTo>
                    <a:pt x="282" y="394"/>
                  </a:lnTo>
                  <a:lnTo>
                    <a:pt x="303" y="397"/>
                  </a:lnTo>
                  <a:lnTo>
                    <a:pt x="324" y="400"/>
                  </a:lnTo>
                  <a:lnTo>
                    <a:pt x="346" y="403"/>
                  </a:lnTo>
                  <a:lnTo>
                    <a:pt x="368" y="405"/>
                  </a:lnTo>
                  <a:lnTo>
                    <a:pt x="390" y="407"/>
                  </a:lnTo>
                  <a:lnTo>
                    <a:pt x="413" y="408"/>
                  </a:lnTo>
                  <a:lnTo>
                    <a:pt x="436" y="409"/>
                  </a:lnTo>
                  <a:lnTo>
                    <a:pt x="460" y="409"/>
                  </a:lnTo>
                  <a:lnTo>
                    <a:pt x="483" y="409"/>
                  </a:lnTo>
                  <a:lnTo>
                    <a:pt x="506" y="408"/>
                  </a:lnTo>
                  <a:lnTo>
                    <a:pt x="529" y="407"/>
                  </a:lnTo>
                  <a:lnTo>
                    <a:pt x="552" y="405"/>
                  </a:lnTo>
                  <a:lnTo>
                    <a:pt x="574" y="403"/>
                  </a:lnTo>
                  <a:lnTo>
                    <a:pt x="595" y="400"/>
                  </a:lnTo>
                  <a:lnTo>
                    <a:pt x="617" y="397"/>
                  </a:lnTo>
                  <a:lnTo>
                    <a:pt x="637" y="394"/>
                  </a:lnTo>
                  <a:lnTo>
                    <a:pt x="658" y="389"/>
                  </a:lnTo>
                  <a:lnTo>
                    <a:pt x="677" y="385"/>
                  </a:lnTo>
                  <a:lnTo>
                    <a:pt x="696" y="380"/>
                  </a:lnTo>
                  <a:lnTo>
                    <a:pt x="715" y="375"/>
                  </a:lnTo>
                  <a:lnTo>
                    <a:pt x="733" y="369"/>
                  </a:lnTo>
                  <a:lnTo>
                    <a:pt x="750" y="363"/>
                  </a:lnTo>
                  <a:lnTo>
                    <a:pt x="766" y="356"/>
                  </a:lnTo>
                  <a:lnTo>
                    <a:pt x="782" y="350"/>
                  </a:lnTo>
                  <a:lnTo>
                    <a:pt x="797" y="343"/>
                  </a:lnTo>
                  <a:lnTo>
                    <a:pt x="812" y="335"/>
                  </a:lnTo>
                  <a:lnTo>
                    <a:pt x="825" y="328"/>
                  </a:lnTo>
                  <a:lnTo>
                    <a:pt x="838" y="320"/>
                  </a:lnTo>
                  <a:lnTo>
                    <a:pt x="850" y="311"/>
                  </a:lnTo>
                  <a:lnTo>
                    <a:pt x="860" y="303"/>
                  </a:lnTo>
                  <a:lnTo>
                    <a:pt x="870" y="294"/>
                  </a:lnTo>
                  <a:lnTo>
                    <a:pt x="879" y="285"/>
                  </a:lnTo>
                  <a:lnTo>
                    <a:pt x="888" y="276"/>
                  </a:lnTo>
                  <a:lnTo>
                    <a:pt x="895" y="267"/>
                  </a:lnTo>
                  <a:lnTo>
                    <a:pt x="901" y="257"/>
                  </a:lnTo>
                  <a:lnTo>
                    <a:pt x="906" y="248"/>
                  </a:lnTo>
                  <a:lnTo>
                    <a:pt x="910" y="238"/>
                  </a:lnTo>
                  <a:lnTo>
                    <a:pt x="912" y="228"/>
                  </a:lnTo>
                  <a:lnTo>
                    <a:pt x="914" y="218"/>
                  </a:lnTo>
                  <a:lnTo>
                    <a:pt x="915" y="208"/>
                  </a:lnTo>
                  <a:lnTo>
                    <a:pt x="914" y="197"/>
                  </a:lnTo>
                  <a:lnTo>
                    <a:pt x="912" y="188"/>
                  </a:lnTo>
                  <a:lnTo>
                    <a:pt x="910" y="178"/>
                  </a:lnTo>
                  <a:lnTo>
                    <a:pt x="906" y="168"/>
                  </a:lnTo>
                  <a:lnTo>
                    <a:pt x="901" y="158"/>
                  </a:lnTo>
                  <a:lnTo>
                    <a:pt x="895" y="148"/>
                  </a:lnTo>
                  <a:lnTo>
                    <a:pt x="888" y="139"/>
                  </a:lnTo>
                  <a:lnTo>
                    <a:pt x="880" y="130"/>
                  </a:lnTo>
                  <a:lnTo>
                    <a:pt x="871" y="121"/>
                  </a:lnTo>
                  <a:lnTo>
                    <a:pt x="861" y="112"/>
                  </a:lnTo>
                  <a:lnTo>
                    <a:pt x="850" y="104"/>
                  </a:lnTo>
                  <a:lnTo>
                    <a:pt x="838" y="95"/>
                  </a:lnTo>
                  <a:lnTo>
                    <a:pt x="825" y="87"/>
                  </a:lnTo>
                  <a:lnTo>
                    <a:pt x="812" y="80"/>
                  </a:lnTo>
                  <a:lnTo>
                    <a:pt x="797" y="72"/>
                  </a:lnTo>
                  <a:lnTo>
                    <a:pt x="782" y="65"/>
                  </a:lnTo>
                  <a:lnTo>
                    <a:pt x="766" y="59"/>
                  </a:lnTo>
                  <a:lnTo>
                    <a:pt x="750" y="52"/>
                  </a:lnTo>
                  <a:lnTo>
                    <a:pt x="733" y="46"/>
                  </a:lnTo>
                  <a:lnTo>
                    <a:pt x="715" y="40"/>
                  </a:lnTo>
                  <a:lnTo>
                    <a:pt x="696" y="35"/>
                  </a:lnTo>
                  <a:lnTo>
                    <a:pt x="677" y="30"/>
                  </a:lnTo>
                  <a:lnTo>
                    <a:pt x="658" y="26"/>
                  </a:lnTo>
                  <a:lnTo>
                    <a:pt x="637" y="22"/>
                  </a:lnTo>
                  <a:lnTo>
                    <a:pt x="617" y="18"/>
                  </a:lnTo>
                  <a:lnTo>
                    <a:pt x="595" y="15"/>
                  </a:lnTo>
                  <a:lnTo>
                    <a:pt x="574" y="12"/>
                  </a:lnTo>
                  <a:lnTo>
                    <a:pt x="552" y="10"/>
                  </a:lnTo>
                  <a:lnTo>
                    <a:pt x="529" y="8"/>
                  </a:lnTo>
                  <a:lnTo>
                    <a:pt x="506" y="7"/>
                  </a:lnTo>
                  <a:lnTo>
                    <a:pt x="483" y="6"/>
                  </a:lnTo>
                  <a:lnTo>
                    <a:pt x="460" y="5"/>
                  </a:lnTo>
                  <a:lnTo>
                    <a:pt x="436" y="6"/>
                  </a:lnTo>
                  <a:lnTo>
                    <a:pt x="413" y="7"/>
                  </a:lnTo>
                  <a:lnTo>
                    <a:pt x="390" y="8"/>
                  </a:lnTo>
                  <a:lnTo>
                    <a:pt x="368" y="10"/>
                  </a:lnTo>
                  <a:lnTo>
                    <a:pt x="346" y="12"/>
                  </a:lnTo>
                  <a:lnTo>
                    <a:pt x="324" y="15"/>
                  </a:lnTo>
                  <a:lnTo>
                    <a:pt x="303" y="18"/>
                  </a:lnTo>
                  <a:lnTo>
                    <a:pt x="282" y="22"/>
                  </a:lnTo>
                  <a:lnTo>
                    <a:pt x="262" y="26"/>
                  </a:lnTo>
                  <a:lnTo>
                    <a:pt x="242" y="30"/>
                  </a:lnTo>
                  <a:lnTo>
                    <a:pt x="223" y="35"/>
                  </a:lnTo>
                  <a:lnTo>
                    <a:pt x="204" y="40"/>
                  </a:lnTo>
                  <a:lnTo>
                    <a:pt x="187" y="46"/>
                  </a:lnTo>
                  <a:lnTo>
                    <a:pt x="169" y="52"/>
                  </a:lnTo>
                  <a:lnTo>
                    <a:pt x="153" y="58"/>
                  </a:lnTo>
                  <a:lnTo>
                    <a:pt x="137" y="65"/>
                  </a:lnTo>
                  <a:lnTo>
                    <a:pt x="122" y="72"/>
                  </a:lnTo>
                  <a:lnTo>
                    <a:pt x="108" y="80"/>
                  </a:lnTo>
                  <a:lnTo>
                    <a:pt x="94" y="87"/>
                  </a:lnTo>
                  <a:lnTo>
                    <a:pt x="81" y="95"/>
                  </a:lnTo>
                  <a:lnTo>
                    <a:pt x="70" y="104"/>
                  </a:lnTo>
                  <a:lnTo>
                    <a:pt x="59" y="112"/>
                  </a:lnTo>
                  <a:lnTo>
                    <a:pt x="49" y="121"/>
                  </a:lnTo>
                  <a:lnTo>
                    <a:pt x="40" y="130"/>
                  </a:lnTo>
                  <a:lnTo>
                    <a:pt x="32" y="139"/>
                  </a:lnTo>
                  <a:lnTo>
                    <a:pt x="25" y="148"/>
                  </a:lnTo>
                  <a:lnTo>
                    <a:pt x="19" y="158"/>
                  </a:lnTo>
                  <a:lnTo>
                    <a:pt x="14" y="168"/>
                  </a:lnTo>
                  <a:lnTo>
                    <a:pt x="10" y="177"/>
                  </a:lnTo>
                  <a:lnTo>
                    <a:pt x="7" y="187"/>
                  </a:lnTo>
                  <a:lnTo>
                    <a:pt x="5" y="197"/>
                  </a:lnTo>
                  <a:lnTo>
                    <a:pt x="5" y="207"/>
                  </a:lnTo>
                  <a:lnTo>
                    <a:pt x="5" y="21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272" name="Rectangle 119"/>
            <p:cNvSpPr>
              <a:spLocks noChangeArrowheads="1"/>
            </p:cNvSpPr>
            <p:nvPr/>
          </p:nvSpPr>
          <p:spPr bwMode="auto">
            <a:xfrm>
              <a:off x="1012" y="1617"/>
              <a:ext cx="54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Avdelingsleder</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73" name="Rectangle 120"/>
            <p:cNvSpPr>
              <a:spLocks noChangeArrowheads="1"/>
            </p:cNvSpPr>
            <p:nvPr/>
          </p:nvSpPr>
          <p:spPr bwMode="auto">
            <a:xfrm>
              <a:off x="1516" y="1617"/>
              <a:ext cx="5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74" name="Rectangle 121"/>
            <p:cNvSpPr>
              <a:spLocks noChangeArrowheads="1"/>
            </p:cNvSpPr>
            <p:nvPr/>
          </p:nvSpPr>
          <p:spPr bwMode="auto">
            <a:xfrm>
              <a:off x="1086" y="1731"/>
              <a:ext cx="39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Status FIG</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75" name="Rectangle 122"/>
            <p:cNvSpPr>
              <a:spLocks noChangeArrowheads="1"/>
            </p:cNvSpPr>
            <p:nvPr/>
          </p:nvSpPr>
          <p:spPr bwMode="auto">
            <a:xfrm>
              <a:off x="1441" y="1731"/>
              <a:ext cx="5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76" name="Freeform 123"/>
            <p:cNvSpPr>
              <a:spLocks/>
            </p:cNvSpPr>
            <p:nvPr/>
          </p:nvSpPr>
          <p:spPr bwMode="auto">
            <a:xfrm>
              <a:off x="2597" y="1396"/>
              <a:ext cx="627" cy="573"/>
            </a:xfrm>
            <a:custGeom>
              <a:avLst/>
              <a:gdLst>
                <a:gd name="T0" fmla="*/ 0 w 627"/>
                <a:gd name="T1" fmla="*/ 143 h 573"/>
                <a:gd name="T2" fmla="*/ 483 w 627"/>
                <a:gd name="T3" fmla="*/ 143 h 573"/>
                <a:gd name="T4" fmla="*/ 483 w 627"/>
                <a:gd name="T5" fmla="*/ 0 h 573"/>
                <a:gd name="T6" fmla="*/ 627 w 627"/>
                <a:gd name="T7" fmla="*/ 287 h 573"/>
                <a:gd name="T8" fmla="*/ 483 w 627"/>
                <a:gd name="T9" fmla="*/ 573 h 573"/>
                <a:gd name="T10" fmla="*/ 483 w 627"/>
                <a:gd name="T11" fmla="*/ 430 h 573"/>
                <a:gd name="T12" fmla="*/ 0 w 627"/>
                <a:gd name="T13" fmla="*/ 430 h 573"/>
                <a:gd name="T14" fmla="*/ 0 w 627"/>
                <a:gd name="T15" fmla="*/ 143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7" h="573">
                  <a:moveTo>
                    <a:pt x="0" y="143"/>
                  </a:moveTo>
                  <a:lnTo>
                    <a:pt x="483" y="143"/>
                  </a:lnTo>
                  <a:lnTo>
                    <a:pt x="483" y="0"/>
                  </a:lnTo>
                  <a:lnTo>
                    <a:pt x="627" y="287"/>
                  </a:lnTo>
                  <a:lnTo>
                    <a:pt x="483" y="573"/>
                  </a:lnTo>
                  <a:lnTo>
                    <a:pt x="483" y="430"/>
                  </a:lnTo>
                  <a:lnTo>
                    <a:pt x="0" y="430"/>
                  </a:lnTo>
                  <a:lnTo>
                    <a:pt x="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77" name="Freeform 124"/>
            <p:cNvSpPr>
              <a:spLocks noEditPoints="1"/>
            </p:cNvSpPr>
            <p:nvPr/>
          </p:nvSpPr>
          <p:spPr bwMode="auto">
            <a:xfrm>
              <a:off x="2594" y="1385"/>
              <a:ext cx="633" cy="595"/>
            </a:xfrm>
            <a:custGeom>
              <a:avLst/>
              <a:gdLst>
                <a:gd name="T0" fmla="*/ 0 w 633"/>
                <a:gd name="T1" fmla="*/ 151 h 595"/>
                <a:gd name="T2" fmla="*/ 486 w 633"/>
                <a:gd name="T3" fmla="*/ 151 h 595"/>
                <a:gd name="T4" fmla="*/ 483 w 633"/>
                <a:gd name="T5" fmla="*/ 154 h 595"/>
                <a:gd name="T6" fmla="*/ 483 w 633"/>
                <a:gd name="T7" fmla="*/ 0 h 595"/>
                <a:gd name="T8" fmla="*/ 633 w 633"/>
                <a:gd name="T9" fmla="*/ 298 h 595"/>
                <a:gd name="T10" fmla="*/ 483 w 633"/>
                <a:gd name="T11" fmla="*/ 595 h 595"/>
                <a:gd name="T12" fmla="*/ 483 w 633"/>
                <a:gd name="T13" fmla="*/ 441 h 595"/>
                <a:gd name="T14" fmla="*/ 486 w 633"/>
                <a:gd name="T15" fmla="*/ 444 h 595"/>
                <a:gd name="T16" fmla="*/ 0 w 633"/>
                <a:gd name="T17" fmla="*/ 444 h 595"/>
                <a:gd name="T18" fmla="*/ 0 w 633"/>
                <a:gd name="T19" fmla="*/ 151 h 595"/>
                <a:gd name="T20" fmla="*/ 5 w 633"/>
                <a:gd name="T21" fmla="*/ 441 h 595"/>
                <a:gd name="T22" fmla="*/ 3 w 633"/>
                <a:gd name="T23" fmla="*/ 438 h 595"/>
                <a:gd name="T24" fmla="*/ 489 w 633"/>
                <a:gd name="T25" fmla="*/ 438 h 595"/>
                <a:gd name="T26" fmla="*/ 489 w 633"/>
                <a:gd name="T27" fmla="*/ 584 h 595"/>
                <a:gd name="T28" fmla="*/ 484 w 633"/>
                <a:gd name="T29" fmla="*/ 583 h 595"/>
                <a:gd name="T30" fmla="*/ 628 w 633"/>
                <a:gd name="T31" fmla="*/ 296 h 595"/>
                <a:gd name="T32" fmla="*/ 628 w 633"/>
                <a:gd name="T33" fmla="*/ 299 h 595"/>
                <a:gd name="T34" fmla="*/ 484 w 633"/>
                <a:gd name="T35" fmla="*/ 12 h 595"/>
                <a:gd name="T36" fmla="*/ 489 w 633"/>
                <a:gd name="T37" fmla="*/ 11 h 595"/>
                <a:gd name="T38" fmla="*/ 489 w 633"/>
                <a:gd name="T39" fmla="*/ 157 h 595"/>
                <a:gd name="T40" fmla="*/ 3 w 633"/>
                <a:gd name="T41" fmla="*/ 157 h 595"/>
                <a:gd name="T42" fmla="*/ 5 w 633"/>
                <a:gd name="T43" fmla="*/ 154 h 595"/>
                <a:gd name="T44" fmla="*/ 5 w 633"/>
                <a:gd name="T45" fmla="*/ 44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3" h="595">
                  <a:moveTo>
                    <a:pt x="0" y="151"/>
                  </a:moveTo>
                  <a:lnTo>
                    <a:pt x="486" y="151"/>
                  </a:lnTo>
                  <a:lnTo>
                    <a:pt x="483" y="154"/>
                  </a:lnTo>
                  <a:lnTo>
                    <a:pt x="483" y="0"/>
                  </a:lnTo>
                  <a:lnTo>
                    <a:pt x="633" y="298"/>
                  </a:lnTo>
                  <a:lnTo>
                    <a:pt x="483" y="595"/>
                  </a:lnTo>
                  <a:lnTo>
                    <a:pt x="483" y="441"/>
                  </a:lnTo>
                  <a:lnTo>
                    <a:pt x="486" y="444"/>
                  </a:lnTo>
                  <a:lnTo>
                    <a:pt x="0" y="444"/>
                  </a:lnTo>
                  <a:lnTo>
                    <a:pt x="0" y="151"/>
                  </a:lnTo>
                  <a:close/>
                  <a:moveTo>
                    <a:pt x="5" y="441"/>
                  </a:moveTo>
                  <a:lnTo>
                    <a:pt x="3" y="438"/>
                  </a:lnTo>
                  <a:lnTo>
                    <a:pt x="489" y="438"/>
                  </a:lnTo>
                  <a:lnTo>
                    <a:pt x="489" y="584"/>
                  </a:lnTo>
                  <a:lnTo>
                    <a:pt x="484" y="583"/>
                  </a:lnTo>
                  <a:lnTo>
                    <a:pt x="628" y="296"/>
                  </a:lnTo>
                  <a:lnTo>
                    <a:pt x="628" y="299"/>
                  </a:lnTo>
                  <a:lnTo>
                    <a:pt x="484" y="12"/>
                  </a:lnTo>
                  <a:lnTo>
                    <a:pt x="489" y="11"/>
                  </a:lnTo>
                  <a:lnTo>
                    <a:pt x="489" y="157"/>
                  </a:lnTo>
                  <a:lnTo>
                    <a:pt x="3" y="157"/>
                  </a:lnTo>
                  <a:lnTo>
                    <a:pt x="5" y="154"/>
                  </a:lnTo>
                  <a:lnTo>
                    <a:pt x="5" y="44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278" name="Rectangle 125"/>
            <p:cNvSpPr>
              <a:spLocks noChangeArrowheads="1"/>
            </p:cNvSpPr>
            <p:nvPr/>
          </p:nvSpPr>
          <p:spPr bwMode="auto">
            <a:xfrm>
              <a:off x="2649" y="1571"/>
              <a:ext cx="38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Sendes til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79" name="Rectangle 126"/>
            <p:cNvSpPr>
              <a:spLocks noChangeArrowheads="1"/>
            </p:cNvSpPr>
            <p:nvPr/>
          </p:nvSpPr>
          <p:spPr bwMode="auto">
            <a:xfrm>
              <a:off x="2649" y="1683"/>
              <a:ext cx="45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godkjenning</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80" name="Rectangle 127"/>
            <p:cNvSpPr>
              <a:spLocks noChangeArrowheads="1"/>
            </p:cNvSpPr>
            <p:nvPr/>
          </p:nvSpPr>
          <p:spPr bwMode="auto">
            <a:xfrm>
              <a:off x="3060" y="1683"/>
              <a:ext cx="5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81" name="Oval 128"/>
            <p:cNvSpPr>
              <a:spLocks noChangeArrowheads="1"/>
            </p:cNvSpPr>
            <p:nvPr/>
          </p:nvSpPr>
          <p:spPr bwMode="auto">
            <a:xfrm>
              <a:off x="3818" y="1526"/>
              <a:ext cx="915" cy="41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282" name="Freeform 129"/>
            <p:cNvSpPr>
              <a:spLocks noEditPoints="1"/>
            </p:cNvSpPr>
            <p:nvPr/>
          </p:nvSpPr>
          <p:spPr bwMode="auto">
            <a:xfrm>
              <a:off x="3815" y="1524"/>
              <a:ext cx="921" cy="415"/>
            </a:xfrm>
            <a:custGeom>
              <a:avLst/>
              <a:gdLst>
                <a:gd name="T0" fmla="*/ 10 w 921"/>
                <a:gd name="T1" fmla="*/ 165 h 415"/>
                <a:gd name="T2" fmla="*/ 46 w 921"/>
                <a:gd name="T3" fmla="*/ 116 h 415"/>
                <a:gd name="T4" fmla="*/ 106 w 921"/>
                <a:gd name="T5" fmla="*/ 74 h 415"/>
                <a:gd name="T6" fmla="*/ 186 w 921"/>
                <a:gd name="T7" fmla="*/ 40 h 415"/>
                <a:gd name="T8" fmla="*/ 282 w 921"/>
                <a:gd name="T9" fmla="*/ 16 h 415"/>
                <a:gd name="T10" fmla="*/ 391 w 921"/>
                <a:gd name="T11" fmla="*/ 2 h 415"/>
                <a:gd name="T12" fmla="*/ 507 w 921"/>
                <a:gd name="T13" fmla="*/ 1 h 415"/>
                <a:gd name="T14" fmla="*/ 618 w 921"/>
                <a:gd name="T15" fmla="*/ 12 h 415"/>
                <a:gd name="T16" fmla="*/ 717 w 921"/>
                <a:gd name="T17" fmla="*/ 35 h 415"/>
                <a:gd name="T18" fmla="*/ 800 w 921"/>
                <a:gd name="T19" fmla="*/ 67 h 415"/>
                <a:gd name="T20" fmla="*/ 864 w 921"/>
                <a:gd name="T21" fmla="*/ 107 h 415"/>
                <a:gd name="T22" fmla="*/ 906 w 921"/>
                <a:gd name="T23" fmla="*/ 154 h 415"/>
                <a:gd name="T24" fmla="*/ 921 w 921"/>
                <a:gd name="T25" fmla="*/ 207 h 415"/>
                <a:gd name="T26" fmla="*/ 906 w 921"/>
                <a:gd name="T27" fmla="*/ 260 h 415"/>
                <a:gd name="T28" fmla="*/ 864 w 921"/>
                <a:gd name="T29" fmla="*/ 308 h 415"/>
                <a:gd name="T30" fmla="*/ 800 w 921"/>
                <a:gd name="T31" fmla="*/ 348 h 415"/>
                <a:gd name="T32" fmla="*/ 717 w 921"/>
                <a:gd name="T33" fmla="*/ 380 h 415"/>
                <a:gd name="T34" fmla="*/ 618 w 921"/>
                <a:gd name="T35" fmla="*/ 403 h 415"/>
                <a:gd name="T36" fmla="*/ 507 w 921"/>
                <a:gd name="T37" fmla="*/ 414 h 415"/>
                <a:gd name="T38" fmla="*/ 391 w 921"/>
                <a:gd name="T39" fmla="*/ 413 h 415"/>
                <a:gd name="T40" fmla="*/ 282 w 921"/>
                <a:gd name="T41" fmla="*/ 399 h 415"/>
                <a:gd name="T42" fmla="*/ 186 w 921"/>
                <a:gd name="T43" fmla="*/ 375 h 415"/>
                <a:gd name="T44" fmla="*/ 106 w 921"/>
                <a:gd name="T45" fmla="*/ 341 h 415"/>
                <a:gd name="T46" fmla="*/ 47 w 921"/>
                <a:gd name="T47" fmla="*/ 299 h 415"/>
                <a:gd name="T48" fmla="*/ 10 w 921"/>
                <a:gd name="T49" fmla="*/ 250 h 415"/>
                <a:gd name="T50" fmla="*/ 6 w 921"/>
                <a:gd name="T51" fmla="*/ 217 h 415"/>
                <a:gd name="T52" fmla="*/ 25 w 921"/>
                <a:gd name="T53" fmla="*/ 267 h 415"/>
                <a:gd name="T54" fmla="*/ 70 w 921"/>
                <a:gd name="T55" fmla="*/ 311 h 415"/>
                <a:gd name="T56" fmla="*/ 138 w 921"/>
                <a:gd name="T57" fmla="*/ 350 h 415"/>
                <a:gd name="T58" fmla="*/ 224 w 921"/>
                <a:gd name="T59" fmla="*/ 380 h 415"/>
                <a:gd name="T60" fmla="*/ 325 w 921"/>
                <a:gd name="T61" fmla="*/ 400 h 415"/>
                <a:gd name="T62" fmla="*/ 437 w 921"/>
                <a:gd name="T63" fmla="*/ 409 h 415"/>
                <a:gd name="T64" fmla="*/ 552 w 921"/>
                <a:gd name="T65" fmla="*/ 405 h 415"/>
                <a:gd name="T66" fmla="*/ 658 w 921"/>
                <a:gd name="T67" fmla="*/ 389 h 415"/>
                <a:gd name="T68" fmla="*/ 751 w 921"/>
                <a:gd name="T69" fmla="*/ 363 h 415"/>
                <a:gd name="T70" fmla="*/ 826 w 921"/>
                <a:gd name="T71" fmla="*/ 328 h 415"/>
                <a:gd name="T72" fmla="*/ 880 w 921"/>
                <a:gd name="T73" fmla="*/ 285 h 415"/>
                <a:gd name="T74" fmla="*/ 910 w 921"/>
                <a:gd name="T75" fmla="*/ 238 h 415"/>
                <a:gd name="T76" fmla="*/ 913 w 921"/>
                <a:gd name="T77" fmla="*/ 188 h 415"/>
                <a:gd name="T78" fmla="*/ 888 w 921"/>
                <a:gd name="T79" fmla="*/ 139 h 415"/>
                <a:gd name="T80" fmla="*/ 839 w 921"/>
                <a:gd name="T81" fmla="*/ 96 h 415"/>
                <a:gd name="T82" fmla="*/ 767 w 921"/>
                <a:gd name="T83" fmla="*/ 59 h 415"/>
                <a:gd name="T84" fmla="*/ 678 w 921"/>
                <a:gd name="T85" fmla="*/ 30 h 415"/>
                <a:gd name="T86" fmla="*/ 575 w 921"/>
                <a:gd name="T87" fmla="*/ 12 h 415"/>
                <a:gd name="T88" fmla="*/ 461 w 921"/>
                <a:gd name="T89" fmla="*/ 6 h 415"/>
                <a:gd name="T90" fmla="*/ 346 w 921"/>
                <a:gd name="T91" fmla="*/ 12 h 415"/>
                <a:gd name="T92" fmla="*/ 243 w 921"/>
                <a:gd name="T93" fmla="*/ 30 h 415"/>
                <a:gd name="T94" fmla="*/ 154 w 921"/>
                <a:gd name="T95" fmla="*/ 59 h 415"/>
                <a:gd name="T96" fmla="*/ 82 w 921"/>
                <a:gd name="T97" fmla="*/ 96 h 415"/>
                <a:gd name="T98" fmla="*/ 33 w 921"/>
                <a:gd name="T99" fmla="*/ 139 h 415"/>
                <a:gd name="T100" fmla="*/ 8 w 921"/>
                <a:gd name="T101" fmla="*/ 1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1" h="415">
                  <a:moveTo>
                    <a:pt x="0" y="208"/>
                  </a:moveTo>
                  <a:lnTo>
                    <a:pt x="1" y="197"/>
                  </a:lnTo>
                  <a:lnTo>
                    <a:pt x="3" y="186"/>
                  </a:lnTo>
                  <a:lnTo>
                    <a:pt x="6" y="175"/>
                  </a:lnTo>
                  <a:lnTo>
                    <a:pt x="10" y="165"/>
                  </a:lnTo>
                  <a:lnTo>
                    <a:pt x="15" y="155"/>
                  </a:lnTo>
                  <a:lnTo>
                    <a:pt x="21" y="145"/>
                  </a:lnTo>
                  <a:lnTo>
                    <a:pt x="29" y="135"/>
                  </a:lnTo>
                  <a:lnTo>
                    <a:pt x="37" y="126"/>
                  </a:lnTo>
                  <a:lnTo>
                    <a:pt x="46" y="116"/>
                  </a:lnTo>
                  <a:lnTo>
                    <a:pt x="57" y="108"/>
                  </a:lnTo>
                  <a:lnTo>
                    <a:pt x="68" y="99"/>
                  </a:lnTo>
                  <a:lnTo>
                    <a:pt x="80" y="90"/>
                  </a:lnTo>
                  <a:lnTo>
                    <a:pt x="92" y="82"/>
                  </a:lnTo>
                  <a:lnTo>
                    <a:pt x="106" y="74"/>
                  </a:lnTo>
                  <a:lnTo>
                    <a:pt x="121" y="67"/>
                  </a:lnTo>
                  <a:lnTo>
                    <a:pt x="136" y="60"/>
                  </a:lnTo>
                  <a:lnTo>
                    <a:pt x="152" y="53"/>
                  </a:lnTo>
                  <a:lnTo>
                    <a:pt x="169" y="47"/>
                  </a:lnTo>
                  <a:lnTo>
                    <a:pt x="186" y="40"/>
                  </a:lnTo>
                  <a:lnTo>
                    <a:pt x="204" y="35"/>
                  </a:lnTo>
                  <a:lnTo>
                    <a:pt x="223" y="29"/>
                  </a:lnTo>
                  <a:lnTo>
                    <a:pt x="242" y="24"/>
                  </a:lnTo>
                  <a:lnTo>
                    <a:pt x="262" y="20"/>
                  </a:lnTo>
                  <a:lnTo>
                    <a:pt x="282" y="16"/>
                  </a:lnTo>
                  <a:lnTo>
                    <a:pt x="303" y="12"/>
                  </a:lnTo>
                  <a:lnTo>
                    <a:pt x="324" y="9"/>
                  </a:lnTo>
                  <a:lnTo>
                    <a:pt x="346" y="6"/>
                  </a:lnTo>
                  <a:lnTo>
                    <a:pt x="368" y="4"/>
                  </a:lnTo>
                  <a:lnTo>
                    <a:pt x="391" y="2"/>
                  </a:lnTo>
                  <a:lnTo>
                    <a:pt x="414" y="1"/>
                  </a:lnTo>
                  <a:lnTo>
                    <a:pt x="437" y="0"/>
                  </a:lnTo>
                  <a:lnTo>
                    <a:pt x="460" y="0"/>
                  </a:lnTo>
                  <a:lnTo>
                    <a:pt x="484" y="0"/>
                  </a:lnTo>
                  <a:lnTo>
                    <a:pt x="507" y="1"/>
                  </a:lnTo>
                  <a:lnTo>
                    <a:pt x="530" y="2"/>
                  </a:lnTo>
                  <a:lnTo>
                    <a:pt x="553" y="4"/>
                  </a:lnTo>
                  <a:lnTo>
                    <a:pt x="575" y="6"/>
                  </a:lnTo>
                  <a:lnTo>
                    <a:pt x="597" y="9"/>
                  </a:lnTo>
                  <a:lnTo>
                    <a:pt x="618" y="12"/>
                  </a:lnTo>
                  <a:lnTo>
                    <a:pt x="639" y="16"/>
                  </a:lnTo>
                  <a:lnTo>
                    <a:pt x="659" y="20"/>
                  </a:lnTo>
                  <a:lnTo>
                    <a:pt x="679" y="24"/>
                  </a:lnTo>
                  <a:lnTo>
                    <a:pt x="698" y="29"/>
                  </a:lnTo>
                  <a:lnTo>
                    <a:pt x="717" y="35"/>
                  </a:lnTo>
                  <a:lnTo>
                    <a:pt x="735" y="40"/>
                  </a:lnTo>
                  <a:lnTo>
                    <a:pt x="752" y="47"/>
                  </a:lnTo>
                  <a:lnTo>
                    <a:pt x="769" y="53"/>
                  </a:lnTo>
                  <a:lnTo>
                    <a:pt x="785" y="60"/>
                  </a:lnTo>
                  <a:lnTo>
                    <a:pt x="800" y="67"/>
                  </a:lnTo>
                  <a:lnTo>
                    <a:pt x="815" y="74"/>
                  </a:lnTo>
                  <a:lnTo>
                    <a:pt x="828" y="82"/>
                  </a:lnTo>
                  <a:lnTo>
                    <a:pt x="841" y="90"/>
                  </a:lnTo>
                  <a:lnTo>
                    <a:pt x="853" y="99"/>
                  </a:lnTo>
                  <a:lnTo>
                    <a:pt x="864" y="107"/>
                  </a:lnTo>
                  <a:lnTo>
                    <a:pt x="874" y="116"/>
                  </a:lnTo>
                  <a:lnTo>
                    <a:pt x="884" y="126"/>
                  </a:lnTo>
                  <a:lnTo>
                    <a:pt x="892" y="135"/>
                  </a:lnTo>
                  <a:lnTo>
                    <a:pt x="899" y="145"/>
                  </a:lnTo>
                  <a:lnTo>
                    <a:pt x="906" y="154"/>
                  </a:lnTo>
                  <a:lnTo>
                    <a:pt x="911" y="165"/>
                  </a:lnTo>
                  <a:lnTo>
                    <a:pt x="915" y="175"/>
                  </a:lnTo>
                  <a:lnTo>
                    <a:pt x="918" y="186"/>
                  </a:lnTo>
                  <a:lnTo>
                    <a:pt x="920" y="196"/>
                  </a:lnTo>
                  <a:lnTo>
                    <a:pt x="921" y="207"/>
                  </a:lnTo>
                  <a:lnTo>
                    <a:pt x="920" y="218"/>
                  </a:lnTo>
                  <a:lnTo>
                    <a:pt x="918" y="229"/>
                  </a:lnTo>
                  <a:lnTo>
                    <a:pt x="915" y="240"/>
                  </a:lnTo>
                  <a:lnTo>
                    <a:pt x="911" y="250"/>
                  </a:lnTo>
                  <a:lnTo>
                    <a:pt x="906" y="260"/>
                  </a:lnTo>
                  <a:lnTo>
                    <a:pt x="900" y="270"/>
                  </a:lnTo>
                  <a:lnTo>
                    <a:pt x="892" y="280"/>
                  </a:lnTo>
                  <a:lnTo>
                    <a:pt x="884" y="289"/>
                  </a:lnTo>
                  <a:lnTo>
                    <a:pt x="875" y="299"/>
                  </a:lnTo>
                  <a:lnTo>
                    <a:pt x="864" y="308"/>
                  </a:lnTo>
                  <a:lnTo>
                    <a:pt x="853" y="316"/>
                  </a:lnTo>
                  <a:lnTo>
                    <a:pt x="841" y="325"/>
                  </a:lnTo>
                  <a:lnTo>
                    <a:pt x="828" y="333"/>
                  </a:lnTo>
                  <a:lnTo>
                    <a:pt x="815" y="341"/>
                  </a:lnTo>
                  <a:lnTo>
                    <a:pt x="800" y="348"/>
                  </a:lnTo>
                  <a:lnTo>
                    <a:pt x="785" y="355"/>
                  </a:lnTo>
                  <a:lnTo>
                    <a:pt x="769" y="362"/>
                  </a:lnTo>
                  <a:lnTo>
                    <a:pt x="752" y="369"/>
                  </a:lnTo>
                  <a:lnTo>
                    <a:pt x="735" y="375"/>
                  </a:lnTo>
                  <a:lnTo>
                    <a:pt x="717" y="380"/>
                  </a:lnTo>
                  <a:lnTo>
                    <a:pt x="698" y="386"/>
                  </a:lnTo>
                  <a:lnTo>
                    <a:pt x="679" y="391"/>
                  </a:lnTo>
                  <a:lnTo>
                    <a:pt x="659" y="395"/>
                  </a:lnTo>
                  <a:lnTo>
                    <a:pt x="639" y="399"/>
                  </a:lnTo>
                  <a:lnTo>
                    <a:pt x="618" y="403"/>
                  </a:lnTo>
                  <a:lnTo>
                    <a:pt x="597" y="406"/>
                  </a:lnTo>
                  <a:lnTo>
                    <a:pt x="575" y="409"/>
                  </a:lnTo>
                  <a:lnTo>
                    <a:pt x="553" y="411"/>
                  </a:lnTo>
                  <a:lnTo>
                    <a:pt x="530" y="413"/>
                  </a:lnTo>
                  <a:lnTo>
                    <a:pt x="507" y="414"/>
                  </a:lnTo>
                  <a:lnTo>
                    <a:pt x="484" y="415"/>
                  </a:lnTo>
                  <a:lnTo>
                    <a:pt x="461" y="415"/>
                  </a:lnTo>
                  <a:lnTo>
                    <a:pt x="437" y="415"/>
                  </a:lnTo>
                  <a:lnTo>
                    <a:pt x="414" y="414"/>
                  </a:lnTo>
                  <a:lnTo>
                    <a:pt x="391" y="413"/>
                  </a:lnTo>
                  <a:lnTo>
                    <a:pt x="368" y="411"/>
                  </a:lnTo>
                  <a:lnTo>
                    <a:pt x="346" y="409"/>
                  </a:lnTo>
                  <a:lnTo>
                    <a:pt x="324" y="406"/>
                  </a:lnTo>
                  <a:lnTo>
                    <a:pt x="303" y="403"/>
                  </a:lnTo>
                  <a:lnTo>
                    <a:pt x="282" y="399"/>
                  </a:lnTo>
                  <a:lnTo>
                    <a:pt x="262" y="395"/>
                  </a:lnTo>
                  <a:lnTo>
                    <a:pt x="242" y="391"/>
                  </a:lnTo>
                  <a:lnTo>
                    <a:pt x="223" y="386"/>
                  </a:lnTo>
                  <a:lnTo>
                    <a:pt x="204" y="380"/>
                  </a:lnTo>
                  <a:lnTo>
                    <a:pt x="186" y="375"/>
                  </a:lnTo>
                  <a:lnTo>
                    <a:pt x="169" y="369"/>
                  </a:lnTo>
                  <a:lnTo>
                    <a:pt x="152" y="362"/>
                  </a:lnTo>
                  <a:lnTo>
                    <a:pt x="136" y="355"/>
                  </a:lnTo>
                  <a:lnTo>
                    <a:pt x="121" y="348"/>
                  </a:lnTo>
                  <a:lnTo>
                    <a:pt x="106" y="341"/>
                  </a:lnTo>
                  <a:lnTo>
                    <a:pt x="93" y="333"/>
                  </a:lnTo>
                  <a:lnTo>
                    <a:pt x="80" y="325"/>
                  </a:lnTo>
                  <a:lnTo>
                    <a:pt x="68" y="316"/>
                  </a:lnTo>
                  <a:lnTo>
                    <a:pt x="57" y="308"/>
                  </a:lnTo>
                  <a:lnTo>
                    <a:pt x="47" y="299"/>
                  </a:lnTo>
                  <a:lnTo>
                    <a:pt x="37" y="290"/>
                  </a:lnTo>
                  <a:lnTo>
                    <a:pt x="29" y="280"/>
                  </a:lnTo>
                  <a:lnTo>
                    <a:pt x="22" y="271"/>
                  </a:lnTo>
                  <a:lnTo>
                    <a:pt x="15" y="261"/>
                  </a:lnTo>
                  <a:lnTo>
                    <a:pt x="10" y="250"/>
                  </a:lnTo>
                  <a:lnTo>
                    <a:pt x="6" y="240"/>
                  </a:lnTo>
                  <a:lnTo>
                    <a:pt x="3" y="230"/>
                  </a:lnTo>
                  <a:lnTo>
                    <a:pt x="1" y="219"/>
                  </a:lnTo>
                  <a:lnTo>
                    <a:pt x="0" y="208"/>
                  </a:lnTo>
                  <a:close/>
                  <a:moveTo>
                    <a:pt x="6" y="217"/>
                  </a:moveTo>
                  <a:lnTo>
                    <a:pt x="8" y="228"/>
                  </a:lnTo>
                  <a:lnTo>
                    <a:pt x="11" y="238"/>
                  </a:lnTo>
                  <a:lnTo>
                    <a:pt x="14" y="247"/>
                  </a:lnTo>
                  <a:lnTo>
                    <a:pt x="19" y="257"/>
                  </a:lnTo>
                  <a:lnTo>
                    <a:pt x="25" y="267"/>
                  </a:lnTo>
                  <a:lnTo>
                    <a:pt x="32" y="276"/>
                  </a:lnTo>
                  <a:lnTo>
                    <a:pt x="41" y="285"/>
                  </a:lnTo>
                  <a:lnTo>
                    <a:pt x="50" y="294"/>
                  </a:lnTo>
                  <a:lnTo>
                    <a:pt x="60" y="303"/>
                  </a:lnTo>
                  <a:lnTo>
                    <a:pt x="70" y="311"/>
                  </a:lnTo>
                  <a:lnTo>
                    <a:pt x="82" y="320"/>
                  </a:lnTo>
                  <a:lnTo>
                    <a:pt x="95" y="328"/>
                  </a:lnTo>
                  <a:lnTo>
                    <a:pt x="109" y="335"/>
                  </a:lnTo>
                  <a:lnTo>
                    <a:pt x="123" y="343"/>
                  </a:lnTo>
                  <a:lnTo>
                    <a:pt x="138" y="350"/>
                  </a:lnTo>
                  <a:lnTo>
                    <a:pt x="154" y="356"/>
                  </a:lnTo>
                  <a:lnTo>
                    <a:pt x="170" y="363"/>
                  </a:lnTo>
                  <a:lnTo>
                    <a:pt x="187" y="369"/>
                  </a:lnTo>
                  <a:lnTo>
                    <a:pt x="205" y="375"/>
                  </a:lnTo>
                  <a:lnTo>
                    <a:pt x="224" y="380"/>
                  </a:lnTo>
                  <a:lnTo>
                    <a:pt x="243" y="385"/>
                  </a:lnTo>
                  <a:lnTo>
                    <a:pt x="263" y="389"/>
                  </a:lnTo>
                  <a:lnTo>
                    <a:pt x="283" y="394"/>
                  </a:lnTo>
                  <a:lnTo>
                    <a:pt x="303" y="397"/>
                  </a:lnTo>
                  <a:lnTo>
                    <a:pt x="325" y="400"/>
                  </a:lnTo>
                  <a:lnTo>
                    <a:pt x="346" y="403"/>
                  </a:lnTo>
                  <a:lnTo>
                    <a:pt x="368" y="405"/>
                  </a:lnTo>
                  <a:lnTo>
                    <a:pt x="391" y="407"/>
                  </a:lnTo>
                  <a:lnTo>
                    <a:pt x="414" y="409"/>
                  </a:lnTo>
                  <a:lnTo>
                    <a:pt x="437" y="409"/>
                  </a:lnTo>
                  <a:lnTo>
                    <a:pt x="460" y="409"/>
                  </a:lnTo>
                  <a:lnTo>
                    <a:pt x="484" y="409"/>
                  </a:lnTo>
                  <a:lnTo>
                    <a:pt x="507" y="409"/>
                  </a:lnTo>
                  <a:lnTo>
                    <a:pt x="530" y="407"/>
                  </a:lnTo>
                  <a:lnTo>
                    <a:pt x="552" y="405"/>
                  </a:lnTo>
                  <a:lnTo>
                    <a:pt x="575" y="403"/>
                  </a:lnTo>
                  <a:lnTo>
                    <a:pt x="596" y="400"/>
                  </a:lnTo>
                  <a:lnTo>
                    <a:pt x="617" y="397"/>
                  </a:lnTo>
                  <a:lnTo>
                    <a:pt x="638" y="394"/>
                  </a:lnTo>
                  <a:lnTo>
                    <a:pt x="658" y="389"/>
                  </a:lnTo>
                  <a:lnTo>
                    <a:pt x="678" y="385"/>
                  </a:lnTo>
                  <a:lnTo>
                    <a:pt x="697" y="380"/>
                  </a:lnTo>
                  <a:lnTo>
                    <a:pt x="716" y="375"/>
                  </a:lnTo>
                  <a:lnTo>
                    <a:pt x="734" y="369"/>
                  </a:lnTo>
                  <a:lnTo>
                    <a:pt x="751" y="363"/>
                  </a:lnTo>
                  <a:lnTo>
                    <a:pt x="767" y="356"/>
                  </a:lnTo>
                  <a:lnTo>
                    <a:pt x="783" y="350"/>
                  </a:lnTo>
                  <a:lnTo>
                    <a:pt x="798" y="343"/>
                  </a:lnTo>
                  <a:lnTo>
                    <a:pt x="812" y="335"/>
                  </a:lnTo>
                  <a:lnTo>
                    <a:pt x="826" y="328"/>
                  </a:lnTo>
                  <a:lnTo>
                    <a:pt x="839" y="320"/>
                  </a:lnTo>
                  <a:lnTo>
                    <a:pt x="850" y="311"/>
                  </a:lnTo>
                  <a:lnTo>
                    <a:pt x="861" y="303"/>
                  </a:lnTo>
                  <a:lnTo>
                    <a:pt x="871" y="294"/>
                  </a:lnTo>
                  <a:lnTo>
                    <a:pt x="880" y="285"/>
                  </a:lnTo>
                  <a:lnTo>
                    <a:pt x="888" y="276"/>
                  </a:lnTo>
                  <a:lnTo>
                    <a:pt x="895" y="267"/>
                  </a:lnTo>
                  <a:lnTo>
                    <a:pt x="901" y="257"/>
                  </a:lnTo>
                  <a:lnTo>
                    <a:pt x="906" y="248"/>
                  </a:lnTo>
                  <a:lnTo>
                    <a:pt x="910" y="238"/>
                  </a:lnTo>
                  <a:lnTo>
                    <a:pt x="913" y="228"/>
                  </a:lnTo>
                  <a:lnTo>
                    <a:pt x="915" y="218"/>
                  </a:lnTo>
                  <a:lnTo>
                    <a:pt x="915" y="208"/>
                  </a:lnTo>
                  <a:lnTo>
                    <a:pt x="915" y="198"/>
                  </a:lnTo>
                  <a:lnTo>
                    <a:pt x="913" y="188"/>
                  </a:lnTo>
                  <a:lnTo>
                    <a:pt x="910" y="177"/>
                  </a:lnTo>
                  <a:lnTo>
                    <a:pt x="907" y="168"/>
                  </a:lnTo>
                  <a:lnTo>
                    <a:pt x="902" y="158"/>
                  </a:lnTo>
                  <a:lnTo>
                    <a:pt x="896" y="149"/>
                  </a:lnTo>
                  <a:lnTo>
                    <a:pt x="888" y="139"/>
                  </a:lnTo>
                  <a:lnTo>
                    <a:pt x="880" y="130"/>
                  </a:lnTo>
                  <a:lnTo>
                    <a:pt x="871" y="121"/>
                  </a:lnTo>
                  <a:lnTo>
                    <a:pt x="861" y="112"/>
                  </a:lnTo>
                  <a:lnTo>
                    <a:pt x="851" y="104"/>
                  </a:lnTo>
                  <a:lnTo>
                    <a:pt x="839" y="96"/>
                  </a:lnTo>
                  <a:lnTo>
                    <a:pt x="826" y="87"/>
                  </a:lnTo>
                  <a:lnTo>
                    <a:pt x="812" y="80"/>
                  </a:lnTo>
                  <a:lnTo>
                    <a:pt x="798" y="73"/>
                  </a:lnTo>
                  <a:lnTo>
                    <a:pt x="783" y="65"/>
                  </a:lnTo>
                  <a:lnTo>
                    <a:pt x="767" y="59"/>
                  </a:lnTo>
                  <a:lnTo>
                    <a:pt x="751" y="52"/>
                  </a:lnTo>
                  <a:lnTo>
                    <a:pt x="734" y="46"/>
                  </a:lnTo>
                  <a:lnTo>
                    <a:pt x="716" y="40"/>
                  </a:lnTo>
                  <a:lnTo>
                    <a:pt x="697" y="35"/>
                  </a:lnTo>
                  <a:lnTo>
                    <a:pt x="678" y="30"/>
                  </a:lnTo>
                  <a:lnTo>
                    <a:pt x="658" y="26"/>
                  </a:lnTo>
                  <a:lnTo>
                    <a:pt x="638" y="22"/>
                  </a:lnTo>
                  <a:lnTo>
                    <a:pt x="617" y="18"/>
                  </a:lnTo>
                  <a:lnTo>
                    <a:pt x="596" y="15"/>
                  </a:lnTo>
                  <a:lnTo>
                    <a:pt x="575" y="12"/>
                  </a:lnTo>
                  <a:lnTo>
                    <a:pt x="553" y="10"/>
                  </a:lnTo>
                  <a:lnTo>
                    <a:pt x="530" y="8"/>
                  </a:lnTo>
                  <a:lnTo>
                    <a:pt x="507" y="7"/>
                  </a:lnTo>
                  <a:lnTo>
                    <a:pt x="484" y="6"/>
                  </a:lnTo>
                  <a:lnTo>
                    <a:pt x="461" y="6"/>
                  </a:lnTo>
                  <a:lnTo>
                    <a:pt x="437" y="6"/>
                  </a:lnTo>
                  <a:lnTo>
                    <a:pt x="414" y="7"/>
                  </a:lnTo>
                  <a:lnTo>
                    <a:pt x="391" y="8"/>
                  </a:lnTo>
                  <a:lnTo>
                    <a:pt x="369" y="10"/>
                  </a:lnTo>
                  <a:lnTo>
                    <a:pt x="346" y="12"/>
                  </a:lnTo>
                  <a:lnTo>
                    <a:pt x="325" y="15"/>
                  </a:lnTo>
                  <a:lnTo>
                    <a:pt x="303" y="18"/>
                  </a:lnTo>
                  <a:lnTo>
                    <a:pt x="283" y="22"/>
                  </a:lnTo>
                  <a:lnTo>
                    <a:pt x="263" y="26"/>
                  </a:lnTo>
                  <a:lnTo>
                    <a:pt x="243" y="30"/>
                  </a:lnTo>
                  <a:lnTo>
                    <a:pt x="224" y="35"/>
                  </a:lnTo>
                  <a:lnTo>
                    <a:pt x="205" y="40"/>
                  </a:lnTo>
                  <a:lnTo>
                    <a:pt x="187" y="46"/>
                  </a:lnTo>
                  <a:lnTo>
                    <a:pt x="170" y="52"/>
                  </a:lnTo>
                  <a:lnTo>
                    <a:pt x="154" y="59"/>
                  </a:lnTo>
                  <a:lnTo>
                    <a:pt x="138" y="65"/>
                  </a:lnTo>
                  <a:lnTo>
                    <a:pt x="123" y="72"/>
                  </a:lnTo>
                  <a:lnTo>
                    <a:pt x="109" y="80"/>
                  </a:lnTo>
                  <a:lnTo>
                    <a:pt x="95" y="87"/>
                  </a:lnTo>
                  <a:lnTo>
                    <a:pt x="82" y="96"/>
                  </a:lnTo>
                  <a:lnTo>
                    <a:pt x="71" y="104"/>
                  </a:lnTo>
                  <a:lnTo>
                    <a:pt x="60" y="112"/>
                  </a:lnTo>
                  <a:lnTo>
                    <a:pt x="50" y="121"/>
                  </a:lnTo>
                  <a:lnTo>
                    <a:pt x="41" y="130"/>
                  </a:lnTo>
                  <a:lnTo>
                    <a:pt x="33" y="139"/>
                  </a:lnTo>
                  <a:lnTo>
                    <a:pt x="26" y="148"/>
                  </a:lnTo>
                  <a:lnTo>
                    <a:pt x="20" y="158"/>
                  </a:lnTo>
                  <a:lnTo>
                    <a:pt x="15" y="168"/>
                  </a:lnTo>
                  <a:lnTo>
                    <a:pt x="11" y="177"/>
                  </a:lnTo>
                  <a:lnTo>
                    <a:pt x="8" y="187"/>
                  </a:lnTo>
                  <a:lnTo>
                    <a:pt x="6" y="197"/>
                  </a:lnTo>
                  <a:lnTo>
                    <a:pt x="5" y="207"/>
                  </a:lnTo>
                  <a:lnTo>
                    <a:pt x="6" y="21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283" name="Rectangle 130"/>
            <p:cNvSpPr>
              <a:spLocks noChangeArrowheads="1"/>
            </p:cNvSpPr>
            <p:nvPr/>
          </p:nvSpPr>
          <p:spPr bwMode="auto">
            <a:xfrm>
              <a:off x="4111" y="1617"/>
              <a:ext cx="3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Etatsleder</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84" name="Rectangle 131"/>
            <p:cNvSpPr>
              <a:spLocks noChangeArrowheads="1"/>
            </p:cNvSpPr>
            <p:nvPr/>
          </p:nvSpPr>
          <p:spPr bwMode="auto">
            <a:xfrm>
              <a:off x="4441" y="1617"/>
              <a:ext cx="5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85" name="Rectangle 132"/>
            <p:cNvSpPr>
              <a:spLocks noChangeArrowheads="1"/>
            </p:cNvSpPr>
            <p:nvPr/>
          </p:nvSpPr>
          <p:spPr bwMode="auto">
            <a:xfrm>
              <a:off x="4110" y="1731"/>
              <a:ext cx="36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Status GL</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86" name="Rectangle 133"/>
            <p:cNvSpPr>
              <a:spLocks noChangeArrowheads="1"/>
            </p:cNvSpPr>
            <p:nvPr/>
          </p:nvSpPr>
          <p:spPr bwMode="auto">
            <a:xfrm>
              <a:off x="4442" y="1731"/>
              <a:ext cx="5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87" name="Freeform 134"/>
            <p:cNvSpPr>
              <a:spLocks/>
            </p:cNvSpPr>
            <p:nvPr/>
          </p:nvSpPr>
          <p:spPr bwMode="auto">
            <a:xfrm>
              <a:off x="699" y="707"/>
              <a:ext cx="584" cy="716"/>
            </a:xfrm>
            <a:custGeom>
              <a:avLst/>
              <a:gdLst>
                <a:gd name="T0" fmla="*/ 0 w 584"/>
                <a:gd name="T1" fmla="*/ 512 h 716"/>
                <a:gd name="T2" fmla="*/ 146 w 584"/>
                <a:gd name="T3" fmla="*/ 512 h 716"/>
                <a:gd name="T4" fmla="*/ 146 w 584"/>
                <a:gd name="T5" fmla="*/ 0 h 716"/>
                <a:gd name="T6" fmla="*/ 438 w 584"/>
                <a:gd name="T7" fmla="*/ 0 h 716"/>
                <a:gd name="T8" fmla="*/ 438 w 584"/>
                <a:gd name="T9" fmla="*/ 512 h 716"/>
                <a:gd name="T10" fmla="*/ 584 w 584"/>
                <a:gd name="T11" fmla="*/ 512 h 716"/>
                <a:gd name="T12" fmla="*/ 292 w 584"/>
                <a:gd name="T13" fmla="*/ 716 h 716"/>
                <a:gd name="T14" fmla="*/ 0 w 584"/>
                <a:gd name="T15" fmla="*/ 512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4" h="716">
                  <a:moveTo>
                    <a:pt x="0" y="512"/>
                  </a:moveTo>
                  <a:lnTo>
                    <a:pt x="146" y="512"/>
                  </a:lnTo>
                  <a:lnTo>
                    <a:pt x="146" y="0"/>
                  </a:lnTo>
                  <a:lnTo>
                    <a:pt x="438" y="0"/>
                  </a:lnTo>
                  <a:lnTo>
                    <a:pt x="438" y="512"/>
                  </a:lnTo>
                  <a:lnTo>
                    <a:pt x="584" y="512"/>
                  </a:lnTo>
                  <a:lnTo>
                    <a:pt x="292" y="716"/>
                  </a:lnTo>
                  <a:lnTo>
                    <a:pt x="0" y="5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88" name="Freeform 135"/>
            <p:cNvSpPr>
              <a:spLocks noEditPoints="1"/>
            </p:cNvSpPr>
            <p:nvPr/>
          </p:nvSpPr>
          <p:spPr bwMode="auto">
            <a:xfrm>
              <a:off x="690" y="704"/>
              <a:ext cx="602" cy="723"/>
            </a:xfrm>
            <a:custGeom>
              <a:avLst/>
              <a:gdLst>
                <a:gd name="T0" fmla="*/ 0 w 602"/>
                <a:gd name="T1" fmla="*/ 512 h 723"/>
                <a:gd name="T2" fmla="*/ 155 w 602"/>
                <a:gd name="T3" fmla="*/ 512 h 723"/>
                <a:gd name="T4" fmla="*/ 152 w 602"/>
                <a:gd name="T5" fmla="*/ 515 h 723"/>
                <a:gd name="T6" fmla="*/ 152 w 602"/>
                <a:gd name="T7" fmla="*/ 0 h 723"/>
                <a:gd name="T8" fmla="*/ 450 w 602"/>
                <a:gd name="T9" fmla="*/ 0 h 723"/>
                <a:gd name="T10" fmla="*/ 450 w 602"/>
                <a:gd name="T11" fmla="*/ 515 h 723"/>
                <a:gd name="T12" fmla="*/ 447 w 602"/>
                <a:gd name="T13" fmla="*/ 512 h 723"/>
                <a:gd name="T14" fmla="*/ 602 w 602"/>
                <a:gd name="T15" fmla="*/ 512 h 723"/>
                <a:gd name="T16" fmla="*/ 301 w 602"/>
                <a:gd name="T17" fmla="*/ 723 h 723"/>
                <a:gd name="T18" fmla="*/ 0 w 602"/>
                <a:gd name="T19" fmla="*/ 512 h 723"/>
                <a:gd name="T20" fmla="*/ 302 w 602"/>
                <a:gd name="T21" fmla="*/ 717 h 723"/>
                <a:gd name="T22" fmla="*/ 300 w 602"/>
                <a:gd name="T23" fmla="*/ 717 h 723"/>
                <a:gd name="T24" fmla="*/ 592 w 602"/>
                <a:gd name="T25" fmla="*/ 512 h 723"/>
                <a:gd name="T26" fmla="*/ 593 w 602"/>
                <a:gd name="T27" fmla="*/ 518 h 723"/>
                <a:gd name="T28" fmla="*/ 444 w 602"/>
                <a:gd name="T29" fmla="*/ 518 h 723"/>
                <a:gd name="T30" fmla="*/ 444 w 602"/>
                <a:gd name="T31" fmla="*/ 3 h 723"/>
                <a:gd name="T32" fmla="*/ 447 w 602"/>
                <a:gd name="T33" fmla="*/ 6 h 723"/>
                <a:gd name="T34" fmla="*/ 155 w 602"/>
                <a:gd name="T35" fmla="*/ 6 h 723"/>
                <a:gd name="T36" fmla="*/ 158 w 602"/>
                <a:gd name="T37" fmla="*/ 3 h 723"/>
                <a:gd name="T38" fmla="*/ 158 w 602"/>
                <a:gd name="T39" fmla="*/ 518 h 723"/>
                <a:gd name="T40" fmla="*/ 9 w 602"/>
                <a:gd name="T41" fmla="*/ 518 h 723"/>
                <a:gd name="T42" fmla="*/ 10 w 602"/>
                <a:gd name="T43" fmla="*/ 512 h 723"/>
                <a:gd name="T44" fmla="*/ 302 w 602"/>
                <a:gd name="T45" fmla="*/ 717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723">
                  <a:moveTo>
                    <a:pt x="0" y="512"/>
                  </a:moveTo>
                  <a:lnTo>
                    <a:pt x="155" y="512"/>
                  </a:lnTo>
                  <a:lnTo>
                    <a:pt x="152" y="515"/>
                  </a:lnTo>
                  <a:lnTo>
                    <a:pt x="152" y="0"/>
                  </a:lnTo>
                  <a:lnTo>
                    <a:pt x="450" y="0"/>
                  </a:lnTo>
                  <a:lnTo>
                    <a:pt x="450" y="515"/>
                  </a:lnTo>
                  <a:lnTo>
                    <a:pt x="447" y="512"/>
                  </a:lnTo>
                  <a:lnTo>
                    <a:pt x="602" y="512"/>
                  </a:lnTo>
                  <a:lnTo>
                    <a:pt x="301" y="723"/>
                  </a:lnTo>
                  <a:lnTo>
                    <a:pt x="0" y="512"/>
                  </a:lnTo>
                  <a:close/>
                  <a:moveTo>
                    <a:pt x="302" y="717"/>
                  </a:moveTo>
                  <a:lnTo>
                    <a:pt x="300" y="717"/>
                  </a:lnTo>
                  <a:lnTo>
                    <a:pt x="592" y="512"/>
                  </a:lnTo>
                  <a:lnTo>
                    <a:pt x="593" y="518"/>
                  </a:lnTo>
                  <a:lnTo>
                    <a:pt x="444" y="518"/>
                  </a:lnTo>
                  <a:lnTo>
                    <a:pt x="444" y="3"/>
                  </a:lnTo>
                  <a:lnTo>
                    <a:pt x="447" y="6"/>
                  </a:lnTo>
                  <a:lnTo>
                    <a:pt x="155" y="6"/>
                  </a:lnTo>
                  <a:lnTo>
                    <a:pt x="158" y="3"/>
                  </a:lnTo>
                  <a:lnTo>
                    <a:pt x="158" y="518"/>
                  </a:lnTo>
                  <a:lnTo>
                    <a:pt x="9" y="518"/>
                  </a:lnTo>
                  <a:lnTo>
                    <a:pt x="10" y="512"/>
                  </a:lnTo>
                  <a:lnTo>
                    <a:pt x="302" y="71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289" name="Rectangle 136"/>
            <p:cNvSpPr>
              <a:spLocks noChangeArrowheads="1"/>
            </p:cNvSpPr>
            <p:nvPr/>
          </p:nvSpPr>
          <p:spPr bwMode="auto">
            <a:xfrm>
              <a:off x="1007" y="7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90" name="Rectangle 137"/>
            <p:cNvSpPr>
              <a:spLocks noChangeArrowheads="1"/>
            </p:cNvSpPr>
            <p:nvPr/>
          </p:nvSpPr>
          <p:spPr bwMode="auto">
            <a:xfrm>
              <a:off x="910" y="7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91" name="Rectangle 138"/>
            <p:cNvSpPr>
              <a:spLocks noChangeArrowheads="1"/>
            </p:cNvSpPr>
            <p:nvPr/>
          </p:nvSpPr>
          <p:spPr bwMode="auto">
            <a:xfrm>
              <a:off x="910" y="1212"/>
              <a:ext cx="2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92" name="Rectangle 139"/>
            <p:cNvSpPr>
              <a:spLocks noChangeArrowheads="1"/>
            </p:cNvSpPr>
            <p:nvPr/>
          </p:nvSpPr>
          <p:spPr bwMode="auto">
            <a:xfrm>
              <a:off x="813" y="738"/>
              <a:ext cx="2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93" name="Freeform 140"/>
            <p:cNvSpPr>
              <a:spLocks/>
            </p:cNvSpPr>
            <p:nvPr/>
          </p:nvSpPr>
          <p:spPr bwMode="auto">
            <a:xfrm>
              <a:off x="1551" y="693"/>
              <a:ext cx="554" cy="732"/>
            </a:xfrm>
            <a:custGeom>
              <a:avLst/>
              <a:gdLst>
                <a:gd name="T0" fmla="*/ 0 w 554"/>
                <a:gd name="T1" fmla="*/ 183 h 732"/>
                <a:gd name="T2" fmla="*/ 277 w 554"/>
                <a:gd name="T3" fmla="*/ 0 h 732"/>
                <a:gd name="T4" fmla="*/ 554 w 554"/>
                <a:gd name="T5" fmla="*/ 183 h 732"/>
                <a:gd name="T6" fmla="*/ 416 w 554"/>
                <a:gd name="T7" fmla="*/ 183 h 732"/>
                <a:gd name="T8" fmla="*/ 416 w 554"/>
                <a:gd name="T9" fmla="*/ 732 h 732"/>
                <a:gd name="T10" fmla="*/ 139 w 554"/>
                <a:gd name="T11" fmla="*/ 732 h 732"/>
                <a:gd name="T12" fmla="*/ 139 w 554"/>
                <a:gd name="T13" fmla="*/ 183 h 732"/>
                <a:gd name="T14" fmla="*/ 0 w 554"/>
                <a:gd name="T15" fmla="*/ 183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732">
                  <a:moveTo>
                    <a:pt x="0" y="183"/>
                  </a:moveTo>
                  <a:lnTo>
                    <a:pt x="277" y="0"/>
                  </a:lnTo>
                  <a:lnTo>
                    <a:pt x="554" y="183"/>
                  </a:lnTo>
                  <a:lnTo>
                    <a:pt x="416" y="183"/>
                  </a:lnTo>
                  <a:lnTo>
                    <a:pt x="416" y="732"/>
                  </a:lnTo>
                  <a:lnTo>
                    <a:pt x="139" y="732"/>
                  </a:lnTo>
                  <a:lnTo>
                    <a:pt x="139" y="183"/>
                  </a:lnTo>
                  <a:lnTo>
                    <a:pt x="0"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94" name="Freeform 141"/>
            <p:cNvSpPr>
              <a:spLocks noEditPoints="1"/>
            </p:cNvSpPr>
            <p:nvPr/>
          </p:nvSpPr>
          <p:spPr bwMode="auto">
            <a:xfrm>
              <a:off x="1541" y="690"/>
              <a:ext cx="574" cy="738"/>
            </a:xfrm>
            <a:custGeom>
              <a:avLst/>
              <a:gdLst>
                <a:gd name="T0" fmla="*/ 0 w 574"/>
                <a:gd name="T1" fmla="*/ 189 h 738"/>
                <a:gd name="T2" fmla="*/ 287 w 574"/>
                <a:gd name="T3" fmla="*/ 0 h 738"/>
                <a:gd name="T4" fmla="*/ 574 w 574"/>
                <a:gd name="T5" fmla="*/ 189 h 738"/>
                <a:gd name="T6" fmla="*/ 426 w 574"/>
                <a:gd name="T7" fmla="*/ 189 h 738"/>
                <a:gd name="T8" fmla="*/ 428 w 574"/>
                <a:gd name="T9" fmla="*/ 186 h 738"/>
                <a:gd name="T10" fmla="*/ 428 w 574"/>
                <a:gd name="T11" fmla="*/ 738 h 738"/>
                <a:gd name="T12" fmla="*/ 146 w 574"/>
                <a:gd name="T13" fmla="*/ 738 h 738"/>
                <a:gd name="T14" fmla="*/ 146 w 574"/>
                <a:gd name="T15" fmla="*/ 186 h 738"/>
                <a:gd name="T16" fmla="*/ 149 w 574"/>
                <a:gd name="T17" fmla="*/ 189 h 738"/>
                <a:gd name="T18" fmla="*/ 0 w 574"/>
                <a:gd name="T19" fmla="*/ 189 h 738"/>
                <a:gd name="T20" fmla="*/ 151 w 574"/>
                <a:gd name="T21" fmla="*/ 183 h 738"/>
                <a:gd name="T22" fmla="*/ 151 w 574"/>
                <a:gd name="T23" fmla="*/ 735 h 738"/>
                <a:gd name="T24" fmla="*/ 149 w 574"/>
                <a:gd name="T25" fmla="*/ 732 h 738"/>
                <a:gd name="T26" fmla="*/ 426 w 574"/>
                <a:gd name="T27" fmla="*/ 732 h 738"/>
                <a:gd name="T28" fmla="*/ 423 w 574"/>
                <a:gd name="T29" fmla="*/ 735 h 738"/>
                <a:gd name="T30" fmla="*/ 423 w 574"/>
                <a:gd name="T31" fmla="*/ 183 h 738"/>
                <a:gd name="T32" fmla="*/ 564 w 574"/>
                <a:gd name="T33" fmla="*/ 183 h 738"/>
                <a:gd name="T34" fmla="*/ 563 w 574"/>
                <a:gd name="T35" fmla="*/ 189 h 738"/>
                <a:gd name="T36" fmla="*/ 286 w 574"/>
                <a:gd name="T37" fmla="*/ 6 h 738"/>
                <a:gd name="T38" fmla="*/ 288 w 574"/>
                <a:gd name="T39" fmla="*/ 6 h 738"/>
                <a:gd name="T40" fmla="*/ 11 w 574"/>
                <a:gd name="T41" fmla="*/ 189 h 738"/>
                <a:gd name="T42" fmla="*/ 10 w 574"/>
                <a:gd name="T43" fmla="*/ 183 h 738"/>
                <a:gd name="T44" fmla="*/ 151 w 574"/>
                <a:gd name="T45" fmla="*/ 18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4" h="738">
                  <a:moveTo>
                    <a:pt x="0" y="189"/>
                  </a:moveTo>
                  <a:lnTo>
                    <a:pt x="287" y="0"/>
                  </a:lnTo>
                  <a:lnTo>
                    <a:pt x="574" y="189"/>
                  </a:lnTo>
                  <a:lnTo>
                    <a:pt x="426" y="189"/>
                  </a:lnTo>
                  <a:lnTo>
                    <a:pt x="428" y="186"/>
                  </a:lnTo>
                  <a:lnTo>
                    <a:pt x="428" y="738"/>
                  </a:lnTo>
                  <a:lnTo>
                    <a:pt x="146" y="738"/>
                  </a:lnTo>
                  <a:lnTo>
                    <a:pt x="146" y="186"/>
                  </a:lnTo>
                  <a:lnTo>
                    <a:pt x="149" y="189"/>
                  </a:lnTo>
                  <a:lnTo>
                    <a:pt x="0" y="189"/>
                  </a:lnTo>
                  <a:close/>
                  <a:moveTo>
                    <a:pt x="151" y="183"/>
                  </a:moveTo>
                  <a:lnTo>
                    <a:pt x="151" y="735"/>
                  </a:lnTo>
                  <a:lnTo>
                    <a:pt x="149" y="732"/>
                  </a:lnTo>
                  <a:lnTo>
                    <a:pt x="426" y="732"/>
                  </a:lnTo>
                  <a:lnTo>
                    <a:pt x="423" y="735"/>
                  </a:lnTo>
                  <a:lnTo>
                    <a:pt x="423" y="183"/>
                  </a:lnTo>
                  <a:lnTo>
                    <a:pt x="564" y="183"/>
                  </a:lnTo>
                  <a:lnTo>
                    <a:pt x="563" y="189"/>
                  </a:lnTo>
                  <a:lnTo>
                    <a:pt x="286" y="6"/>
                  </a:lnTo>
                  <a:lnTo>
                    <a:pt x="288" y="6"/>
                  </a:lnTo>
                  <a:lnTo>
                    <a:pt x="11" y="189"/>
                  </a:lnTo>
                  <a:lnTo>
                    <a:pt x="10" y="183"/>
                  </a:lnTo>
                  <a:lnTo>
                    <a:pt x="151" y="18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295" name="Rectangle 142"/>
            <p:cNvSpPr>
              <a:spLocks noChangeArrowheads="1"/>
            </p:cNvSpPr>
            <p:nvPr/>
          </p:nvSpPr>
          <p:spPr bwMode="auto">
            <a:xfrm>
              <a:off x="1837" y="81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96" name="Rectangle 143"/>
            <p:cNvSpPr>
              <a:spLocks noChangeArrowheads="1"/>
            </p:cNvSpPr>
            <p:nvPr/>
          </p:nvSpPr>
          <p:spPr bwMode="auto">
            <a:xfrm>
              <a:off x="1837" y="1341"/>
              <a:ext cx="2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297" name="Freeform 144"/>
            <p:cNvSpPr>
              <a:spLocks/>
            </p:cNvSpPr>
            <p:nvPr/>
          </p:nvSpPr>
          <p:spPr bwMode="auto">
            <a:xfrm>
              <a:off x="4285" y="673"/>
              <a:ext cx="555" cy="732"/>
            </a:xfrm>
            <a:custGeom>
              <a:avLst/>
              <a:gdLst>
                <a:gd name="T0" fmla="*/ 0 w 555"/>
                <a:gd name="T1" fmla="*/ 183 h 732"/>
                <a:gd name="T2" fmla="*/ 278 w 555"/>
                <a:gd name="T3" fmla="*/ 0 h 732"/>
                <a:gd name="T4" fmla="*/ 555 w 555"/>
                <a:gd name="T5" fmla="*/ 183 h 732"/>
                <a:gd name="T6" fmla="*/ 416 w 555"/>
                <a:gd name="T7" fmla="*/ 183 h 732"/>
                <a:gd name="T8" fmla="*/ 416 w 555"/>
                <a:gd name="T9" fmla="*/ 732 h 732"/>
                <a:gd name="T10" fmla="*/ 139 w 555"/>
                <a:gd name="T11" fmla="*/ 732 h 732"/>
                <a:gd name="T12" fmla="*/ 139 w 555"/>
                <a:gd name="T13" fmla="*/ 183 h 732"/>
                <a:gd name="T14" fmla="*/ 0 w 555"/>
                <a:gd name="T15" fmla="*/ 183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 h="732">
                  <a:moveTo>
                    <a:pt x="0" y="183"/>
                  </a:moveTo>
                  <a:lnTo>
                    <a:pt x="278" y="0"/>
                  </a:lnTo>
                  <a:lnTo>
                    <a:pt x="555" y="183"/>
                  </a:lnTo>
                  <a:lnTo>
                    <a:pt x="416" y="183"/>
                  </a:lnTo>
                  <a:lnTo>
                    <a:pt x="416" y="732"/>
                  </a:lnTo>
                  <a:lnTo>
                    <a:pt x="139" y="732"/>
                  </a:lnTo>
                  <a:lnTo>
                    <a:pt x="139" y="183"/>
                  </a:lnTo>
                  <a:lnTo>
                    <a:pt x="0"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298" name="Freeform 145"/>
            <p:cNvSpPr>
              <a:spLocks noEditPoints="1"/>
            </p:cNvSpPr>
            <p:nvPr/>
          </p:nvSpPr>
          <p:spPr bwMode="auto">
            <a:xfrm>
              <a:off x="4276" y="670"/>
              <a:ext cx="573" cy="737"/>
            </a:xfrm>
            <a:custGeom>
              <a:avLst/>
              <a:gdLst>
                <a:gd name="T0" fmla="*/ 0 w 573"/>
                <a:gd name="T1" fmla="*/ 189 h 737"/>
                <a:gd name="T2" fmla="*/ 287 w 573"/>
                <a:gd name="T3" fmla="*/ 0 h 737"/>
                <a:gd name="T4" fmla="*/ 573 w 573"/>
                <a:gd name="T5" fmla="*/ 189 h 737"/>
                <a:gd name="T6" fmla="*/ 425 w 573"/>
                <a:gd name="T7" fmla="*/ 189 h 737"/>
                <a:gd name="T8" fmla="*/ 428 w 573"/>
                <a:gd name="T9" fmla="*/ 186 h 737"/>
                <a:gd name="T10" fmla="*/ 428 w 573"/>
                <a:gd name="T11" fmla="*/ 737 h 737"/>
                <a:gd name="T12" fmla="*/ 146 w 573"/>
                <a:gd name="T13" fmla="*/ 737 h 737"/>
                <a:gd name="T14" fmla="*/ 146 w 573"/>
                <a:gd name="T15" fmla="*/ 186 h 737"/>
                <a:gd name="T16" fmla="*/ 148 w 573"/>
                <a:gd name="T17" fmla="*/ 189 h 737"/>
                <a:gd name="T18" fmla="*/ 0 w 573"/>
                <a:gd name="T19" fmla="*/ 189 h 737"/>
                <a:gd name="T20" fmla="*/ 151 w 573"/>
                <a:gd name="T21" fmla="*/ 183 h 737"/>
                <a:gd name="T22" fmla="*/ 151 w 573"/>
                <a:gd name="T23" fmla="*/ 735 h 737"/>
                <a:gd name="T24" fmla="*/ 148 w 573"/>
                <a:gd name="T25" fmla="*/ 731 h 737"/>
                <a:gd name="T26" fmla="*/ 425 w 573"/>
                <a:gd name="T27" fmla="*/ 731 h 737"/>
                <a:gd name="T28" fmla="*/ 423 w 573"/>
                <a:gd name="T29" fmla="*/ 735 h 737"/>
                <a:gd name="T30" fmla="*/ 423 w 573"/>
                <a:gd name="T31" fmla="*/ 183 h 737"/>
                <a:gd name="T32" fmla="*/ 564 w 573"/>
                <a:gd name="T33" fmla="*/ 183 h 737"/>
                <a:gd name="T34" fmla="*/ 562 w 573"/>
                <a:gd name="T35" fmla="*/ 189 h 737"/>
                <a:gd name="T36" fmla="*/ 285 w 573"/>
                <a:gd name="T37" fmla="*/ 6 h 737"/>
                <a:gd name="T38" fmla="*/ 288 w 573"/>
                <a:gd name="T39" fmla="*/ 6 h 737"/>
                <a:gd name="T40" fmla="*/ 11 w 573"/>
                <a:gd name="T41" fmla="*/ 189 h 737"/>
                <a:gd name="T42" fmla="*/ 9 w 573"/>
                <a:gd name="T43" fmla="*/ 183 h 737"/>
                <a:gd name="T44" fmla="*/ 151 w 573"/>
                <a:gd name="T45" fmla="*/ 183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3" h="737">
                  <a:moveTo>
                    <a:pt x="0" y="189"/>
                  </a:moveTo>
                  <a:lnTo>
                    <a:pt x="287" y="0"/>
                  </a:lnTo>
                  <a:lnTo>
                    <a:pt x="573" y="189"/>
                  </a:lnTo>
                  <a:lnTo>
                    <a:pt x="425" y="189"/>
                  </a:lnTo>
                  <a:lnTo>
                    <a:pt x="428" y="186"/>
                  </a:lnTo>
                  <a:lnTo>
                    <a:pt x="428" y="737"/>
                  </a:lnTo>
                  <a:lnTo>
                    <a:pt x="146" y="737"/>
                  </a:lnTo>
                  <a:lnTo>
                    <a:pt x="146" y="186"/>
                  </a:lnTo>
                  <a:lnTo>
                    <a:pt x="148" y="189"/>
                  </a:lnTo>
                  <a:lnTo>
                    <a:pt x="0" y="189"/>
                  </a:lnTo>
                  <a:close/>
                  <a:moveTo>
                    <a:pt x="151" y="183"/>
                  </a:moveTo>
                  <a:lnTo>
                    <a:pt x="151" y="735"/>
                  </a:lnTo>
                  <a:lnTo>
                    <a:pt x="148" y="731"/>
                  </a:lnTo>
                  <a:lnTo>
                    <a:pt x="425" y="731"/>
                  </a:lnTo>
                  <a:lnTo>
                    <a:pt x="423" y="735"/>
                  </a:lnTo>
                  <a:lnTo>
                    <a:pt x="423" y="183"/>
                  </a:lnTo>
                  <a:lnTo>
                    <a:pt x="564" y="183"/>
                  </a:lnTo>
                  <a:lnTo>
                    <a:pt x="562" y="189"/>
                  </a:lnTo>
                  <a:lnTo>
                    <a:pt x="285" y="6"/>
                  </a:lnTo>
                  <a:lnTo>
                    <a:pt x="288" y="6"/>
                  </a:lnTo>
                  <a:lnTo>
                    <a:pt x="11" y="189"/>
                  </a:lnTo>
                  <a:lnTo>
                    <a:pt x="9" y="183"/>
                  </a:lnTo>
                  <a:lnTo>
                    <a:pt x="151" y="18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299" name="Rectangle 146"/>
            <p:cNvSpPr>
              <a:spLocks noChangeArrowheads="1"/>
            </p:cNvSpPr>
            <p:nvPr/>
          </p:nvSpPr>
          <p:spPr bwMode="auto">
            <a:xfrm>
              <a:off x="4571" y="79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00" name="Rectangle 147"/>
            <p:cNvSpPr>
              <a:spLocks noChangeArrowheads="1"/>
            </p:cNvSpPr>
            <p:nvPr/>
          </p:nvSpPr>
          <p:spPr bwMode="auto">
            <a:xfrm>
              <a:off x="4571" y="1320"/>
              <a:ext cx="2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01" name="Oval 148"/>
            <p:cNvSpPr>
              <a:spLocks noChangeArrowheads="1"/>
            </p:cNvSpPr>
            <p:nvPr/>
          </p:nvSpPr>
          <p:spPr bwMode="auto">
            <a:xfrm>
              <a:off x="359" y="2771"/>
              <a:ext cx="5053" cy="67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302" name="Freeform 149"/>
            <p:cNvSpPr>
              <a:spLocks noEditPoints="1"/>
            </p:cNvSpPr>
            <p:nvPr/>
          </p:nvSpPr>
          <p:spPr bwMode="auto">
            <a:xfrm>
              <a:off x="356" y="2769"/>
              <a:ext cx="5059" cy="677"/>
            </a:xfrm>
            <a:custGeom>
              <a:avLst/>
              <a:gdLst>
                <a:gd name="T0" fmla="*/ 39 w 24569"/>
                <a:gd name="T1" fmla="*/ 1314 h 2861"/>
                <a:gd name="T2" fmla="*/ 474 w 24569"/>
                <a:gd name="T3" fmla="*/ 1031 h 2861"/>
                <a:gd name="T4" fmla="*/ 1353 w 24569"/>
                <a:gd name="T5" fmla="*/ 773 h 2861"/>
                <a:gd name="T6" fmla="*/ 2628 w 24569"/>
                <a:gd name="T7" fmla="*/ 543 h 2861"/>
                <a:gd name="T8" fmla="*/ 4252 w 24569"/>
                <a:gd name="T9" fmla="*/ 346 h 2861"/>
                <a:gd name="T10" fmla="*/ 6434 w 24569"/>
                <a:gd name="T11" fmla="*/ 171 h 2861"/>
                <a:gd name="T12" fmla="*/ 11030 w 24569"/>
                <a:gd name="T13" fmla="*/ 7 h 2861"/>
                <a:gd name="T14" fmla="*/ 15934 w 24569"/>
                <a:gd name="T15" fmla="*/ 64 h 2861"/>
                <a:gd name="T16" fmla="*/ 19147 w 24569"/>
                <a:gd name="T17" fmla="*/ 242 h 2861"/>
                <a:gd name="T18" fmla="*/ 20963 w 24569"/>
                <a:gd name="T19" fmla="*/ 416 h 2861"/>
                <a:gd name="T20" fmla="*/ 22463 w 24569"/>
                <a:gd name="T21" fmla="*/ 625 h 2861"/>
                <a:gd name="T22" fmla="*/ 23595 w 24569"/>
                <a:gd name="T23" fmla="*/ 867 h 2861"/>
                <a:gd name="T24" fmla="*/ 24313 w 24569"/>
                <a:gd name="T25" fmla="*/ 1134 h 2861"/>
                <a:gd name="T26" fmla="*/ 24552 w 24569"/>
                <a:gd name="T27" fmla="*/ 1354 h 2861"/>
                <a:gd name="T28" fmla="*/ 24551 w 24569"/>
                <a:gd name="T29" fmla="*/ 1510 h 2861"/>
                <a:gd name="T30" fmla="*/ 24248 w 24569"/>
                <a:gd name="T31" fmla="*/ 1762 h 2861"/>
                <a:gd name="T32" fmla="*/ 23475 w 24569"/>
                <a:gd name="T33" fmla="*/ 2027 h 2861"/>
                <a:gd name="T34" fmla="*/ 22294 w 24569"/>
                <a:gd name="T35" fmla="*/ 2264 h 2861"/>
                <a:gd name="T36" fmla="*/ 20753 w 24569"/>
                <a:gd name="T37" fmla="*/ 2470 h 2861"/>
                <a:gd name="T38" fmla="*/ 18900 w 24569"/>
                <a:gd name="T39" fmla="*/ 2638 h 2861"/>
                <a:gd name="T40" fmla="*/ 15352 w 24569"/>
                <a:gd name="T41" fmla="*/ 2817 h 2861"/>
                <a:gd name="T42" fmla="*/ 10416 w 24569"/>
                <a:gd name="T43" fmla="*/ 2845 h 2861"/>
                <a:gd name="T44" fmla="*/ 5920 w 24569"/>
                <a:gd name="T45" fmla="*/ 2656 h 2861"/>
                <a:gd name="T46" fmla="*/ 4032 w 24569"/>
                <a:gd name="T47" fmla="*/ 2493 h 2861"/>
                <a:gd name="T48" fmla="*/ 2449 w 24569"/>
                <a:gd name="T49" fmla="*/ 2292 h 2861"/>
                <a:gd name="T50" fmla="*/ 1220 w 24569"/>
                <a:gd name="T51" fmla="*/ 2058 h 2861"/>
                <a:gd name="T52" fmla="*/ 394 w 24569"/>
                <a:gd name="T53" fmla="*/ 1797 h 2861"/>
                <a:gd name="T54" fmla="*/ 38 w 24569"/>
                <a:gd name="T55" fmla="*/ 1546 h 2861"/>
                <a:gd name="T56" fmla="*/ 41 w 24569"/>
                <a:gd name="T57" fmla="*/ 1500 h 2861"/>
                <a:gd name="T58" fmla="*/ 268 w 24569"/>
                <a:gd name="T59" fmla="*/ 1705 h 2861"/>
                <a:gd name="T60" fmla="*/ 980 w 24569"/>
                <a:gd name="T61" fmla="*/ 1971 h 2861"/>
                <a:gd name="T62" fmla="*/ 2111 w 24569"/>
                <a:gd name="T63" fmla="*/ 2211 h 2861"/>
                <a:gd name="T64" fmla="*/ 3609 w 24569"/>
                <a:gd name="T65" fmla="*/ 2421 h 2861"/>
                <a:gd name="T66" fmla="*/ 5424 w 24569"/>
                <a:gd name="T67" fmla="*/ 2594 h 2861"/>
                <a:gd name="T68" fmla="*/ 9218 w 24569"/>
                <a:gd name="T69" fmla="*/ 2792 h 2861"/>
                <a:gd name="T70" fmla="*/ 14153 w 24569"/>
                <a:gd name="T71" fmla="*/ 2820 h 2861"/>
                <a:gd name="T72" fmla="*/ 18392 w 24569"/>
                <a:gd name="T73" fmla="*/ 2648 h 2861"/>
                <a:gd name="T74" fmla="*/ 20314 w 24569"/>
                <a:gd name="T75" fmla="*/ 2491 h 2861"/>
                <a:gd name="T76" fmla="*/ 21937 w 24569"/>
                <a:gd name="T77" fmla="*/ 2294 h 2861"/>
                <a:gd name="T78" fmla="*/ 23211 w 24569"/>
                <a:gd name="T79" fmla="*/ 2064 h 2861"/>
                <a:gd name="T80" fmla="*/ 24086 w 24569"/>
                <a:gd name="T81" fmla="*/ 1807 h 2861"/>
                <a:gd name="T82" fmla="*/ 24511 w 24569"/>
                <a:gd name="T83" fmla="*/ 1532 h 2861"/>
                <a:gd name="T84" fmla="*/ 24540 w 24569"/>
                <a:gd name="T85" fmla="*/ 1396 h 2861"/>
                <a:gd name="T86" fmla="*/ 24408 w 24569"/>
                <a:gd name="T87" fmla="*/ 1225 h 2861"/>
                <a:gd name="T88" fmla="*/ 23808 w 24569"/>
                <a:gd name="T89" fmla="*/ 955 h 2861"/>
                <a:gd name="T90" fmla="*/ 22777 w 24569"/>
                <a:gd name="T91" fmla="*/ 708 h 2861"/>
                <a:gd name="T92" fmla="*/ 21367 w 24569"/>
                <a:gd name="T93" fmla="*/ 490 h 2861"/>
                <a:gd name="T94" fmla="*/ 19626 w 24569"/>
                <a:gd name="T95" fmla="*/ 307 h 2861"/>
                <a:gd name="T96" fmla="*/ 17061 w 24569"/>
                <a:gd name="T97" fmla="*/ 136 h 2861"/>
                <a:gd name="T98" fmla="*/ 12284 w 24569"/>
                <a:gd name="T99" fmla="*/ 25 h 2861"/>
                <a:gd name="T100" fmla="*/ 7509 w 24569"/>
                <a:gd name="T101" fmla="*/ 136 h 2861"/>
                <a:gd name="T102" fmla="*/ 4709 w 24569"/>
                <a:gd name="T103" fmla="*/ 327 h 2861"/>
                <a:gd name="T104" fmla="*/ 3007 w 24569"/>
                <a:gd name="T105" fmla="*/ 515 h 2861"/>
                <a:gd name="T106" fmla="*/ 1641 w 24569"/>
                <a:gd name="T107" fmla="*/ 737 h 2861"/>
                <a:gd name="T108" fmla="*/ 662 w 24569"/>
                <a:gd name="T109" fmla="*/ 988 h 2861"/>
                <a:gd name="T110" fmla="*/ 120 w 24569"/>
                <a:gd name="T111" fmla="*/ 1259 h 2861"/>
                <a:gd name="T112" fmla="*/ 25 w 24569"/>
                <a:gd name="T113" fmla="*/ 1432 h 2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69" h="2861">
                  <a:moveTo>
                    <a:pt x="1" y="1432"/>
                  </a:moveTo>
                  <a:cubicBezTo>
                    <a:pt x="0" y="1431"/>
                    <a:pt x="0" y="1430"/>
                    <a:pt x="1" y="1429"/>
                  </a:cubicBezTo>
                  <a:lnTo>
                    <a:pt x="5" y="1393"/>
                  </a:lnTo>
                  <a:cubicBezTo>
                    <a:pt x="5" y="1392"/>
                    <a:pt x="5" y="1391"/>
                    <a:pt x="5" y="1390"/>
                  </a:cubicBezTo>
                  <a:lnTo>
                    <a:pt x="17" y="1354"/>
                  </a:lnTo>
                  <a:cubicBezTo>
                    <a:pt x="17" y="1353"/>
                    <a:pt x="18" y="1352"/>
                    <a:pt x="18" y="1352"/>
                  </a:cubicBezTo>
                  <a:lnTo>
                    <a:pt x="38" y="1316"/>
                  </a:lnTo>
                  <a:cubicBezTo>
                    <a:pt x="38" y="1315"/>
                    <a:pt x="38" y="1315"/>
                    <a:pt x="39" y="1314"/>
                  </a:cubicBezTo>
                  <a:lnTo>
                    <a:pt x="66" y="1278"/>
                  </a:lnTo>
                  <a:lnTo>
                    <a:pt x="103" y="1241"/>
                  </a:lnTo>
                  <a:lnTo>
                    <a:pt x="147" y="1205"/>
                  </a:lnTo>
                  <a:lnTo>
                    <a:pt x="198" y="1169"/>
                  </a:lnTo>
                  <a:lnTo>
                    <a:pt x="256" y="1134"/>
                  </a:lnTo>
                  <a:lnTo>
                    <a:pt x="321" y="1099"/>
                  </a:lnTo>
                  <a:lnTo>
                    <a:pt x="394" y="1065"/>
                  </a:lnTo>
                  <a:lnTo>
                    <a:pt x="474" y="1031"/>
                  </a:lnTo>
                  <a:lnTo>
                    <a:pt x="560" y="997"/>
                  </a:lnTo>
                  <a:lnTo>
                    <a:pt x="654" y="964"/>
                  </a:lnTo>
                  <a:lnTo>
                    <a:pt x="754" y="931"/>
                  </a:lnTo>
                  <a:lnTo>
                    <a:pt x="861" y="899"/>
                  </a:lnTo>
                  <a:lnTo>
                    <a:pt x="974" y="867"/>
                  </a:lnTo>
                  <a:lnTo>
                    <a:pt x="1094" y="835"/>
                  </a:lnTo>
                  <a:lnTo>
                    <a:pt x="1220" y="804"/>
                  </a:lnTo>
                  <a:lnTo>
                    <a:pt x="1353" y="773"/>
                  </a:lnTo>
                  <a:lnTo>
                    <a:pt x="1492" y="743"/>
                  </a:lnTo>
                  <a:lnTo>
                    <a:pt x="1636" y="712"/>
                  </a:lnTo>
                  <a:lnTo>
                    <a:pt x="1787" y="683"/>
                  </a:lnTo>
                  <a:lnTo>
                    <a:pt x="1944" y="654"/>
                  </a:lnTo>
                  <a:lnTo>
                    <a:pt x="2107" y="625"/>
                  </a:lnTo>
                  <a:lnTo>
                    <a:pt x="2275" y="597"/>
                  </a:lnTo>
                  <a:lnTo>
                    <a:pt x="2449" y="570"/>
                  </a:lnTo>
                  <a:lnTo>
                    <a:pt x="2628" y="543"/>
                  </a:lnTo>
                  <a:lnTo>
                    <a:pt x="2813" y="516"/>
                  </a:lnTo>
                  <a:lnTo>
                    <a:pt x="3004" y="490"/>
                  </a:lnTo>
                  <a:lnTo>
                    <a:pt x="3199" y="465"/>
                  </a:lnTo>
                  <a:lnTo>
                    <a:pt x="3400" y="440"/>
                  </a:lnTo>
                  <a:lnTo>
                    <a:pt x="3606" y="416"/>
                  </a:lnTo>
                  <a:lnTo>
                    <a:pt x="3817" y="392"/>
                  </a:lnTo>
                  <a:lnTo>
                    <a:pt x="4032" y="369"/>
                  </a:lnTo>
                  <a:lnTo>
                    <a:pt x="4252" y="346"/>
                  </a:lnTo>
                  <a:lnTo>
                    <a:pt x="4478" y="324"/>
                  </a:lnTo>
                  <a:lnTo>
                    <a:pt x="4707" y="303"/>
                  </a:lnTo>
                  <a:lnTo>
                    <a:pt x="4941" y="282"/>
                  </a:lnTo>
                  <a:lnTo>
                    <a:pt x="5180" y="262"/>
                  </a:lnTo>
                  <a:lnTo>
                    <a:pt x="5422" y="242"/>
                  </a:lnTo>
                  <a:lnTo>
                    <a:pt x="5669" y="224"/>
                  </a:lnTo>
                  <a:lnTo>
                    <a:pt x="5920" y="205"/>
                  </a:lnTo>
                  <a:lnTo>
                    <a:pt x="6434" y="171"/>
                  </a:lnTo>
                  <a:lnTo>
                    <a:pt x="6963" y="140"/>
                  </a:lnTo>
                  <a:lnTo>
                    <a:pt x="7507" y="111"/>
                  </a:lnTo>
                  <a:lnTo>
                    <a:pt x="8065" y="86"/>
                  </a:lnTo>
                  <a:lnTo>
                    <a:pt x="8635" y="64"/>
                  </a:lnTo>
                  <a:lnTo>
                    <a:pt x="9217" y="45"/>
                  </a:lnTo>
                  <a:lnTo>
                    <a:pt x="9811" y="29"/>
                  </a:lnTo>
                  <a:lnTo>
                    <a:pt x="10415" y="16"/>
                  </a:lnTo>
                  <a:lnTo>
                    <a:pt x="11030" y="7"/>
                  </a:lnTo>
                  <a:lnTo>
                    <a:pt x="11653" y="2"/>
                  </a:lnTo>
                  <a:lnTo>
                    <a:pt x="12284" y="0"/>
                  </a:lnTo>
                  <a:lnTo>
                    <a:pt x="12916" y="2"/>
                  </a:lnTo>
                  <a:lnTo>
                    <a:pt x="13539" y="7"/>
                  </a:lnTo>
                  <a:lnTo>
                    <a:pt x="14153" y="16"/>
                  </a:lnTo>
                  <a:lnTo>
                    <a:pt x="14758" y="29"/>
                  </a:lnTo>
                  <a:lnTo>
                    <a:pt x="15352" y="45"/>
                  </a:lnTo>
                  <a:lnTo>
                    <a:pt x="15934" y="64"/>
                  </a:lnTo>
                  <a:lnTo>
                    <a:pt x="16504" y="86"/>
                  </a:lnTo>
                  <a:lnTo>
                    <a:pt x="17062" y="111"/>
                  </a:lnTo>
                  <a:lnTo>
                    <a:pt x="17605" y="140"/>
                  </a:lnTo>
                  <a:lnTo>
                    <a:pt x="18135" y="171"/>
                  </a:lnTo>
                  <a:lnTo>
                    <a:pt x="18394" y="188"/>
                  </a:lnTo>
                  <a:lnTo>
                    <a:pt x="18649" y="205"/>
                  </a:lnTo>
                  <a:lnTo>
                    <a:pt x="18900" y="223"/>
                  </a:lnTo>
                  <a:lnTo>
                    <a:pt x="19147" y="242"/>
                  </a:lnTo>
                  <a:lnTo>
                    <a:pt x="19389" y="262"/>
                  </a:lnTo>
                  <a:lnTo>
                    <a:pt x="19628" y="282"/>
                  </a:lnTo>
                  <a:lnTo>
                    <a:pt x="19862" y="303"/>
                  </a:lnTo>
                  <a:lnTo>
                    <a:pt x="20092" y="324"/>
                  </a:lnTo>
                  <a:lnTo>
                    <a:pt x="20317" y="346"/>
                  </a:lnTo>
                  <a:lnTo>
                    <a:pt x="20537" y="369"/>
                  </a:lnTo>
                  <a:lnTo>
                    <a:pt x="20753" y="392"/>
                  </a:lnTo>
                  <a:lnTo>
                    <a:pt x="20963" y="416"/>
                  </a:lnTo>
                  <a:lnTo>
                    <a:pt x="21169" y="440"/>
                  </a:lnTo>
                  <a:lnTo>
                    <a:pt x="21370" y="465"/>
                  </a:lnTo>
                  <a:lnTo>
                    <a:pt x="21565" y="490"/>
                  </a:lnTo>
                  <a:lnTo>
                    <a:pt x="21756" y="516"/>
                  </a:lnTo>
                  <a:lnTo>
                    <a:pt x="21941" y="543"/>
                  </a:lnTo>
                  <a:lnTo>
                    <a:pt x="22120" y="570"/>
                  </a:lnTo>
                  <a:lnTo>
                    <a:pt x="22294" y="597"/>
                  </a:lnTo>
                  <a:lnTo>
                    <a:pt x="22463" y="625"/>
                  </a:lnTo>
                  <a:lnTo>
                    <a:pt x="22625" y="654"/>
                  </a:lnTo>
                  <a:lnTo>
                    <a:pt x="22782" y="683"/>
                  </a:lnTo>
                  <a:lnTo>
                    <a:pt x="22933" y="712"/>
                  </a:lnTo>
                  <a:lnTo>
                    <a:pt x="23078" y="742"/>
                  </a:lnTo>
                  <a:lnTo>
                    <a:pt x="23216" y="773"/>
                  </a:lnTo>
                  <a:lnTo>
                    <a:pt x="23349" y="804"/>
                  </a:lnTo>
                  <a:lnTo>
                    <a:pt x="23475" y="835"/>
                  </a:lnTo>
                  <a:lnTo>
                    <a:pt x="23595" y="867"/>
                  </a:lnTo>
                  <a:lnTo>
                    <a:pt x="23708" y="899"/>
                  </a:lnTo>
                  <a:lnTo>
                    <a:pt x="23815" y="931"/>
                  </a:lnTo>
                  <a:lnTo>
                    <a:pt x="23915" y="964"/>
                  </a:lnTo>
                  <a:lnTo>
                    <a:pt x="24009" y="997"/>
                  </a:lnTo>
                  <a:lnTo>
                    <a:pt x="24095" y="1031"/>
                  </a:lnTo>
                  <a:lnTo>
                    <a:pt x="24175" y="1065"/>
                  </a:lnTo>
                  <a:lnTo>
                    <a:pt x="24247" y="1099"/>
                  </a:lnTo>
                  <a:lnTo>
                    <a:pt x="24313" y="1134"/>
                  </a:lnTo>
                  <a:lnTo>
                    <a:pt x="24371" y="1169"/>
                  </a:lnTo>
                  <a:lnTo>
                    <a:pt x="24422" y="1204"/>
                  </a:lnTo>
                  <a:lnTo>
                    <a:pt x="24466" y="1240"/>
                  </a:lnTo>
                  <a:lnTo>
                    <a:pt x="24502" y="1277"/>
                  </a:lnTo>
                  <a:lnTo>
                    <a:pt x="24530" y="1314"/>
                  </a:lnTo>
                  <a:cubicBezTo>
                    <a:pt x="24531" y="1315"/>
                    <a:pt x="24531" y="1315"/>
                    <a:pt x="24531" y="1316"/>
                  </a:cubicBezTo>
                  <a:lnTo>
                    <a:pt x="24551" y="1352"/>
                  </a:lnTo>
                  <a:cubicBezTo>
                    <a:pt x="24552" y="1352"/>
                    <a:pt x="24552" y="1353"/>
                    <a:pt x="24552" y="1354"/>
                  </a:cubicBezTo>
                  <a:lnTo>
                    <a:pt x="24564" y="1390"/>
                  </a:lnTo>
                  <a:cubicBezTo>
                    <a:pt x="24564" y="1391"/>
                    <a:pt x="24565" y="1392"/>
                    <a:pt x="24565" y="1393"/>
                  </a:cubicBezTo>
                  <a:lnTo>
                    <a:pt x="24569" y="1429"/>
                  </a:lnTo>
                  <a:cubicBezTo>
                    <a:pt x="24569" y="1430"/>
                    <a:pt x="24569" y="1431"/>
                    <a:pt x="24569" y="1432"/>
                  </a:cubicBezTo>
                  <a:lnTo>
                    <a:pt x="24565" y="1469"/>
                  </a:lnTo>
                  <a:cubicBezTo>
                    <a:pt x="24565" y="1469"/>
                    <a:pt x="24564" y="1470"/>
                    <a:pt x="24564" y="1471"/>
                  </a:cubicBezTo>
                  <a:lnTo>
                    <a:pt x="24552" y="1508"/>
                  </a:lnTo>
                  <a:cubicBezTo>
                    <a:pt x="24552" y="1508"/>
                    <a:pt x="24552" y="1509"/>
                    <a:pt x="24551" y="1510"/>
                  </a:cubicBezTo>
                  <a:lnTo>
                    <a:pt x="24531" y="1546"/>
                  </a:lnTo>
                  <a:cubicBezTo>
                    <a:pt x="24531" y="1546"/>
                    <a:pt x="24531" y="1547"/>
                    <a:pt x="24530" y="1547"/>
                  </a:cubicBezTo>
                  <a:lnTo>
                    <a:pt x="24503" y="1583"/>
                  </a:lnTo>
                  <a:lnTo>
                    <a:pt x="24467" y="1620"/>
                  </a:lnTo>
                  <a:lnTo>
                    <a:pt x="24423" y="1656"/>
                  </a:lnTo>
                  <a:lnTo>
                    <a:pt x="24372" y="1692"/>
                  </a:lnTo>
                  <a:lnTo>
                    <a:pt x="24313" y="1727"/>
                  </a:lnTo>
                  <a:lnTo>
                    <a:pt x="24248" y="1762"/>
                  </a:lnTo>
                  <a:lnTo>
                    <a:pt x="24175" y="1797"/>
                  </a:lnTo>
                  <a:lnTo>
                    <a:pt x="24096" y="1830"/>
                  </a:lnTo>
                  <a:lnTo>
                    <a:pt x="24009" y="1864"/>
                  </a:lnTo>
                  <a:lnTo>
                    <a:pt x="23916" y="1897"/>
                  </a:lnTo>
                  <a:lnTo>
                    <a:pt x="23815" y="1930"/>
                  </a:lnTo>
                  <a:lnTo>
                    <a:pt x="23709" y="1963"/>
                  </a:lnTo>
                  <a:lnTo>
                    <a:pt x="23595" y="1995"/>
                  </a:lnTo>
                  <a:lnTo>
                    <a:pt x="23475" y="2027"/>
                  </a:lnTo>
                  <a:lnTo>
                    <a:pt x="23349" y="2058"/>
                  </a:lnTo>
                  <a:lnTo>
                    <a:pt x="23217" y="2089"/>
                  </a:lnTo>
                  <a:lnTo>
                    <a:pt x="23078" y="2119"/>
                  </a:lnTo>
                  <a:lnTo>
                    <a:pt x="22933" y="2149"/>
                  </a:lnTo>
                  <a:lnTo>
                    <a:pt x="22782" y="2178"/>
                  </a:lnTo>
                  <a:lnTo>
                    <a:pt x="22625" y="2208"/>
                  </a:lnTo>
                  <a:lnTo>
                    <a:pt x="22463" y="2236"/>
                  </a:lnTo>
                  <a:lnTo>
                    <a:pt x="22294" y="2264"/>
                  </a:lnTo>
                  <a:lnTo>
                    <a:pt x="22120" y="2292"/>
                  </a:lnTo>
                  <a:lnTo>
                    <a:pt x="21941" y="2319"/>
                  </a:lnTo>
                  <a:lnTo>
                    <a:pt x="21756" y="2345"/>
                  </a:lnTo>
                  <a:lnTo>
                    <a:pt x="21565" y="2371"/>
                  </a:lnTo>
                  <a:lnTo>
                    <a:pt x="21370" y="2397"/>
                  </a:lnTo>
                  <a:lnTo>
                    <a:pt x="21169" y="2422"/>
                  </a:lnTo>
                  <a:lnTo>
                    <a:pt x="20963" y="2446"/>
                  </a:lnTo>
                  <a:lnTo>
                    <a:pt x="20753" y="2470"/>
                  </a:lnTo>
                  <a:lnTo>
                    <a:pt x="20537" y="2493"/>
                  </a:lnTo>
                  <a:lnTo>
                    <a:pt x="20317" y="2516"/>
                  </a:lnTo>
                  <a:lnTo>
                    <a:pt x="20092" y="2538"/>
                  </a:lnTo>
                  <a:lnTo>
                    <a:pt x="19862" y="2559"/>
                  </a:lnTo>
                  <a:lnTo>
                    <a:pt x="19628" y="2580"/>
                  </a:lnTo>
                  <a:lnTo>
                    <a:pt x="19390" y="2600"/>
                  </a:lnTo>
                  <a:lnTo>
                    <a:pt x="19147" y="2619"/>
                  </a:lnTo>
                  <a:lnTo>
                    <a:pt x="18900" y="2638"/>
                  </a:lnTo>
                  <a:lnTo>
                    <a:pt x="18649" y="2656"/>
                  </a:lnTo>
                  <a:lnTo>
                    <a:pt x="18394" y="2673"/>
                  </a:lnTo>
                  <a:lnTo>
                    <a:pt x="18135" y="2690"/>
                  </a:lnTo>
                  <a:lnTo>
                    <a:pt x="17605" y="2722"/>
                  </a:lnTo>
                  <a:lnTo>
                    <a:pt x="17062" y="2750"/>
                  </a:lnTo>
                  <a:lnTo>
                    <a:pt x="16505" y="2775"/>
                  </a:lnTo>
                  <a:lnTo>
                    <a:pt x="15934" y="2798"/>
                  </a:lnTo>
                  <a:lnTo>
                    <a:pt x="15352" y="2817"/>
                  </a:lnTo>
                  <a:lnTo>
                    <a:pt x="14758" y="2833"/>
                  </a:lnTo>
                  <a:lnTo>
                    <a:pt x="14153" y="2845"/>
                  </a:lnTo>
                  <a:lnTo>
                    <a:pt x="13539" y="2854"/>
                  </a:lnTo>
                  <a:lnTo>
                    <a:pt x="12916" y="2860"/>
                  </a:lnTo>
                  <a:lnTo>
                    <a:pt x="12284" y="2861"/>
                  </a:lnTo>
                  <a:lnTo>
                    <a:pt x="11653" y="2860"/>
                  </a:lnTo>
                  <a:lnTo>
                    <a:pt x="11030" y="2854"/>
                  </a:lnTo>
                  <a:lnTo>
                    <a:pt x="10416" y="2845"/>
                  </a:lnTo>
                  <a:lnTo>
                    <a:pt x="9811" y="2833"/>
                  </a:lnTo>
                  <a:lnTo>
                    <a:pt x="9217" y="2817"/>
                  </a:lnTo>
                  <a:lnTo>
                    <a:pt x="8635" y="2798"/>
                  </a:lnTo>
                  <a:lnTo>
                    <a:pt x="8065" y="2775"/>
                  </a:lnTo>
                  <a:lnTo>
                    <a:pt x="7507" y="2750"/>
                  </a:lnTo>
                  <a:lnTo>
                    <a:pt x="6964" y="2722"/>
                  </a:lnTo>
                  <a:lnTo>
                    <a:pt x="6434" y="2690"/>
                  </a:lnTo>
                  <a:lnTo>
                    <a:pt x="5920" y="2656"/>
                  </a:lnTo>
                  <a:lnTo>
                    <a:pt x="5669" y="2638"/>
                  </a:lnTo>
                  <a:lnTo>
                    <a:pt x="5423" y="2619"/>
                  </a:lnTo>
                  <a:lnTo>
                    <a:pt x="5180" y="2600"/>
                  </a:lnTo>
                  <a:lnTo>
                    <a:pt x="4941" y="2580"/>
                  </a:lnTo>
                  <a:lnTo>
                    <a:pt x="4707" y="2559"/>
                  </a:lnTo>
                  <a:lnTo>
                    <a:pt x="4478" y="2538"/>
                  </a:lnTo>
                  <a:lnTo>
                    <a:pt x="4253" y="2516"/>
                  </a:lnTo>
                  <a:lnTo>
                    <a:pt x="4032" y="2493"/>
                  </a:lnTo>
                  <a:lnTo>
                    <a:pt x="3817" y="2470"/>
                  </a:lnTo>
                  <a:lnTo>
                    <a:pt x="3606" y="2446"/>
                  </a:lnTo>
                  <a:lnTo>
                    <a:pt x="3400" y="2422"/>
                  </a:lnTo>
                  <a:lnTo>
                    <a:pt x="3199" y="2397"/>
                  </a:lnTo>
                  <a:lnTo>
                    <a:pt x="3004" y="2371"/>
                  </a:lnTo>
                  <a:lnTo>
                    <a:pt x="2814" y="2345"/>
                  </a:lnTo>
                  <a:lnTo>
                    <a:pt x="2628" y="2319"/>
                  </a:lnTo>
                  <a:lnTo>
                    <a:pt x="2449" y="2292"/>
                  </a:lnTo>
                  <a:lnTo>
                    <a:pt x="2275" y="2264"/>
                  </a:lnTo>
                  <a:lnTo>
                    <a:pt x="2107" y="2236"/>
                  </a:lnTo>
                  <a:lnTo>
                    <a:pt x="1944" y="2208"/>
                  </a:lnTo>
                  <a:lnTo>
                    <a:pt x="1787" y="2179"/>
                  </a:lnTo>
                  <a:lnTo>
                    <a:pt x="1636" y="2149"/>
                  </a:lnTo>
                  <a:lnTo>
                    <a:pt x="1492" y="2119"/>
                  </a:lnTo>
                  <a:lnTo>
                    <a:pt x="1353" y="2089"/>
                  </a:lnTo>
                  <a:lnTo>
                    <a:pt x="1220" y="2058"/>
                  </a:lnTo>
                  <a:lnTo>
                    <a:pt x="1094" y="2027"/>
                  </a:lnTo>
                  <a:lnTo>
                    <a:pt x="974" y="1995"/>
                  </a:lnTo>
                  <a:lnTo>
                    <a:pt x="861" y="1963"/>
                  </a:lnTo>
                  <a:lnTo>
                    <a:pt x="754" y="1930"/>
                  </a:lnTo>
                  <a:lnTo>
                    <a:pt x="654" y="1897"/>
                  </a:lnTo>
                  <a:lnTo>
                    <a:pt x="561" y="1864"/>
                  </a:lnTo>
                  <a:lnTo>
                    <a:pt x="474" y="1831"/>
                  </a:lnTo>
                  <a:lnTo>
                    <a:pt x="394" y="1797"/>
                  </a:lnTo>
                  <a:lnTo>
                    <a:pt x="322" y="1762"/>
                  </a:lnTo>
                  <a:lnTo>
                    <a:pt x="256" y="1728"/>
                  </a:lnTo>
                  <a:lnTo>
                    <a:pt x="198" y="1692"/>
                  </a:lnTo>
                  <a:lnTo>
                    <a:pt x="147" y="1657"/>
                  </a:lnTo>
                  <a:lnTo>
                    <a:pt x="104" y="1621"/>
                  </a:lnTo>
                  <a:lnTo>
                    <a:pt x="67" y="1584"/>
                  </a:lnTo>
                  <a:lnTo>
                    <a:pt x="39" y="1547"/>
                  </a:lnTo>
                  <a:cubicBezTo>
                    <a:pt x="38" y="1547"/>
                    <a:pt x="38" y="1546"/>
                    <a:pt x="38" y="1546"/>
                  </a:cubicBezTo>
                  <a:lnTo>
                    <a:pt x="18" y="1510"/>
                  </a:lnTo>
                  <a:cubicBezTo>
                    <a:pt x="18" y="1509"/>
                    <a:pt x="17" y="1508"/>
                    <a:pt x="17" y="1508"/>
                  </a:cubicBezTo>
                  <a:lnTo>
                    <a:pt x="5" y="1471"/>
                  </a:lnTo>
                  <a:cubicBezTo>
                    <a:pt x="5" y="1470"/>
                    <a:pt x="5" y="1469"/>
                    <a:pt x="5" y="1469"/>
                  </a:cubicBezTo>
                  <a:lnTo>
                    <a:pt x="1" y="1432"/>
                  </a:lnTo>
                  <a:close/>
                  <a:moveTo>
                    <a:pt x="29" y="1466"/>
                  </a:moveTo>
                  <a:lnTo>
                    <a:pt x="29" y="1463"/>
                  </a:lnTo>
                  <a:lnTo>
                    <a:pt x="41" y="1500"/>
                  </a:lnTo>
                  <a:lnTo>
                    <a:pt x="40" y="1498"/>
                  </a:lnTo>
                  <a:lnTo>
                    <a:pt x="60" y="1534"/>
                  </a:lnTo>
                  <a:lnTo>
                    <a:pt x="59" y="1532"/>
                  </a:lnTo>
                  <a:lnTo>
                    <a:pt x="85" y="1567"/>
                  </a:lnTo>
                  <a:lnTo>
                    <a:pt x="119" y="1602"/>
                  </a:lnTo>
                  <a:lnTo>
                    <a:pt x="162" y="1636"/>
                  </a:lnTo>
                  <a:lnTo>
                    <a:pt x="211" y="1671"/>
                  </a:lnTo>
                  <a:lnTo>
                    <a:pt x="268" y="1705"/>
                  </a:lnTo>
                  <a:lnTo>
                    <a:pt x="333" y="1740"/>
                  </a:lnTo>
                  <a:lnTo>
                    <a:pt x="404" y="1774"/>
                  </a:lnTo>
                  <a:lnTo>
                    <a:pt x="483" y="1807"/>
                  </a:lnTo>
                  <a:lnTo>
                    <a:pt x="569" y="1841"/>
                  </a:lnTo>
                  <a:lnTo>
                    <a:pt x="662" y="1874"/>
                  </a:lnTo>
                  <a:lnTo>
                    <a:pt x="761" y="1907"/>
                  </a:lnTo>
                  <a:lnTo>
                    <a:pt x="868" y="1939"/>
                  </a:lnTo>
                  <a:lnTo>
                    <a:pt x="980" y="1971"/>
                  </a:lnTo>
                  <a:lnTo>
                    <a:pt x="1100" y="2002"/>
                  </a:lnTo>
                  <a:lnTo>
                    <a:pt x="1226" y="2033"/>
                  </a:lnTo>
                  <a:lnTo>
                    <a:pt x="1358" y="2064"/>
                  </a:lnTo>
                  <a:lnTo>
                    <a:pt x="1497" y="2094"/>
                  </a:lnTo>
                  <a:lnTo>
                    <a:pt x="1641" y="2124"/>
                  </a:lnTo>
                  <a:lnTo>
                    <a:pt x="1792" y="2154"/>
                  </a:lnTo>
                  <a:lnTo>
                    <a:pt x="1948" y="2183"/>
                  </a:lnTo>
                  <a:lnTo>
                    <a:pt x="2111" y="2211"/>
                  </a:lnTo>
                  <a:lnTo>
                    <a:pt x="2279" y="2239"/>
                  </a:lnTo>
                  <a:lnTo>
                    <a:pt x="2453" y="2267"/>
                  </a:lnTo>
                  <a:lnTo>
                    <a:pt x="2632" y="2294"/>
                  </a:lnTo>
                  <a:lnTo>
                    <a:pt x="2817" y="2321"/>
                  </a:lnTo>
                  <a:lnTo>
                    <a:pt x="3007" y="2347"/>
                  </a:lnTo>
                  <a:lnTo>
                    <a:pt x="3203" y="2372"/>
                  </a:lnTo>
                  <a:lnTo>
                    <a:pt x="3403" y="2397"/>
                  </a:lnTo>
                  <a:lnTo>
                    <a:pt x="3609" y="2421"/>
                  </a:lnTo>
                  <a:lnTo>
                    <a:pt x="3819" y="2445"/>
                  </a:lnTo>
                  <a:lnTo>
                    <a:pt x="4035" y="2468"/>
                  </a:lnTo>
                  <a:lnTo>
                    <a:pt x="4255" y="2491"/>
                  </a:lnTo>
                  <a:lnTo>
                    <a:pt x="4480" y="2513"/>
                  </a:lnTo>
                  <a:lnTo>
                    <a:pt x="4709" y="2534"/>
                  </a:lnTo>
                  <a:lnTo>
                    <a:pt x="4943" y="2555"/>
                  </a:lnTo>
                  <a:lnTo>
                    <a:pt x="5182" y="2575"/>
                  </a:lnTo>
                  <a:lnTo>
                    <a:pt x="5424" y="2594"/>
                  </a:lnTo>
                  <a:lnTo>
                    <a:pt x="5671" y="2613"/>
                  </a:lnTo>
                  <a:lnTo>
                    <a:pt x="5922" y="2631"/>
                  </a:lnTo>
                  <a:lnTo>
                    <a:pt x="6436" y="2665"/>
                  </a:lnTo>
                  <a:lnTo>
                    <a:pt x="6965" y="2697"/>
                  </a:lnTo>
                  <a:lnTo>
                    <a:pt x="7509" y="2725"/>
                  </a:lnTo>
                  <a:lnTo>
                    <a:pt x="8066" y="2750"/>
                  </a:lnTo>
                  <a:lnTo>
                    <a:pt x="8636" y="2773"/>
                  </a:lnTo>
                  <a:lnTo>
                    <a:pt x="9218" y="2792"/>
                  </a:lnTo>
                  <a:lnTo>
                    <a:pt x="9812" y="2808"/>
                  </a:lnTo>
                  <a:lnTo>
                    <a:pt x="10416" y="2820"/>
                  </a:lnTo>
                  <a:lnTo>
                    <a:pt x="11030" y="2829"/>
                  </a:lnTo>
                  <a:lnTo>
                    <a:pt x="11653" y="2835"/>
                  </a:lnTo>
                  <a:lnTo>
                    <a:pt x="12284" y="2836"/>
                  </a:lnTo>
                  <a:lnTo>
                    <a:pt x="12916" y="2835"/>
                  </a:lnTo>
                  <a:lnTo>
                    <a:pt x="13539" y="2829"/>
                  </a:lnTo>
                  <a:lnTo>
                    <a:pt x="14153" y="2820"/>
                  </a:lnTo>
                  <a:lnTo>
                    <a:pt x="14757" y="2808"/>
                  </a:lnTo>
                  <a:lnTo>
                    <a:pt x="15351" y="2792"/>
                  </a:lnTo>
                  <a:lnTo>
                    <a:pt x="15933" y="2773"/>
                  </a:lnTo>
                  <a:lnTo>
                    <a:pt x="16503" y="2750"/>
                  </a:lnTo>
                  <a:lnTo>
                    <a:pt x="17061" y="2725"/>
                  </a:lnTo>
                  <a:lnTo>
                    <a:pt x="17604" y="2697"/>
                  </a:lnTo>
                  <a:lnTo>
                    <a:pt x="18133" y="2665"/>
                  </a:lnTo>
                  <a:lnTo>
                    <a:pt x="18392" y="2648"/>
                  </a:lnTo>
                  <a:lnTo>
                    <a:pt x="18647" y="2631"/>
                  </a:lnTo>
                  <a:lnTo>
                    <a:pt x="18898" y="2613"/>
                  </a:lnTo>
                  <a:lnTo>
                    <a:pt x="19145" y="2594"/>
                  </a:lnTo>
                  <a:lnTo>
                    <a:pt x="19387" y="2575"/>
                  </a:lnTo>
                  <a:lnTo>
                    <a:pt x="19626" y="2555"/>
                  </a:lnTo>
                  <a:lnTo>
                    <a:pt x="19860" y="2534"/>
                  </a:lnTo>
                  <a:lnTo>
                    <a:pt x="20089" y="2513"/>
                  </a:lnTo>
                  <a:lnTo>
                    <a:pt x="20314" y="2491"/>
                  </a:lnTo>
                  <a:lnTo>
                    <a:pt x="20534" y="2468"/>
                  </a:lnTo>
                  <a:lnTo>
                    <a:pt x="20750" y="2445"/>
                  </a:lnTo>
                  <a:lnTo>
                    <a:pt x="20960" y="2421"/>
                  </a:lnTo>
                  <a:lnTo>
                    <a:pt x="21166" y="2397"/>
                  </a:lnTo>
                  <a:lnTo>
                    <a:pt x="21367" y="2372"/>
                  </a:lnTo>
                  <a:lnTo>
                    <a:pt x="21562" y="2347"/>
                  </a:lnTo>
                  <a:lnTo>
                    <a:pt x="21752" y="2321"/>
                  </a:lnTo>
                  <a:lnTo>
                    <a:pt x="21937" y="2294"/>
                  </a:lnTo>
                  <a:lnTo>
                    <a:pt x="22116" y="2267"/>
                  </a:lnTo>
                  <a:lnTo>
                    <a:pt x="22290" y="2239"/>
                  </a:lnTo>
                  <a:lnTo>
                    <a:pt x="22458" y="2211"/>
                  </a:lnTo>
                  <a:lnTo>
                    <a:pt x="22621" y="2183"/>
                  </a:lnTo>
                  <a:lnTo>
                    <a:pt x="22777" y="2154"/>
                  </a:lnTo>
                  <a:lnTo>
                    <a:pt x="22928" y="2124"/>
                  </a:lnTo>
                  <a:lnTo>
                    <a:pt x="23072" y="2095"/>
                  </a:lnTo>
                  <a:lnTo>
                    <a:pt x="23211" y="2064"/>
                  </a:lnTo>
                  <a:lnTo>
                    <a:pt x="23343" y="2033"/>
                  </a:lnTo>
                  <a:lnTo>
                    <a:pt x="23469" y="2002"/>
                  </a:lnTo>
                  <a:lnTo>
                    <a:pt x="23589" y="1971"/>
                  </a:lnTo>
                  <a:lnTo>
                    <a:pt x="23701" y="1939"/>
                  </a:lnTo>
                  <a:lnTo>
                    <a:pt x="23808" y="1907"/>
                  </a:lnTo>
                  <a:lnTo>
                    <a:pt x="23907" y="1874"/>
                  </a:lnTo>
                  <a:lnTo>
                    <a:pt x="24000" y="1841"/>
                  </a:lnTo>
                  <a:lnTo>
                    <a:pt x="24086" y="1807"/>
                  </a:lnTo>
                  <a:lnTo>
                    <a:pt x="24165" y="1774"/>
                  </a:lnTo>
                  <a:lnTo>
                    <a:pt x="24236" y="1740"/>
                  </a:lnTo>
                  <a:lnTo>
                    <a:pt x="24300" y="1706"/>
                  </a:lnTo>
                  <a:lnTo>
                    <a:pt x="24357" y="1671"/>
                  </a:lnTo>
                  <a:lnTo>
                    <a:pt x="24407" y="1637"/>
                  </a:lnTo>
                  <a:lnTo>
                    <a:pt x="24449" y="1603"/>
                  </a:lnTo>
                  <a:lnTo>
                    <a:pt x="24483" y="1568"/>
                  </a:lnTo>
                  <a:lnTo>
                    <a:pt x="24511" y="1532"/>
                  </a:lnTo>
                  <a:lnTo>
                    <a:pt x="24510" y="1534"/>
                  </a:lnTo>
                  <a:lnTo>
                    <a:pt x="24529" y="1498"/>
                  </a:lnTo>
                  <a:lnTo>
                    <a:pt x="24528" y="1500"/>
                  </a:lnTo>
                  <a:lnTo>
                    <a:pt x="24540" y="1463"/>
                  </a:lnTo>
                  <a:lnTo>
                    <a:pt x="24540" y="1466"/>
                  </a:lnTo>
                  <a:lnTo>
                    <a:pt x="24544" y="1429"/>
                  </a:lnTo>
                  <a:lnTo>
                    <a:pt x="24544" y="1432"/>
                  </a:lnTo>
                  <a:lnTo>
                    <a:pt x="24540" y="1396"/>
                  </a:lnTo>
                  <a:lnTo>
                    <a:pt x="24540" y="1398"/>
                  </a:lnTo>
                  <a:lnTo>
                    <a:pt x="24528" y="1362"/>
                  </a:lnTo>
                  <a:lnTo>
                    <a:pt x="24529" y="1364"/>
                  </a:lnTo>
                  <a:lnTo>
                    <a:pt x="24510" y="1328"/>
                  </a:lnTo>
                  <a:lnTo>
                    <a:pt x="24511" y="1329"/>
                  </a:lnTo>
                  <a:lnTo>
                    <a:pt x="24484" y="1294"/>
                  </a:lnTo>
                  <a:lnTo>
                    <a:pt x="24450" y="1260"/>
                  </a:lnTo>
                  <a:lnTo>
                    <a:pt x="24408" y="1225"/>
                  </a:lnTo>
                  <a:lnTo>
                    <a:pt x="24358" y="1190"/>
                  </a:lnTo>
                  <a:lnTo>
                    <a:pt x="24301" y="1156"/>
                  </a:lnTo>
                  <a:lnTo>
                    <a:pt x="24237" y="1122"/>
                  </a:lnTo>
                  <a:lnTo>
                    <a:pt x="24165" y="1088"/>
                  </a:lnTo>
                  <a:lnTo>
                    <a:pt x="24086" y="1054"/>
                  </a:lnTo>
                  <a:lnTo>
                    <a:pt x="24000" y="1021"/>
                  </a:lnTo>
                  <a:lnTo>
                    <a:pt x="23908" y="988"/>
                  </a:lnTo>
                  <a:lnTo>
                    <a:pt x="23808" y="955"/>
                  </a:lnTo>
                  <a:lnTo>
                    <a:pt x="23702" y="923"/>
                  </a:lnTo>
                  <a:lnTo>
                    <a:pt x="23589" y="891"/>
                  </a:lnTo>
                  <a:lnTo>
                    <a:pt x="23469" y="859"/>
                  </a:lnTo>
                  <a:lnTo>
                    <a:pt x="23343" y="828"/>
                  </a:lnTo>
                  <a:lnTo>
                    <a:pt x="23211" y="797"/>
                  </a:lnTo>
                  <a:lnTo>
                    <a:pt x="23072" y="767"/>
                  </a:lnTo>
                  <a:lnTo>
                    <a:pt x="22928" y="737"/>
                  </a:lnTo>
                  <a:lnTo>
                    <a:pt x="22777" y="708"/>
                  </a:lnTo>
                  <a:lnTo>
                    <a:pt x="22621" y="679"/>
                  </a:lnTo>
                  <a:lnTo>
                    <a:pt x="22458" y="650"/>
                  </a:lnTo>
                  <a:lnTo>
                    <a:pt x="22290" y="622"/>
                  </a:lnTo>
                  <a:lnTo>
                    <a:pt x="22116" y="595"/>
                  </a:lnTo>
                  <a:lnTo>
                    <a:pt x="21937" y="568"/>
                  </a:lnTo>
                  <a:lnTo>
                    <a:pt x="21752" y="541"/>
                  </a:lnTo>
                  <a:lnTo>
                    <a:pt x="21562" y="515"/>
                  </a:lnTo>
                  <a:lnTo>
                    <a:pt x="21367" y="490"/>
                  </a:lnTo>
                  <a:lnTo>
                    <a:pt x="21166" y="465"/>
                  </a:lnTo>
                  <a:lnTo>
                    <a:pt x="20961" y="440"/>
                  </a:lnTo>
                  <a:lnTo>
                    <a:pt x="20750" y="417"/>
                  </a:lnTo>
                  <a:lnTo>
                    <a:pt x="20534" y="393"/>
                  </a:lnTo>
                  <a:lnTo>
                    <a:pt x="20314" y="371"/>
                  </a:lnTo>
                  <a:lnTo>
                    <a:pt x="20089" y="349"/>
                  </a:lnTo>
                  <a:lnTo>
                    <a:pt x="19860" y="327"/>
                  </a:lnTo>
                  <a:lnTo>
                    <a:pt x="19626" y="307"/>
                  </a:lnTo>
                  <a:lnTo>
                    <a:pt x="19387" y="287"/>
                  </a:lnTo>
                  <a:lnTo>
                    <a:pt x="19145" y="267"/>
                  </a:lnTo>
                  <a:lnTo>
                    <a:pt x="18898" y="248"/>
                  </a:lnTo>
                  <a:lnTo>
                    <a:pt x="18647" y="230"/>
                  </a:lnTo>
                  <a:lnTo>
                    <a:pt x="18392" y="213"/>
                  </a:lnTo>
                  <a:lnTo>
                    <a:pt x="18133" y="196"/>
                  </a:lnTo>
                  <a:lnTo>
                    <a:pt x="17604" y="165"/>
                  </a:lnTo>
                  <a:lnTo>
                    <a:pt x="17061" y="136"/>
                  </a:lnTo>
                  <a:lnTo>
                    <a:pt x="16503" y="111"/>
                  </a:lnTo>
                  <a:lnTo>
                    <a:pt x="15933" y="89"/>
                  </a:lnTo>
                  <a:lnTo>
                    <a:pt x="15351" y="70"/>
                  </a:lnTo>
                  <a:lnTo>
                    <a:pt x="14757" y="54"/>
                  </a:lnTo>
                  <a:lnTo>
                    <a:pt x="14153" y="41"/>
                  </a:lnTo>
                  <a:lnTo>
                    <a:pt x="13539" y="32"/>
                  </a:lnTo>
                  <a:lnTo>
                    <a:pt x="12916" y="27"/>
                  </a:lnTo>
                  <a:lnTo>
                    <a:pt x="12284" y="25"/>
                  </a:lnTo>
                  <a:lnTo>
                    <a:pt x="11653" y="27"/>
                  </a:lnTo>
                  <a:lnTo>
                    <a:pt x="11030" y="32"/>
                  </a:lnTo>
                  <a:lnTo>
                    <a:pt x="10416" y="41"/>
                  </a:lnTo>
                  <a:lnTo>
                    <a:pt x="9812" y="54"/>
                  </a:lnTo>
                  <a:lnTo>
                    <a:pt x="9218" y="70"/>
                  </a:lnTo>
                  <a:lnTo>
                    <a:pt x="8636" y="89"/>
                  </a:lnTo>
                  <a:lnTo>
                    <a:pt x="8066" y="111"/>
                  </a:lnTo>
                  <a:lnTo>
                    <a:pt x="7509" y="136"/>
                  </a:lnTo>
                  <a:lnTo>
                    <a:pt x="6965" y="165"/>
                  </a:lnTo>
                  <a:lnTo>
                    <a:pt x="6436" y="196"/>
                  </a:lnTo>
                  <a:lnTo>
                    <a:pt x="5922" y="230"/>
                  </a:lnTo>
                  <a:lnTo>
                    <a:pt x="5671" y="248"/>
                  </a:lnTo>
                  <a:lnTo>
                    <a:pt x="5424" y="267"/>
                  </a:lnTo>
                  <a:lnTo>
                    <a:pt x="5182" y="287"/>
                  </a:lnTo>
                  <a:lnTo>
                    <a:pt x="4943" y="307"/>
                  </a:lnTo>
                  <a:lnTo>
                    <a:pt x="4709" y="327"/>
                  </a:lnTo>
                  <a:lnTo>
                    <a:pt x="4480" y="349"/>
                  </a:lnTo>
                  <a:lnTo>
                    <a:pt x="4255" y="371"/>
                  </a:lnTo>
                  <a:lnTo>
                    <a:pt x="4035" y="393"/>
                  </a:lnTo>
                  <a:lnTo>
                    <a:pt x="3819" y="417"/>
                  </a:lnTo>
                  <a:lnTo>
                    <a:pt x="3609" y="440"/>
                  </a:lnTo>
                  <a:lnTo>
                    <a:pt x="3403" y="465"/>
                  </a:lnTo>
                  <a:lnTo>
                    <a:pt x="3203" y="490"/>
                  </a:lnTo>
                  <a:lnTo>
                    <a:pt x="3007" y="515"/>
                  </a:lnTo>
                  <a:lnTo>
                    <a:pt x="2817" y="541"/>
                  </a:lnTo>
                  <a:lnTo>
                    <a:pt x="2632" y="568"/>
                  </a:lnTo>
                  <a:lnTo>
                    <a:pt x="2453" y="595"/>
                  </a:lnTo>
                  <a:lnTo>
                    <a:pt x="2279" y="622"/>
                  </a:lnTo>
                  <a:lnTo>
                    <a:pt x="2111" y="650"/>
                  </a:lnTo>
                  <a:lnTo>
                    <a:pt x="1948" y="679"/>
                  </a:lnTo>
                  <a:lnTo>
                    <a:pt x="1792" y="707"/>
                  </a:lnTo>
                  <a:lnTo>
                    <a:pt x="1641" y="737"/>
                  </a:lnTo>
                  <a:lnTo>
                    <a:pt x="1497" y="767"/>
                  </a:lnTo>
                  <a:lnTo>
                    <a:pt x="1358" y="797"/>
                  </a:lnTo>
                  <a:lnTo>
                    <a:pt x="1226" y="828"/>
                  </a:lnTo>
                  <a:lnTo>
                    <a:pt x="1100" y="859"/>
                  </a:lnTo>
                  <a:lnTo>
                    <a:pt x="981" y="891"/>
                  </a:lnTo>
                  <a:lnTo>
                    <a:pt x="868" y="923"/>
                  </a:lnTo>
                  <a:lnTo>
                    <a:pt x="762" y="955"/>
                  </a:lnTo>
                  <a:lnTo>
                    <a:pt x="662" y="988"/>
                  </a:lnTo>
                  <a:lnTo>
                    <a:pt x="569" y="1021"/>
                  </a:lnTo>
                  <a:lnTo>
                    <a:pt x="483" y="1054"/>
                  </a:lnTo>
                  <a:lnTo>
                    <a:pt x="405" y="1088"/>
                  </a:lnTo>
                  <a:lnTo>
                    <a:pt x="333" y="1122"/>
                  </a:lnTo>
                  <a:lnTo>
                    <a:pt x="269" y="1156"/>
                  </a:lnTo>
                  <a:lnTo>
                    <a:pt x="212" y="1190"/>
                  </a:lnTo>
                  <a:lnTo>
                    <a:pt x="162" y="1224"/>
                  </a:lnTo>
                  <a:lnTo>
                    <a:pt x="120" y="1259"/>
                  </a:lnTo>
                  <a:lnTo>
                    <a:pt x="86" y="1293"/>
                  </a:lnTo>
                  <a:lnTo>
                    <a:pt x="59" y="1329"/>
                  </a:lnTo>
                  <a:lnTo>
                    <a:pt x="60" y="1328"/>
                  </a:lnTo>
                  <a:lnTo>
                    <a:pt x="40" y="1364"/>
                  </a:lnTo>
                  <a:lnTo>
                    <a:pt x="41" y="1362"/>
                  </a:lnTo>
                  <a:lnTo>
                    <a:pt x="29" y="1398"/>
                  </a:lnTo>
                  <a:lnTo>
                    <a:pt x="29" y="1396"/>
                  </a:lnTo>
                  <a:lnTo>
                    <a:pt x="25" y="1432"/>
                  </a:lnTo>
                  <a:lnTo>
                    <a:pt x="25" y="1429"/>
                  </a:lnTo>
                  <a:lnTo>
                    <a:pt x="29" y="146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303" name="Rectangle 150"/>
            <p:cNvSpPr>
              <a:spLocks noChangeArrowheads="1"/>
            </p:cNvSpPr>
            <p:nvPr/>
          </p:nvSpPr>
          <p:spPr bwMode="auto">
            <a:xfrm>
              <a:off x="2646" y="2902"/>
              <a:ext cx="52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Saksbehandler</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04" name="Rectangle 151"/>
            <p:cNvSpPr>
              <a:spLocks noChangeArrowheads="1"/>
            </p:cNvSpPr>
            <p:nvPr/>
          </p:nvSpPr>
          <p:spPr bwMode="auto">
            <a:xfrm>
              <a:off x="3126" y="2902"/>
              <a:ext cx="5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05" name="Rectangle 152"/>
            <p:cNvSpPr>
              <a:spLocks noChangeArrowheads="1"/>
            </p:cNvSpPr>
            <p:nvPr/>
          </p:nvSpPr>
          <p:spPr bwMode="auto">
            <a:xfrm>
              <a:off x="2745" y="3011"/>
              <a:ext cx="2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Status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06" name="Rectangle 153"/>
            <p:cNvSpPr>
              <a:spLocks noChangeArrowheads="1"/>
            </p:cNvSpPr>
            <p:nvPr/>
          </p:nvSpPr>
          <p:spPr bwMode="auto">
            <a:xfrm>
              <a:off x="2967" y="3011"/>
              <a:ext cx="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rgbClr val="000000"/>
                  </a:solidFill>
                  <a:effectLst/>
                  <a:latin typeface="Times New Roman" pitchFamily="18" charset="0"/>
                  <a:cs typeface="Arial" pitchFamily="34" charset="0"/>
                </a:rPr>
                <a:t> G</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07" name="Rectangle 154"/>
            <p:cNvSpPr>
              <a:spLocks noChangeArrowheads="1"/>
            </p:cNvSpPr>
            <p:nvPr/>
          </p:nvSpPr>
          <p:spPr bwMode="auto">
            <a:xfrm>
              <a:off x="3027" y="3011"/>
              <a:ext cx="5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08" name="Rectangle 155"/>
            <p:cNvSpPr>
              <a:spLocks noChangeArrowheads="1"/>
            </p:cNvSpPr>
            <p:nvPr/>
          </p:nvSpPr>
          <p:spPr bwMode="auto">
            <a:xfrm>
              <a:off x="1901" y="3119"/>
              <a:ext cx="202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Notat settes til ekspedert da får mottaker dokumentet på sin oppgave.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09" name="Rectangle 156"/>
            <p:cNvSpPr>
              <a:spLocks noChangeArrowheads="1"/>
            </p:cNvSpPr>
            <p:nvPr/>
          </p:nvSpPr>
          <p:spPr bwMode="auto">
            <a:xfrm>
              <a:off x="3886" y="3119"/>
              <a:ext cx="5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10" name="Rectangle 157"/>
            <p:cNvSpPr>
              <a:spLocks noChangeArrowheads="1"/>
            </p:cNvSpPr>
            <p:nvPr/>
          </p:nvSpPr>
          <p:spPr bwMode="auto">
            <a:xfrm>
              <a:off x="2429" y="3216"/>
              <a:ext cx="95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dirty="0" smtClean="0">
                  <a:ln>
                    <a:noFill/>
                  </a:ln>
                  <a:solidFill>
                    <a:srgbClr val="000000"/>
                  </a:solidFill>
                  <a:effectLst/>
                  <a:latin typeface="Calibri" pitchFamily="34" charset="0"/>
                  <a:cs typeface="Arial" pitchFamily="34" charset="0"/>
                </a:rPr>
                <a:t>Utgående brev får følgende valg:</a:t>
              </a: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11" name="Rectangle 158"/>
            <p:cNvSpPr>
              <a:spLocks noChangeArrowheads="1"/>
            </p:cNvSpPr>
            <p:nvPr/>
          </p:nvSpPr>
          <p:spPr bwMode="auto">
            <a:xfrm>
              <a:off x="3343" y="3216"/>
              <a:ext cx="5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000" b="0" i="0" u="none" strike="noStrike" cap="none" normalizeH="0" baseline="0" smtClean="0">
                  <a:ln>
                    <a:noFill/>
                  </a:ln>
                  <a:solidFill>
                    <a:srgbClr val="000000"/>
                  </a:solidFill>
                  <a:effectLst/>
                  <a:latin typeface="Calibri" pitchFamily="34"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12" name="Rectangle 159"/>
            <p:cNvSpPr>
              <a:spLocks noChangeArrowheads="1"/>
            </p:cNvSpPr>
            <p:nvPr/>
          </p:nvSpPr>
          <p:spPr bwMode="auto">
            <a:xfrm>
              <a:off x="2886" y="3313"/>
              <a:ext cx="5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13" name="Freeform 160"/>
            <p:cNvSpPr>
              <a:spLocks/>
            </p:cNvSpPr>
            <p:nvPr/>
          </p:nvSpPr>
          <p:spPr bwMode="auto">
            <a:xfrm>
              <a:off x="2211" y="2105"/>
              <a:ext cx="1349" cy="528"/>
            </a:xfrm>
            <a:custGeom>
              <a:avLst/>
              <a:gdLst>
                <a:gd name="T0" fmla="*/ 0 w 1349"/>
                <a:gd name="T1" fmla="*/ 396 h 528"/>
                <a:gd name="T2" fmla="*/ 337 w 1349"/>
                <a:gd name="T3" fmla="*/ 396 h 528"/>
                <a:gd name="T4" fmla="*/ 337 w 1349"/>
                <a:gd name="T5" fmla="*/ 0 h 528"/>
                <a:gd name="T6" fmla="*/ 1011 w 1349"/>
                <a:gd name="T7" fmla="*/ 0 h 528"/>
                <a:gd name="T8" fmla="*/ 1011 w 1349"/>
                <a:gd name="T9" fmla="*/ 396 h 528"/>
                <a:gd name="T10" fmla="*/ 1349 w 1349"/>
                <a:gd name="T11" fmla="*/ 396 h 528"/>
                <a:gd name="T12" fmla="*/ 674 w 1349"/>
                <a:gd name="T13" fmla="*/ 528 h 528"/>
                <a:gd name="T14" fmla="*/ 0 w 1349"/>
                <a:gd name="T15" fmla="*/ 396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9" h="528">
                  <a:moveTo>
                    <a:pt x="0" y="396"/>
                  </a:moveTo>
                  <a:lnTo>
                    <a:pt x="337" y="396"/>
                  </a:lnTo>
                  <a:lnTo>
                    <a:pt x="337" y="0"/>
                  </a:lnTo>
                  <a:lnTo>
                    <a:pt x="1011" y="0"/>
                  </a:lnTo>
                  <a:lnTo>
                    <a:pt x="1011" y="396"/>
                  </a:lnTo>
                  <a:lnTo>
                    <a:pt x="1349" y="396"/>
                  </a:lnTo>
                  <a:lnTo>
                    <a:pt x="674" y="528"/>
                  </a:lnTo>
                  <a:lnTo>
                    <a:pt x="0" y="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14" name="Freeform 161"/>
            <p:cNvSpPr>
              <a:spLocks noEditPoints="1"/>
            </p:cNvSpPr>
            <p:nvPr/>
          </p:nvSpPr>
          <p:spPr bwMode="auto">
            <a:xfrm>
              <a:off x="2190" y="2102"/>
              <a:ext cx="1390" cy="534"/>
            </a:xfrm>
            <a:custGeom>
              <a:avLst/>
              <a:gdLst>
                <a:gd name="T0" fmla="*/ 0 w 1390"/>
                <a:gd name="T1" fmla="*/ 398 h 534"/>
                <a:gd name="T2" fmla="*/ 0 w 1390"/>
                <a:gd name="T3" fmla="*/ 396 h 534"/>
                <a:gd name="T4" fmla="*/ 358 w 1390"/>
                <a:gd name="T5" fmla="*/ 396 h 534"/>
                <a:gd name="T6" fmla="*/ 355 w 1390"/>
                <a:gd name="T7" fmla="*/ 399 h 534"/>
                <a:gd name="T8" fmla="*/ 355 w 1390"/>
                <a:gd name="T9" fmla="*/ 0 h 534"/>
                <a:gd name="T10" fmla="*/ 1035 w 1390"/>
                <a:gd name="T11" fmla="*/ 0 h 534"/>
                <a:gd name="T12" fmla="*/ 1035 w 1390"/>
                <a:gd name="T13" fmla="*/ 399 h 534"/>
                <a:gd name="T14" fmla="*/ 1032 w 1390"/>
                <a:gd name="T15" fmla="*/ 396 h 534"/>
                <a:gd name="T16" fmla="*/ 1390 w 1390"/>
                <a:gd name="T17" fmla="*/ 396 h 534"/>
                <a:gd name="T18" fmla="*/ 1390 w 1390"/>
                <a:gd name="T19" fmla="*/ 398 h 534"/>
                <a:gd name="T20" fmla="*/ 695 w 1390"/>
                <a:gd name="T21" fmla="*/ 534 h 534"/>
                <a:gd name="T22" fmla="*/ 0 w 1390"/>
                <a:gd name="T23" fmla="*/ 398 h 534"/>
                <a:gd name="T24" fmla="*/ 695 w 1390"/>
                <a:gd name="T25" fmla="*/ 528 h 534"/>
                <a:gd name="T26" fmla="*/ 695 w 1390"/>
                <a:gd name="T27" fmla="*/ 528 h 534"/>
                <a:gd name="T28" fmla="*/ 1369 w 1390"/>
                <a:gd name="T29" fmla="*/ 396 h 534"/>
                <a:gd name="T30" fmla="*/ 1370 w 1390"/>
                <a:gd name="T31" fmla="*/ 402 h 534"/>
                <a:gd name="T32" fmla="*/ 1030 w 1390"/>
                <a:gd name="T33" fmla="*/ 402 h 534"/>
                <a:gd name="T34" fmla="*/ 1030 w 1390"/>
                <a:gd name="T35" fmla="*/ 3 h 534"/>
                <a:gd name="T36" fmla="*/ 1032 w 1390"/>
                <a:gd name="T37" fmla="*/ 6 h 534"/>
                <a:gd name="T38" fmla="*/ 358 w 1390"/>
                <a:gd name="T39" fmla="*/ 6 h 534"/>
                <a:gd name="T40" fmla="*/ 360 w 1390"/>
                <a:gd name="T41" fmla="*/ 3 h 534"/>
                <a:gd name="T42" fmla="*/ 360 w 1390"/>
                <a:gd name="T43" fmla="*/ 402 h 534"/>
                <a:gd name="T44" fmla="*/ 21 w 1390"/>
                <a:gd name="T45" fmla="*/ 402 h 534"/>
                <a:gd name="T46" fmla="*/ 21 w 1390"/>
                <a:gd name="T47" fmla="*/ 396 h 534"/>
                <a:gd name="T48" fmla="*/ 695 w 1390"/>
                <a:gd name="T49"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0" h="534">
                  <a:moveTo>
                    <a:pt x="0" y="398"/>
                  </a:moveTo>
                  <a:lnTo>
                    <a:pt x="0" y="396"/>
                  </a:lnTo>
                  <a:lnTo>
                    <a:pt x="358" y="396"/>
                  </a:lnTo>
                  <a:lnTo>
                    <a:pt x="355" y="399"/>
                  </a:lnTo>
                  <a:lnTo>
                    <a:pt x="355" y="0"/>
                  </a:lnTo>
                  <a:lnTo>
                    <a:pt x="1035" y="0"/>
                  </a:lnTo>
                  <a:lnTo>
                    <a:pt x="1035" y="399"/>
                  </a:lnTo>
                  <a:lnTo>
                    <a:pt x="1032" y="396"/>
                  </a:lnTo>
                  <a:lnTo>
                    <a:pt x="1390" y="396"/>
                  </a:lnTo>
                  <a:lnTo>
                    <a:pt x="1390" y="398"/>
                  </a:lnTo>
                  <a:lnTo>
                    <a:pt x="695" y="534"/>
                  </a:lnTo>
                  <a:lnTo>
                    <a:pt x="0" y="398"/>
                  </a:lnTo>
                  <a:close/>
                  <a:moveTo>
                    <a:pt x="695" y="528"/>
                  </a:moveTo>
                  <a:lnTo>
                    <a:pt x="695" y="528"/>
                  </a:lnTo>
                  <a:lnTo>
                    <a:pt x="1369" y="396"/>
                  </a:lnTo>
                  <a:lnTo>
                    <a:pt x="1370" y="402"/>
                  </a:lnTo>
                  <a:lnTo>
                    <a:pt x="1030" y="402"/>
                  </a:lnTo>
                  <a:lnTo>
                    <a:pt x="1030" y="3"/>
                  </a:lnTo>
                  <a:lnTo>
                    <a:pt x="1032" y="6"/>
                  </a:lnTo>
                  <a:lnTo>
                    <a:pt x="358" y="6"/>
                  </a:lnTo>
                  <a:lnTo>
                    <a:pt x="360" y="3"/>
                  </a:lnTo>
                  <a:lnTo>
                    <a:pt x="360" y="402"/>
                  </a:lnTo>
                  <a:lnTo>
                    <a:pt x="21" y="402"/>
                  </a:lnTo>
                  <a:lnTo>
                    <a:pt x="21" y="396"/>
                  </a:lnTo>
                  <a:lnTo>
                    <a:pt x="695" y="52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315" name="Rectangle 162"/>
            <p:cNvSpPr>
              <a:spLocks noChangeArrowheads="1"/>
            </p:cNvSpPr>
            <p:nvPr/>
          </p:nvSpPr>
          <p:spPr bwMode="auto">
            <a:xfrm>
              <a:off x="2600" y="2135"/>
              <a:ext cx="38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Godkjent,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16" name="Rectangle 163"/>
            <p:cNvSpPr>
              <a:spLocks noChangeArrowheads="1"/>
            </p:cNvSpPr>
            <p:nvPr/>
          </p:nvSpPr>
          <p:spPr bwMode="auto">
            <a:xfrm>
              <a:off x="2600" y="2244"/>
              <a:ext cx="52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ekspederes av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17" name="Rectangle 164"/>
            <p:cNvSpPr>
              <a:spLocks noChangeArrowheads="1"/>
            </p:cNvSpPr>
            <p:nvPr/>
          </p:nvSpPr>
          <p:spPr bwMode="auto">
            <a:xfrm>
              <a:off x="2600" y="2357"/>
              <a:ext cx="50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saksbehandler</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18" name="Rectangle 165"/>
            <p:cNvSpPr>
              <a:spLocks noChangeArrowheads="1"/>
            </p:cNvSpPr>
            <p:nvPr/>
          </p:nvSpPr>
          <p:spPr bwMode="auto">
            <a:xfrm>
              <a:off x="3066" y="2357"/>
              <a:ext cx="5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19" name="Freeform 166"/>
            <p:cNvSpPr>
              <a:spLocks/>
            </p:cNvSpPr>
            <p:nvPr/>
          </p:nvSpPr>
          <p:spPr bwMode="auto">
            <a:xfrm>
              <a:off x="3594" y="707"/>
              <a:ext cx="597" cy="716"/>
            </a:xfrm>
            <a:custGeom>
              <a:avLst/>
              <a:gdLst>
                <a:gd name="T0" fmla="*/ 0 w 597"/>
                <a:gd name="T1" fmla="*/ 507 h 716"/>
                <a:gd name="T2" fmla="*/ 149 w 597"/>
                <a:gd name="T3" fmla="*/ 507 h 716"/>
                <a:gd name="T4" fmla="*/ 149 w 597"/>
                <a:gd name="T5" fmla="*/ 0 h 716"/>
                <a:gd name="T6" fmla="*/ 447 w 597"/>
                <a:gd name="T7" fmla="*/ 0 h 716"/>
                <a:gd name="T8" fmla="*/ 447 w 597"/>
                <a:gd name="T9" fmla="*/ 507 h 716"/>
                <a:gd name="T10" fmla="*/ 597 w 597"/>
                <a:gd name="T11" fmla="*/ 507 h 716"/>
                <a:gd name="T12" fmla="*/ 298 w 597"/>
                <a:gd name="T13" fmla="*/ 716 h 716"/>
                <a:gd name="T14" fmla="*/ 0 w 597"/>
                <a:gd name="T15" fmla="*/ 507 h 7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7" h="716">
                  <a:moveTo>
                    <a:pt x="0" y="507"/>
                  </a:moveTo>
                  <a:lnTo>
                    <a:pt x="149" y="507"/>
                  </a:lnTo>
                  <a:lnTo>
                    <a:pt x="149" y="0"/>
                  </a:lnTo>
                  <a:lnTo>
                    <a:pt x="447" y="0"/>
                  </a:lnTo>
                  <a:lnTo>
                    <a:pt x="447" y="507"/>
                  </a:lnTo>
                  <a:lnTo>
                    <a:pt x="597" y="507"/>
                  </a:lnTo>
                  <a:lnTo>
                    <a:pt x="298" y="716"/>
                  </a:lnTo>
                  <a:lnTo>
                    <a:pt x="0" y="5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20" name="Freeform 167"/>
            <p:cNvSpPr>
              <a:spLocks noEditPoints="1"/>
            </p:cNvSpPr>
            <p:nvPr/>
          </p:nvSpPr>
          <p:spPr bwMode="auto">
            <a:xfrm>
              <a:off x="3585" y="704"/>
              <a:ext cx="615" cy="723"/>
            </a:xfrm>
            <a:custGeom>
              <a:avLst/>
              <a:gdLst>
                <a:gd name="T0" fmla="*/ 0 w 615"/>
                <a:gd name="T1" fmla="*/ 507 h 723"/>
                <a:gd name="T2" fmla="*/ 158 w 615"/>
                <a:gd name="T3" fmla="*/ 507 h 723"/>
                <a:gd name="T4" fmla="*/ 155 w 615"/>
                <a:gd name="T5" fmla="*/ 510 h 723"/>
                <a:gd name="T6" fmla="*/ 155 w 615"/>
                <a:gd name="T7" fmla="*/ 0 h 723"/>
                <a:gd name="T8" fmla="*/ 459 w 615"/>
                <a:gd name="T9" fmla="*/ 0 h 723"/>
                <a:gd name="T10" fmla="*/ 459 w 615"/>
                <a:gd name="T11" fmla="*/ 510 h 723"/>
                <a:gd name="T12" fmla="*/ 456 w 615"/>
                <a:gd name="T13" fmla="*/ 507 h 723"/>
                <a:gd name="T14" fmla="*/ 615 w 615"/>
                <a:gd name="T15" fmla="*/ 507 h 723"/>
                <a:gd name="T16" fmla="*/ 307 w 615"/>
                <a:gd name="T17" fmla="*/ 723 h 723"/>
                <a:gd name="T18" fmla="*/ 0 w 615"/>
                <a:gd name="T19" fmla="*/ 507 h 723"/>
                <a:gd name="T20" fmla="*/ 309 w 615"/>
                <a:gd name="T21" fmla="*/ 717 h 723"/>
                <a:gd name="T22" fmla="*/ 306 w 615"/>
                <a:gd name="T23" fmla="*/ 717 h 723"/>
                <a:gd name="T24" fmla="*/ 605 w 615"/>
                <a:gd name="T25" fmla="*/ 508 h 723"/>
                <a:gd name="T26" fmla="*/ 606 w 615"/>
                <a:gd name="T27" fmla="*/ 513 h 723"/>
                <a:gd name="T28" fmla="*/ 454 w 615"/>
                <a:gd name="T29" fmla="*/ 513 h 723"/>
                <a:gd name="T30" fmla="*/ 454 w 615"/>
                <a:gd name="T31" fmla="*/ 3 h 723"/>
                <a:gd name="T32" fmla="*/ 456 w 615"/>
                <a:gd name="T33" fmla="*/ 6 h 723"/>
                <a:gd name="T34" fmla="*/ 158 w 615"/>
                <a:gd name="T35" fmla="*/ 6 h 723"/>
                <a:gd name="T36" fmla="*/ 161 w 615"/>
                <a:gd name="T37" fmla="*/ 3 h 723"/>
                <a:gd name="T38" fmla="*/ 161 w 615"/>
                <a:gd name="T39" fmla="*/ 513 h 723"/>
                <a:gd name="T40" fmla="*/ 9 w 615"/>
                <a:gd name="T41" fmla="*/ 513 h 723"/>
                <a:gd name="T42" fmla="*/ 10 w 615"/>
                <a:gd name="T43" fmla="*/ 508 h 723"/>
                <a:gd name="T44" fmla="*/ 309 w 615"/>
                <a:gd name="T45" fmla="*/ 717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5" h="723">
                  <a:moveTo>
                    <a:pt x="0" y="507"/>
                  </a:moveTo>
                  <a:lnTo>
                    <a:pt x="158" y="507"/>
                  </a:lnTo>
                  <a:lnTo>
                    <a:pt x="155" y="510"/>
                  </a:lnTo>
                  <a:lnTo>
                    <a:pt x="155" y="0"/>
                  </a:lnTo>
                  <a:lnTo>
                    <a:pt x="459" y="0"/>
                  </a:lnTo>
                  <a:lnTo>
                    <a:pt x="459" y="510"/>
                  </a:lnTo>
                  <a:lnTo>
                    <a:pt x="456" y="507"/>
                  </a:lnTo>
                  <a:lnTo>
                    <a:pt x="615" y="507"/>
                  </a:lnTo>
                  <a:lnTo>
                    <a:pt x="307" y="723"/>
                  </a:lnTo>
                  <a:lnTo>
                    <a:pt x="0" y="507"/>
                  </a:lnTo>
                  <a:close/>
                  <a:moveTo>
                    <a:pt x="309" y="717"/>
                  </a:moveTo>
                  <a:lnTo>
                    <a:pt x="306" y="717"/>
                  </a:lnTo>
                  <a:lnTo>
                    <a:pt x="605" y="508"/>
                  </a:lnTo>
                  <a:lnTo>
                    <a:pt x="606" y="513"/>
                  </a:lnTo>
                  <a:lnTo>
                    <a:pt x="454" y="513"/>
                  </a:lnTo>
                  <a:lnTo>
                    <a:pt x="454" y="3"/>
                  </a:lnTo>
                  <a:lnTo>
                    <a:pt x="456" y="6"/>
                  </a:lnTo>
                  <a:lnTo>
                    <a:pt x="158" y="6"/>
                  </a:lnTo>
                  <a:lnTo>
                    <a:pt x="161" y="3"/>
                  </a:lnTo>
                  <a:lnTo>
                    <a:pt x="161" y="513"/>
                  </a:lnTo>
                  <a:lnTo>
                    <a:pt x="9" y="513"/>
                  </a:lnTo>
                  <a:lnTo>
                    <a:pt x="10" y="508"/>
                  </a:lnTo>
                  <a:lnTo>
                    <a:pt x="309" y="71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321" name="Rectangle 168"/>
            <p:cNvSpPr>
              <a:spLocks noChangeArrowheads="1"/>
            </p:cNvSpPr>
            <p:nvPr/>
          </p:nvSpPr>
          <p:spPr bwMode="auto">
            <a:xfrm>
              <a:off x="3913" y="7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22" name="Rectangle 169"/>
            <p:cNvSpPr>
              <a:spLocks noChangeArrowheads="1"/>
            </p:cNvSpPr>
            <p:nvPr/>
          </p:nvSpPr>
          <p:spPr bwMode="auto">
            <a:xfrm>
              <a:off x="3815" y="7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23" name="Rectangle 170"/>
            <p:cNvSpPr>
              <a:spLocks noChangeArrowheads="1"/>
            </p:cNvSpPr>
            <p:nvPr/>
          </p:nvSpPr>
          <p:spPr bwMode="auto">
            <a:xfrm>
              <a:off x="3815" y="1212"/>
              <a:ext cx="2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24" name="Rectangle 171"/>
            <p:cNvSpPr>
              <a:spLocks noChangeArrowheads="1"/>
            </p:cNvSpPr>
            <p:nvPr/>
          </p:nvSpPr>
          <p:spPr bwMode="auto">
            <a:xfrm>
              <a:off x="3718" y="738"/>
              <a:ext cx="2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25" name="Freeform 172"/>
            <p:cNvSpPr>
              <a:spLocks/>
            </p:cNvSpPr>
            <p:nvPr/>
          </p:nvSpPr>
          <p:spPr bwMode="auto">
            <a:xfrm>
              <a:off x="2129" y="3518"/>
              <a:ext cx="713" cy="706"/>
            </a:xfrm>
            <a:custGeom>
              <a:avLst/>
              <a:gdLst>
                <a:gd name="T0" fmla="*/ 0 w 713"/>
                <a:gd name="T1" fmla="*/ 529 h 706"/>
                <a:gd name="T2" fmla="*/ 178 w 713"/>
                <a:gd name="T3" fmla="*/ 529 h 706"/>
                <a:gd name="T4" fmla="*/ 178 w 713"/>
                <a:gd name="T5" fmla="*/ 0 h 706"/>
                <a:gd name="T6" fmla="*/ 535 w 713"/>
                <a:gd name="T7" fmla="*/ 0 h 706"/>
                <a:gd name="T8" fmla="*/ 535 w 713"/>
                <a:gd name="T9" fmla="*/ 529 h 706"/>
                <a:gd name="T10" fmla="*/ 713 w 713"/>
                <a:gd name="T11" fmla="*/ 529 h 706"/>
                <a:gd name="T12" fmla="*/ 356 w 713"/>
                <a:gd name="T13" fmla="*/ 706 h 706"/>
                <a:gd name="T14" fmla="*/ 0 w 713"/>
                <a:gd name="T15" fmla="*/ 529 h 7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3" h="706">
                  <a:moveTo>
                    <a:pt x="0" y="529"/>
                  </a:moveTo>
                  <a:lnTo>
                    <a:pt x="178" y="529"/>
                  </a:lnTo>
                  <a:lnTo>
                    <a:pt x="178" y="0"/>
                  </a:lnTo>
                  <a:lnTo>
                    <a:pt x="535" y="0"/>
                  </a:lnTo>
                  <a:lnTo>
                    <a:pt x="535" y="529"/>
                  </a:lnTo>
                  <a:lnTo>
                    <a:pt x="713" y="529"/>
                  </a:lnTo>
                  <a:lnTo>
                    <a:pt x="356" y="706"/>
                  </a:lnTo>
                  <a:lnTo>
                    <a:pt x="0" y="5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326" name="Freeform 173"/>
            <p:cNvSpPr>
              <a:spLocks noEditPoints="1"/>
            </p:cNvSpPr>
            <p:nvPr/>
          </p:nvSpPr>
          <p:spPr bwMode="auto">
            <a:xfrm>
              <a:off x="2116" y="3514"/>
              <a:ext cx="738" cy="806"/>
            </a:xfrm>
            <a:custGeom>
              <a:avLst/>
              <a:gdLst>
                <a:gd name="T0" fmla="*/ 0 w 738"/>
                <a:gd name="T1" fmla="*/ 530 h 713"/>
                <a:gd name="T2" fmla="*/ 191 w 738"/>
                <a:gd name="T3" fmla="*/ 530 h 713"/>
                <a:gd name="T4" fmla="*/ 189 w 738"/>
                <a:gd name="T5" fmla="*/ 533 h 713"/>
                <a:gd name="T6" fmla="*/ 189 w 738"/>
                <a:gd name="T7" fmla="*/ 0 h 713"/>
                <a:gd name="T8" fmla="*/ 550 w 738"/>
                <a:gd name="T9" fmla="*/ 0 h 713"/>
                <a:gd name="T10" fmla="*/ 550 w 738"/>
                <a:gd name="T11" fmla="*/ 533 h 713"/>
                <a:gd name="T12" fmla="*/ 548 w 738"/>
                <a:gd name="T13" fmla="*/ 530 h 713"/>
                <a:gd name="T14" fmla="*/ 738 w 738"/>
                <a:gd name="T15" fmla="*/ 530 h 713"/>
                <a:gd name="T16" fmla="*/ 369 w 738"/>
                <a:gd name="T17" fmla="*/ 713 h 713"/>
                <a:gd name="T18" fmla="*/ 0 w 738"/>
                <a:gd name="T19" fmla="*/ 530 h 713"/>
                <a:gd name="T20" fmla="*/ 370 w 738"/>
                <a:gd name="T21" fmla="*/ 707 h 713"/>
                <a:gd name="T22" fmla="*/ 368 w 738"/>
                <a:gd name="T23" fmla="*/ 707 h 713"/>
                <a:gd name="T24" fmla="*/ 725 w 738"/>
                <a:gd name="T25" fmla="*/ 531 h 713"/>
                <a:gd name="T26" fmla="*/ 726 w 738"/>
                <a:gd name="T27" fmla="*/ 536 h 713"/>
                <a:gd name="T28" fmla="*/ 545 w 738"/>
                <a:gd name="T29" fmla="*/ 536 h 713"/>
                <a:gd name="T30" fmla="*/ 545 w 738"/>
                <a:gd name="T31" fmla="*/ 4 h 713"/>
                <a:gd name="T32" fmla="*/ 548 w 738"/>
                <a:gd name="T33" fmla="*/ 6 h 713"/>
                <a:gd name="T34" fmla="*/ 191 w 738"/>
                <a:gd name="T35" fmla="*/ 6 h 713"/>
                <a:gd name="T36" fmla="*/ 194 w 738"/>
                <a:gd name="T37" fmla="*/ 4 h 713"/>
                <a:gd name="T38" fmla="*/ 194 w 738"/>
                <a:gd name="T39" fmla="*/ 536 h 713"/>
                <a:gd name="T40" fmla="*/ 13 w 738"/>
                <a:gd name="T41" fmla="*/ 536 h 713"/>
                <a:gd name="T42" fmla="*/ 14 w 738"/>
                <a:gd name="T43" fmla="*/ 531 h 713"/>
                <a:gd name="T44" fmla="*/ 370 w 738"/>
                <a:gd name="T45" fmla="*/ 707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8" h="713">
                  <a:moveTo>
                    <a:pt x="0" y="530"/>
                  </a:moveTo>
                  <a:lnTo>
                    <a:pt x="191" y="530"/>
                  </a:lnTo>
                  <a:lnTo>
                    <a:pt x="189" y="533"/>
                  </a:lnTo>
                  <a:lnTo>
                    <a:pt x="189" y="0"/>
                  </a:lnTo>
                  <a:lnTo>
                    <a:pt x="550" y="0"/>
                  </a:lnTo>
                  <a:lnTo>
                    <a:pt x="550" y="533"/>
                  </a:lnTo>
                  <a:lnTo>
                    <a:pt x="548" y="530"/>
                  </a:lnTo>
                  <a:lnTo>
                    <a:pt x="738" y="530"/>
                  </a:lnTo>
                  <a:lnTo>
                    <a:pt x="369" y="713"/>
                  </a:lnTo>
                  <a:lnTo>
                    <a:pt x="0" y="530"/>
                  </a:lnTo>
                  <a:close/>
                  <a:moveTo>
                    <a:pt x="370" y="707"/>
                  </a:moveTo>
                  <a:lnTo>
                    <a:pt x="368" y="707"/>
                  </a:lnTo>
                  <a:lnTo>
                    <a:pt x="725" y="531"/>
                  </a:lnTo>
                  <a:lnTo>
                    <a:pt x="726" y="536"/>
                  </a:lnTo>
                  <a:lnTo>
                    <a:pt x="545" y="536"/>
                  </a:lnTo>
                  <a:lnTo>
                    <a:pt x="545" y="4"/>
                  </a:lnTo>
                  <a:lnTo>
                    <a:pt x="548" y="6"/>
                  </a:lnTo>
                  <a:lnTo>
                    <a:pt x="191" y="6"/>
                  </a:lnTo>
                  <a:lnTo>
                    <a:pt x="194" y="4"/>
                  </a:lnTo>
                  <a:lnTo>
                    <a:pt x="194" y="536"/>
                  </a:lnTo>
                  <a:lnTo>
                    <a:pt x="13" y="536"/>
                  </a:lnTo>
                  <a:lnTo>
                    <a:pt x="14" y="531"/>
                  </a:lnTo>
                  <a:lnTo>
                    <a:pt x="370" y="70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327" name="Rectangle 174"/>
            <p:cNvSpPr>
              <a:spLocks noChangeArrowheads="1"/>
            </p:cNvSpPr>
            <p:nvPr/>
          </p:nvSpPr>
          <p:spPr bwMode="auto">
            <a:xfrm>
              <a:off x="2534" y="35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28" name="Rectangle 175"/>
            <p:cNvSpPr>
              <a:spLocks noChangeArrowheads="1"/>
            </p:cNvSpPr>
            <p:nvPr/>
          </p:nvSpPr>
          <p:spPr bwMode="auto">
            <a:xfrm>
              <a:off x="2436" y="35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29" name="Rectangle 176"/>
            <p:cNvSpPr>
              <a:spLocks noChangeArrowheads="1"/>
            </p:cNvSpPr>
            <p:nvPr/>
          </p:nvSpPr>
          <p:spPr bwMode="auto">
            <a:xfrm>
              <a:off x="2436" y="4094"/>
              <a:ext cx="2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
          <p:nvSpPr>
            <p:cNvPr id="9331" name="Freeform 178"/>
            <p:cNvSpPr>
              <a:spLocks noEditPoints="1"/>
            </p:cNvSpPr>
            <p:nvPr/>
          </p:nvSpPr>
          <p:spPr bwMode="auto">
            <a:xfrm>
              <a:off x="2855" y="3514"/>
              <a:ext cx="795" cy="806"/>
            </a:xfrm>
            <a:custGeom>
              <a:avLst/>
              <a:gdLst>
                <a:gd name="T0" fmla="*/ 0 w 795"/>
                <a:gd name="T1" fmla="*/ 530 h 713"/>
                <a:gd name="T2" fmla="*/ 205 w 795"/>
                <a:gd name="T3" fmla="*/ 530 h 713"/>
                <a:gd name="T4" fmla="*/ 203 w 795"/>
                <a:gd name="T5" fmla="*/ 533 h 713"/>
                <a:gd name="T6" fmla="*/ 203 w 795"/>
                <a:gd name="T7" fmla="*/ 0 h 713"/>
                <a:gd name="T8" fmla="*/ 592 w 795"/>
                <a:gd name="T9" fmla="*/ 0 h 713"/>
                <a:gd name="T10" fmla="*/ 592 w 795"/>
                <a:gd name="T11" fmla="*/ 533 h 713"/>
                <a:gd name="T12" fmla="*/ 590 w 795"/>
                <a:gd name="T13" fmla="*/ 530 h 713"/>
                <a:gd name="T14" fmla="*/ 795 w 795"/>
                <a:gd name="T15" fmla="*/ 530 h 713"/>
                <a:gd name="T16" fmla="*/ 398 w 795"/>
                <a:gd name="T17" fmla="*/ 713 h 713"/>
                <a:gd name="T18" fmla="*/ 0 w 795"/>
                <a:gd name="T19" fmla="*/ 530 h 713"/>
                <a:gd name="T20" fmla="*/ 399 w 795"/>
                <a:gd name="T21" fmla="*/ 707 h 713"/>
                <a:gd name="T22" fmla="*/ 397 w 795"/>
                <a:gd name="T23" fmla="*/ 707 h 713"/>
                <a:gd name="T24" fmla="*/ 781 w 795"/>
                <a:gd name="T25" fmla="*/ 530 h 713"/>
                <a:gd name="T26" fmla="*/ 782 w 795"/>
                <a:gd name="T27" fmla="*/ 536 h 713"/>
                <a:gd name="T28" fmla="*/ 587 w 795"/>
                <a:gd name="T29" fmla="*/ 536 h 713"/>
                <a:gd name="T30" fmla="*/ 587 w 795"/>
                <a:gd name="T31" fmla="*/ 4 h 713"/>
                <a:gd name="T32" fmla="*/ 590 w 795"/>
                <a:gd name="T33" fmla="*/ 6 h 713"/>
                <a:gd name="T34" fmla="*/ 205 w 795"/>
                <a:gd name="T35" fmla="*/ 6 h 713"/>
                <a:gd name="T36" fmla="*/ 208 w 795"/>
                <a:gd name="T37" fmla="*/ 4 h 713"/>
                <a:gd name="T38" fmla="*/ 208 w 795"/>
                <a:gd name="T39" fmla="*/ 536 h 713"/>
                <a:gd name="T40" fmla="*/ 13 w 795"/>
                <a:gd name="T41" fmla="*/ 536 h 713"/>
                <a:gd name="T42" fmla="*/ 14 w 795"/>
                <a:gd name="T43" fmla="*/ 530 h 713"/>
                <a:gd name="T44" fmla="*/ 399 w 795"/>
                <a:gd name="T45" fmla="*/ 707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5" h="713">
                  <a:moveTo>
                    <a:pt x="0" y="530"/>
                  </a:moveTo>
                  <a:lnTo>
                    <a:pt x="205" y="530"/>
                  </a:lnTo>
                  <a:lnTo>
                    <a:pt x="203" y="533"/>
                  </a:lnTo>
                  <a:lnTo>
                    <a:pt x="203" y="0"/>
                  </a:lnTo>
                  <a:lnTo>
                    <a:pt x="592" y="0"/>
                  </a:lnTo>
                  <a:lnTo>
                    <a:pt x="592" y="533"/>
                  </a:lnTo>
                  <a:lnTo>
                    <a:pt x="590" y="530"/>
                  </a:lnTo>
                  <a:lnTo>
                    <a:pt x="795" y="530"/>
                  </a:lnTo>
                  <a:lnTo>
                    <a:pt x="398" y="713"/>
                  </a:lnTo>
                  <a:lnTo>
                    <a:pt x="0" y="530"/>
                  </a:lnTo>
                  <a:close/>
                  <a:moveTo>
                    <a:pt x="399" y="707"/>
                  </a:moveTo>
                  <a:lnTo>
                    <a:pt x="397" y="707"/>
                  </a:lnTo>
                  <a:lnTo>
                    <a:pt x="781" y="530"/>
                  </a:lnTo>
                  <a:lnTo>
                    <a:pt x="782" y="536"/>
                  </a:lnTo>
                  <a:lnTo>
                    <a:pt x="587" y="536"/>
                  </a:lnTo>
                  <a:lnTo>
                    <a:pt x="587" y="4"/>
                  </a:lnTo>
                  <a:lnTo>
                    <a:pt x="590" y="6"/>
                  </a:lnTo>
                  <a:lnTo>
                    <a:pt x="205" y="6"/>
                  </a:lnTo>
                  <a:lnTo>
                    <a:pt x="208" y="4"/>
                  </a:lnTo>
                  <a:lnTo>
                    <a:pt x="208" y="536"/>
                  </a:lnTo>
                  <a:lnTo>
                    <a:pt x="13" y="536"/>
                  </a:lnTo>
                  <a:lnTo>
                    <a:pt x="14" y="530"/>
                  </a:lnTo>
                  <a:lnTo>
                    <a:pt x="399" y="70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9332" name="Rectangle 179"/>
            <p:cNvSpPr>
              <a:spLocks noChangeArrowheads="1"/>
            </p:cNvSpPr>
            <p:nvPr/>
          </p:nvSpPr>
          <p:spPr bwMode="auto">
            <a:xfrm>
              <a:off x="3316" y="35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34" name="Rectangle 181"/>
            <p:cNvSpPr>
              <a:spLocks noChangeArrowheads="1"/>
            </p:cNvSpPr>
            <p:nvPr/>
          </p:nvSpPr>
          <p:spPr bwMode="auto">
            <a:xfrm>
              <a:off x="3121" y="35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35" name="Rectangle 182"/>
            <p:cNvSpPr>
              <a:spLocks noChangeArrowheads="1"/>
            </p:cNvSpPr>
            <p:nvPr/>
          </p:nvSpPr>
          <p:spPr bwMode="auto">
            <a:xfrm>
              <a:off x="3121" y="3702"/>
              <a:ext cx="2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b="0" i="0" u="none" strike="noStrike" cap="none" normalizeH="0" baseline="0" smtClean="0">
                  <a:ln>
                    <a:noFill/>
                  </a:ln>
                  <a:solidFill>
                    <a:srgbClr val="000000"/>
                  </a:solidFill>
                  <a:effectLst/>
                  <a:latin typeface="Times New Roman" pitchFamily="18" charset="0"/>
                  <a:cs typeface="Arial" pitchFamily="34" charset="0"/>
                </a:rPr>
                <a:t> </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336" name="TekstSylinder 9335"/>
          <p:cNvSpPr txBox="1"/>
          <p:nvPr/>
        </p:nvSpPr>
        <p:spPr>
          <a:xfrm>
            <a:off x="4886345" y="5584826"/>
            <a:ext cx="553998" cy="1054100"/>
          </a:xfrm>
          <a:prstGeom prst="rect">
            <a:avLst/>
          </a:prstGeom>
          <a:noFill/>
        </p:spPr>
        <p:txBody>
          <a:bodyPr vert="vert" wrap="square" rtlCol="0">
            <a:spAutoFit/>
          </a:bodyPr>
          <a:lstStyle/>
          <a:p>
            <a:r>
              <a:rPr lang="nb-NO" sz="1200" dirty="0" smtClean="0"/>
              <a:t>Ekspedert av oppgitt person</a:t>
            </a:r>
            <a:endParaRPr lang="nb-NO" sz="1200" dirty="0"/>
          </a:p>
        </p:txBody>
      </p:sp>
      <p:sp>
        <p:nvSpPr>
          <p:cNvPr id="9338" name="TekstSylinder 9337"/>
          <p:cNvSpPr txBox="1"/>
          <p:nvPr/>
        </p:nvSpPr>
        <p:spPr>
          <a:xfrm>
            <a:off x="3776454" y="5578476"/>
            <a:ext cx="369332" cy="987424"/>
          </a:xfrm>
          <a:prstGeom prst="rect">
            <a:avLst/>
          </a:prstGeom>
          <a:noFill/>
        </p:spPr>
        <p:txBody>
          <a:bodyPr vert="vert" wrap="square" rtlCol="0">
            <a:spAutoFit/>
          </a:bodyPr>
          <a:lstStyle/>
          <a:p>
            <a:r>
              <a:rPr lang="nb-NO" sz="1200" dirty="0" smtClean="0"/>
              <a:t>Ekspedert</a:t>
            </a:r>
            <a:endParaRPr lang="nb-NO" sz="1200" dirty="0"/>
          </a:p>
        </p:txBody>
      </p:sp>
      <p:sp>
        <p:nvSpPr>
          <p:cNvPr id="9339" name="TekstSylinder 9338"/>
          <p:cNvSpPr txBox="1"/>
          <p:nvPr/>
        </p:nvSpPr>
        <p:spPr>
          <a:xfrm>
            <a:off x="6092825" y="6019007"/>
            <a:ext cx="2223591" cy="646331"/>
          </a:xfrm>
          <a:prstGeom prst="rect">
            <a:avLst/>
          </a:prstGeom>
          <a:noFill/>
        </p:spPr>
        <p:txBody>
          <a:bodyPr wrap="square" rtlCol="0">
            <a:spAutoFit/>
          </a:bodyPr>
          <a:lstStyle/>
          <a:p>
            <a:r>
              <a:rPr lang="nb-NO" sz="1200" dirty="0" smtClean="0">
                <a:solidFill>
                  <a:srgbClr val="FF0000"/>
                </a:solidFill>
              </a:rPr>
              <a:t>Den som ekspederer setter status E for journalposten fra Flere valg i journalpostbildet</a:t>
            </a:r>
            <a:endParaRPr lang="nb-NO" sz="1200" dirty="0">
              <a:solidFill>
                <a:srgbClr val="FF0000"/>
              </a:solidFill>
            </a:endParaRPr>
          </a:p>
        </p:txBody>
      </p:sp>
      <p:sp>
        <p:nvSpPr>
          <p:cNvPr id="183" name="Plassholder for lysbildenummer 182"/>
          <p:cNvSpPr>
            <a:spLocks noGrp="1"/>
          </p:cNvSpPr>
          <p:nvPr>
            <p:ph type="sldNum" sz="quarter" idx="12"/>
          </p:nvPr>
        </p:nvSpPr>
        <p:spPr/>
        <p:txBody>
          <a:bodyPr/>
          <a:lstStyle/>
          <a:p>
            <a:fld id="{EC869497-A6F2-421D-AE97-0A8F3B614B00}" type="slidenum">
              <a:rPr lang="nb-NO" smtClean="0"/>
              <a:pPr/>
              <a:t>27</a:t>
            </a:fld>
            <a:endParaRPr lang="nb-NO"/>
          </a:p>
        </p:txBody>
      </p:sp>
    </p:spTree>
    <p:extLst>
      <p:ext uri="{BB962C8B-B14F-4D97-AF65-F5344CB8AC3E}">
        <p14:creationId xmlns:p14="http://schemas.microsoft.com/office/powerpoint/2010/main" val="3656652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922114"/>
          </a:xfrm>
        </p:spPr>
        <p:txBody>
          <a:bodyPr>
            <a:normAutofit/>
          </a:bodyPr>
          <a:lstStyle/>
          <a:p>
            <a:r>
              <a:rPr lang="nb-NO" sz="2800" dirty="0" smtClean="0"/>
              <a:t>Statuskoder i ESA 8.1.2.2</a:t>
            </a:r>
            <a:endParaRPr lang="nb-NO" sz="2800" dirty="0"/>
          </a:p>
        </p:txBody>
      </p:sp>
      <p:sp>
        <p:nvSpPr>
          <p:cNvPr id="3" name="Plassholder for innhold 2"/>
          <p:cNvSpPr>
            <a:spLocks noGrp="1"/>
          </p:cNvSpPr>
          <p:nvPr>
            <p:ph idx="1"/>
          </p:nvPr>
        </p:nvSpPr>
        <p:spPr>
          <a:xfrm>
            <a:off x="457200" y="1340768"/>
            <a:ext cx="8229600" cy="5256584"/>
          </a:xfrm>
        </p:spPr>
        <p:txBody>
          <a:bodyPr>
            <a:normAutofit fontScale="55000" lnSpcReduction="20000"/>
          </a:bodyPr>
          <a:lstStyle/>
          <a:p>
            <a:r>
              <a:rPr lang="nb-NO" dirty="0" smtClean="0"/>
              <a:t>R – reservert. Journalpost ligger under arbeid hos saksbehandler. Dokument/er kan leses av leder og evt. med avsendere.</a:t>
            </a:r>
          </a:p>
          <a:p>
            <a:r>
              <a:rPr lang="nb-NO" dirty="0"/>
              <a:t>FIG – ferdig ikke godkjent. Journalpost er sendt til godkjenning hos leder. Dokument/er kan leses av leder og evt. </a:t>
            </a:r>
            <a:r>
              <a:rPr lang="nb-NO" dirty="0" smtClean="0"/>
              <a:t>med avsendere</a:t>
            </a:r>
            <a:r>
              <a:rPr lang="nb-NO" dirty="0"/>
              <a:t>.</a:t>
            </a:r>
          </a:p>
          <a:p>
            <a:r>
              <a:rPr lang="nb-NO" dirty="0"/>
              <a:t>GL – godkjent av avdelingsleder og sendt videre til godkjenning.</a:t>
            </a:r>
          </a:p>
          <a:p>
            <a:r>
              <a:rPr lang="nb-NO" dirty="0"/>
              <a:t>G – godkjent av leder. Oppgave hos saksbehandler om at journalpost er godkjent.</a:t>
            </a:r>
          </a:p>
          <a:p>
            <a:r>
              <a:rPr lang="nb-NO" dirty="0" smtClean="0"/>
              <a:t>EA – ekspederes av oppgitt person. Gir oppgave til utsender. Utsender setter E via Flere valg.</a:t>
            </a:r>
          </a:p>
          <a:p>
            <a:r>
              <a:rPr lang="nb-NO" dirty="0" smtClean="0"/>
              <a:t>E – ekspedert. Saksbehandler eller utsender har sendt ut dokumentene i journalposten til mottaker (eksterne/interne).</a:t>
            </a:r>
          </a:p>
          <a:p>
            <a:r>
              <a:rPr lang="nb-NO" dirty="0" smtClean="0"/>
              <a:t>F – Ferdig fra saksbehandler</a:t>
            </a:r>
          </a:p>
          <a:p>
            <a:r>
              <a:rPr lang="nb-NO" dirty="0" smtClean="0"/>
              <a:t>J – journalført av arkivar. Journalposten er kontrollert av arkivar og evt. kommet på postjournalen til fylkeskommunen. </a:t>
            </a:r>
          </a:p>
          <a:p>
            <a:r>
              <a:rPr lang="nb-NO" dirty="0" smtClean="0"/>
              <a:t>M – midlertidig journalført av arkivar. Journalposten er ikke ferdig kontrollert.</a:t>
            </a:r>
          </a:p>
          <a:p>
            <a:r>
              <a:rPr lang="nb-NO" dirty="0" smtClean="0"/>
              <a:t>S – midlertidig journalført av saksbehandler. Journalposten er ikke ferdig kontrollert av arkivar</a:t>
            </a:r>
          </a:p>
          <a:p>
            <a:r>
              <a:rPr lang="nb-NO" dirty="0" smtClean="0"/>
              <a:t>U – utgår. Journalposten er slettet av arkivar. </a:t>
            </a:r>
          </a:p>
          <a:p>
            <a:endParaRPr lang="nb-NO" dirty="0" smtClean="0"/>
          </a:p>
          <a:p>
            <a:endParaRPr lang="nb-NO" dirty="0" smtClean="0"/>
          </a:p>
          <a:p>
            <a:endParaRPr lang="nb-NO" dirty="0" smtClean="0"/>
          </a:p>
          <a:p>
            <a:endParaRPr lang="nb-NO" dirty="0" smtClean="0"/>
          </a:p>
          <a:p>
            <a:endParaRPr lang="nb-NO" dirty="0" smtClean="0"/>
          </a:p>
          <a:p>
            <a:endParaRPr lang="nb-NO" dirty="0"/>
          </a:p>
        </p:txBody>
      </p:sp>
      <p:sp>
        <p:nvSpPr>
          <p:cNvPr id="4" name="Plassholder for lysbildenummer 3"/>
          <p:cNvSpPr>
            <a:spLocks noGrp="1"/>
          </p:cNvSpPr>
          <p:nvPr>
            <p:ph type="sldNum" sz="quarter" idx="12"/>
          </p:nvPr>
        </p:nvSpPr>
        <p:spPr/>
        <p:txBody>
          <a:bodyPr/>
          <a:lstStyle/>
          <a:p>
            <a:fld id="{EC869497-A6F2-421D-AE97-0A8F3B614B00}" type="slidenum">
              <a:rPr lang="nb-NO" smtClean="0"/>
              <a:pPr/>
              <a:t>28</a:t>
            </a:fld>
            <a:endParaRPr lang="nb-NO"/>
          </a:p>
        </p:txBody>
      </p:sp>
    </p:spTree>
    <p:extLst>
      <p:ext uri="{BB962C8B-B14F-4D97-AF65-F5344CB8AC3E}">
        <p14:creationId xmlns:p14="http://schemas.microsoft.com/office/powerpoint/2010/main" val="2345768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995710"/>
          </a:xfrm>
        </p:spPr>
        <p:txBody>
          <a:bodyPr>
            <a:noAutofit/>
          </a:bodyPr>
          <a:lstStyle/>
          <a:p>
            <a:r>
              <a:rPr lang="nb-NO" sz="2800" dirty="0" smtClean="0"/>
              <a:t>Andre opplysninger i journalpost</a:t>
            </a:r>
            <a:endParaRPr lang="nb-NO" sz="2800" dirty="0"/>
          </a:p>
        </p:txBody>
      </p:sp>
      <p:sp>
        <p:nvSpPr>
          <p:cNvPr id="4" name="Plassholder for tekst 3"/>
          <p:cNvSpPr>
            <a:spLocks noGrp="1"/>
          </p:cNvSpPr>
          <p:nvPr>
            <p:ph type="body" sz="half" idx="2"/>
          </p:nvPr>
        </p:nvSpPr>
        <p:spPr>
          <a:xfrm>
            <a:off x="457200" y="1435100"/>
            <a:ext cx="3008313" cy="4874220"/>
          </a:xfrm>
        </p:spPr>
        <p:txBody>
          <a:bodyPr>
            <a:normAutofit fontScale="92500" lnSpcReduction="20000"/>
          </a:bodyPr>
          <a:lstStyle/>
          <a:p>
            <a:endParaRPr lang="nb-NO" dirty="0" smtClean="0"/>
          </a:p>
          <a:p>
            <a:endParaRPr lang="nb-NO" dirty="0"/>
          </a:p>
          <a:p>
            <a:endParaRPr lang="nb-NO" dirty="0" smtClean="0"/>
          </a:p>
          <a:p>
            <a:endParaRPr lang="nb-NO" dirty="0"/>
          </a:p>
          <a:p>
            <a:endParaRPr lang="nb-NO" dirty="0" smtClean="0"/>
          </a:p>
          <a:p>
            <a:endParaRPr lang="nb-NO" dirty="0"/>
          </a:p>
          <a:p>
            <a:endParaRPr lang="nb-NO" dirty="0" smtClean="0"/>
          </a:p>
          <a:p>
            <a:endParaRPr lang="nb-NO" sz="2000" dirty="0" smtClean="0"/>
          </a:p>
          <a:p>
            <a:endParaRPr lang="nb-NO" sz="2000" dirty="0" smtClean="0"/>
          </a:p>
          <a:p>
            <a:r>
              <a:rPr lang="nb-NO" sz="2000" dirty="0" smtClean="0"/>
              <a:t>Fra journalpostbildet kan du sjekke loggen til journalposten, se om det er lagt inn kommentarer, hvem som er mottaker.</a:t>
            </a:r>
          </a:p>
          <a:p>
            <a:endParaRPr lang="nb-NO" sz="2000" dirty="0"/>
          </a:p>
          <a:p>
            <a:r>
              <a:rPr lang="nb-NO" sz="2000" dirty="0" smtClean="0"/>
              <a:t>Helt til høyre ser man hvilke oppgaver som er gitt. Dersom journalposten er til godkjenning kan man her se hvem som har den hos seg.</a:t>
            </a:r>
            <a:endParaRPr lang="nb-NO" sz="2000" dirty="0"/>
          </a:p>
        </p:txBody>
      </p:sp>
      <p:sp>
        <p:nvSpPr>
          <p:cNvPr id="6" name="Plassholder for innhold 5"/>
          <p:cNvSpPr>
            <a:spLocks noGrp="1"/>
          </p:cNvSpPr>
          <p:nvPr>
            <p:ph idx="1"/>
          </p:nvPr>
        </p:nvSpPr>
        <p:spPr/>
        <p:txBody>
          <a:bodyPr/>
          <a:lstStyle/>
          <a:p>
            <a:endParaRPr lang="nb-NO" dirty="0"/>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85" y="1340768"/>
            <a:ext cx="8666611" cy="189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187" y="2662647"/>
            <a:ext cx="2406005" cy="329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2661" y="2662647"/>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ssholder for lysbildenummer 7"/>
          <p:cNvSpPr>
            <a:spLocks noGrp="1"/>
          </p:cNvSpPr>
          <p:nvPr>
            <p:ph type="sldNum" sz="quarter" idx="12"/>
          </p:nvPr>
        </p:nvSpPr>
        <p:spPr/>
        <p:txBody>
          <a:bodyPr/>
          <a:lstStyle/>
          <a:p>
            <a:fld id="{EC869497-A6F2-421D-AE97-0A8F3B614B00}" type="slidenum">
              <a:rPr lang="nb-NO" smtClean="0"/>
              <a:pPr/>
              <a:t>29</a:t>
            </a:fld>
            <a:endParaRPr lang="nb-NO"/>
          </a:p>
        </p:txBody>
      </p:sp>
    </p:spTree>
    <p:extLst>
      <p:ext uri="{BB962C8B-B14F-4D97-AF65-F5344CB8AC3E}">
        <p14:creationId xmlns:p14="http://schemas.microsoft.com/office/powerpoint/2010/main" val="357317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0"/>
            <a:ext cx="7643192" cy="576064"/>
          </a:xfrm>
        </p:spPr>
        <p:txBody>
          <a:bodyPr>
            <a:normAutofit/>
          </a:bodyPr>
          <a:lstStyle/>
          <a:p>
            <a:r>
              <a:rPr lang="nb-NO" sz="2800" dirty="0" smtClean="0"/>
              <a:t>Hva er Sak</a:t>
            </a:r>
            <a:endParaRPr lang="nb-NO" sz="2800" dirty="0"/>
          </a:p>
        </p:txBody>
      </p:sp>
      <p:pic>
        <p:nvPicPr>
          <p:cNvPr id="6" name="Plassholder for inn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836712"/>
            <a:ext cx="8136086" cy="2597288"/>
          </a:xfrm>
        </p:spPr>
      </p:pic>
      <p:sp>
        <p:nvSpPr>
          <p:cNvPr id="4" name="Plassholder for tekst 3"/>
          <p:cNvSpPr>
            <a:spLocks noGrp="1"/>
          </p:cNvSpPr>
          <p:nvPr>
            <p:ph type="body" sz="half" idx="2"/>
          </p:nvPr>
        </p:nvSpPr>
        <p:spPr>
          <a:xfrm>
            <a:off x="539552" y="3861047"/>
            <a:ext cx="8280920" cy="2016225"/>
          </a:xfrm>
        </p:spPr>
        <p:txBody>
          <a:bodyPr>
            <a:normAutofit/>
          </a:bodyPr>
          <a:lstStyle/>
          <a:p>
            <a:r>
              <a:rPr lang="nb-NO" sz="2000" dirty="0"/>
              <a:t>Med Sak  menes en  elektronisk sak, hvor alle journalposter/dokumenter tilhørende et bestemt tema/sakstittel knyttes til. </a:t>
            </a:r>
            <a:endParaRPr lang="nb-NO" sz="2000" dirty="0" smtClean="0"/>
          </a:p>
          <a:p>
            <a:endParaRPr lang="nb-NO" sz="2000" dirty="0"/>
          </a:p>
          <a:p>
            <a:r>
              <a:rPr lang="nb-NO" sz="2000" dirty="0"/>
              <a:t>Det registreres én saksansvarlig, men det kan være ulike </a:t>
            </a:r>
            <a:r>
              <a:rPr lang="nb-NO" sz="2000" dirty="0" smtClean="0"/>
              <a:t>saksbehandlere </a:t>
            </a:r>
            <a:r>
              <a:rPr lang="nb-NO" sz="2000" dirty="0"/>
              <a:t>på journalpostene/dokumentene i saken, på tvers av </a:t>
            </a:r>
            <a:r>
              <a:rPr lang="nb-NO" sz="2000" dirty="0" smtClean="0"/>
              <a:t>organisasjonsenhetene.</a:t>
            </a:r>
          </a:p>
          <a:p>
            <a:endParaRPr lang="nb-NO" dirty="0"/>
          </a:p>
          <a:p>
            <a:endParaRPr lang="nb-NO" dirty="0"/>
          </a:p>
          <a:p>
            <a:endParaRPr lang="nb-NO" dirty="0"/>
          </a:p>
        </p:txBody>
      </p:sp>
      <p:sp>
        <p:nvSpPr>
          <p:cNvPr id="5" name="Plassholder for lysbildenummer 4"/>
          <p:cNvSpPr>
            <a:spLocks noGrp="1"/>
          </p:cNvSpPr>
          <p:nvPr>
            <p:ph type="sldNum" sz="quarter" idx="12"/>
          </p:nvPr>
        </p:nvSpPr>
        <p:spPr/>
        <p:txBody>
          <a:bodyPr/>
          <a:lstStyle/>
          <a:p>
            <a:fld id="{EC869497-A6F2-421D-AE97-0A8F3B614B00}" type="slidenum">
              <a:rPr lang="nb-NO" smtClean="0"/>
              <a:pPr/>
              <a:t>3</a:t>
            </a:fld>
            <a:endParaRPr lang="nb-NO"/>
          </a:p>
        </p:txBody>
      </p:sp>
    </p:spTree>
    <p:extLst>
      <p:ext uri="{BB962C8B-B14F-4D97-AF65-F5344CB8AC3E}">
        <p14:creationId xmlns:p14="http://schemas.microsoft.com/office/powerpoint/2010/main" val="1620995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563662"/>
          </a:xfrm>
        </p:spPr>
        <p:txBody>
          <a:bodyPr>
            <a:normAutofit/>
          </a:bodyPr>
          <a:lstStyle/>
          <a:p>
            <a:r>
              <a:rPr lang="nb-NO" sz="2800" dirty="0" smtClean="0"/>
              <a:t>Arkiv </a:t>
            </a:r>
            <a:r>
              <a:rPr lang="nb-NO" sz="2800" dirty="0" err="1" smtClean="0"/>
              <a:t>plug</a:t>
            </a:r>
            <a:r>
              <a:rPr lang="nb-NO" sz="2800" dirty="0" smtClean="0"/>
              <a:t>-in</a:t>
            </a:r>
            <a:endParaRPr lang="nb-NO" sz="2800" dirty="0"/>
          </a:p>
        </p:txBody>
      </p:sp>
      <p:sp>
        <p:nvSpPr>
          <p:cNvPr id="4" name="Plassholder for tekst 3"/>
          <p:cNvSpPr>
            <a:spLocks noGrp="1"/>
          </p:cNvSpPr>
          <p:nvPr>
            <p:ph type="body" sz="half" idx="2"/>
          </p:nvPr>
        </p:nvSpPr>
        <p:spPr>
          <a:xfrm>
            <a:off x="457200" y="1916832"/>
            <a:ext cx="3250704" cy="4752528"/>
          </a:xfrm>
        </p:spPr>
        <p:txBody>
          <a:bodyPr>
            <a:noAutofit/>
          </a:bodyPr>
          <a:lstStyle/>
          <a:p>
            <a:r>
              <a:rPr lang="nb-NO" sz="2000" dirty="0" smtClean="0"/>
              <a:t>Skal du plugge en innkommet e-post så går det fint å stå i innboksen.</a:t>
            </a:r>
          </a:p>
          <a:p>
            <a:endParaRPr lang="nb-NO" sz="2000" dirty="0">
              <a:solidFill>
                <a:srgbClr val="FF0000"/>
              </a:solidFill>
            </a:endParaRPr>
          </a:p>
          <a:p>
            <a:r>
              <a:rPr lang="nb-NO" sz="2000" dirty="0" smtClean="0"/>
              <a:t>Skal du plugge en epost du har sendt må du stå i mappen sendte elementer eller annen mappe.</a:t>
            </a:r>
          </a:p>
          <a:p>
            <a:endParaRPr lang="nb-NO" sz="2000" dirty="0"/>
          </a:p>
          <a:p>
            <a:r>
              <a:rPr lang="nb-NO" sz="2000" dirty="0" smtClean="0"/>
              <a:t>Skal du plugge en epost som notat (n- eller x-) må du stå i annen mappe enn innboks.</a:t>
            </a:r>
          </a:p>
          <a:p>
            <a:r>
              <a:rPr lang="nb-NO" sz="2000" dirty="0" smtClean="0">
                <a:solidFill>
                  <a:srgbClr val="FF0000"/>
                </a:solidFill>
              </a:rPr>
              <a:t>OG du må lukke alle andre eposter som er åpnet.</a:t>
            </a:r>
            <a:endParaRPr lang="nb-NO" sz="2000" dirty="0">
              <a:solidFill>
                <a:srgbClr val="FF0000"/>
              </a:solidFill>
            </a:endParaRPr>
          </a:p>
        </p:txBody>
      </p:sp>
      <p:sp>
        <p:nvSpPr>
          <p:cNvPr id="7" name="Plassholder for lysbildenummer 6"/>
          <p:cNvSpPr>
            <a:spLocks noGrp="1"/>
          </p:cNvSpPr>
          <p:nvPr>
            <p:ph type="sldNum" sz="quarter" idx="12"/>
          </p:nvPr>
        </p:nvSpPr>
        <p:spPr/>
        <p:txBody>
          <a:bodyPr/>
          <a:lstStyle/>
          <a:p>
            <a:fld id="{EC869497-A6F2-421D-AE97-0A8F3B614B00}" type="slidenum">
              <a:rPr lang="nb-NO" smtClean="0"/>
              <a:pPr/>
              <a:t>30</a:t>
            </a:fld>
            <a:endParaRPr lang="nb-NO"/>
          </a:p>
        </p:txBody>
      </p:sp>
      <p:pic>
        <p:nvPicPr>
          <p:cNvPr id="11" name="Plassholder for innhold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5936" y="1412776"/>
            <a:ext cx="4923989" cy="4794411"/>
          </a:xfrm>
        </p:spPr>
      </p:pic>
    </p:spTree>
    <p:extLst>
      <p:ext uri="{BB962C8B-B14F-4D97-AF65-F5344CB8AC3E}">
        <p14:creationId xmlns:p14="http://schemas.microsoft.com/office/powerpoint/2010/main" val="835530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563662"/>
          </a:xfrm>
        </p:spPr>
        <p:txBody>
          <a:bodyPr>
            <a:normAutofit/>
          </a:bodyPr>
          <a:lstStyle/>
          <a:p>
            <a:r>
              <a:rPr lang="nb-NO" sz="2800" dirty="0" smtClean="0"/>
              <a:t>Arkiv </a:t>
            </a:r>
            <a:r>
              <a:rPr lang="nb-NO" sz="2800" dirty="0" err="1" smtClean="0"/>
              <a:t>plug</a:t>
            </a:r>
            <a:r>
              <a:rPr lang="nb-NO" sz="2800" dirty="0" smtClean="0"/>
              <a:t>-in</a:t>
            </a:r>
            <a:endParaRPr lang="nb-NO" sz="2800" dirty="0"/>
          </a:p>
        </p:txBody>
      </p:sp>
      <p:sp>
        <p:nvSpPr>
          <p:cNvPr id="4" name="Plassholder for tekst 3"/>
          <p:cNvSpPr>
            <a:spLocks noGrp="1"/>
          </p:cNvSpPr>
          <p:nvPr>
            <p:ph type="body" sz="half" idx="2"/>
          </p:nvPr>
        </p:nvSpPr>
        <p:spPr>
          <a:xfrm>
            <a:off x="457200" y="1052736"/>
            <a:ext cx="3250704" cy="5616624"/>
          </a:xfrm>
        </p:spPr>
        <p:txBody>
          <a:bodyPr>
            <a:noAutofit/>
          </a:bodyPr>
          <a:lstStyle/>
          <a:p>
            <a:r>
              <a:rPr lang="nb-NO" sz="2000" dirty="0" smtClean="0"/>
              <a:t>Funksjon for å lagre dokumenter fra </a:t>
            </a:r>
            <a:r>
              <a:rPr lang="nb-NO" sz="2000" dirty="0" err="1" smtClean="0"/>
              <a:t>outlook</a:t>
            </a:r>
            <a:r>
              <a:rPr lang="nb-NO" sz="2000" dirty="0" smtClean="0"/>
              <a:t> og andre </a:t>
            </a:r>
            <a:r>
              <a:rPr lang="nb-NO" sz="2000" dirty="0"/>
              <a:t>M</a:t>
            </a:r>
            <a:r>
              <a:rPr lang="nb-NO" sz="2000" dirty="0" smtClean="0"/>
              <a:t>icrosoft </a:t>
            </a:r>
            <a:r>
              <a:rPr lang="nb-NO" sz="2000" dirty="0"/>
              <a:t>O</a:t>
            </a:r>
            <a:r>
              <a:rPr lang="nb-NO" sz="2000" dirty="0" smtClean="0"/>
              <a:t>ffice programmer.</a:t>
            </a:r>
          </a:p>
          <a:p>
            <a:endParaRPr lang="nb-NO" sz="2000" dirty="0"/>
          </a:p>
          <a:p>
            <a:r>
              <a:rPr lang="nb-NO" sz="2000" dirty="0" smtClean="0"/>
              <a:t>Du må logge deg inn på nytt, selv om du har ESA web oppe, har du nettopp plugget vil du kunne oppleve at du slipper å logge deg inn på nytt.</a:t>
            </a:r>
          </a:p>
          <a:p>
            <a:endParaRPr lang="nb-NO" sz="2000" dirty="0"/>
          </a:p>
          <a:p>
            <a:r>
              <a:rPr lang="nb-NO" sz="2000" dirty="0" smtClean="0"/>
              <a:t>Velg om e-posten skal registreres</a:t>
            </a:r>
          </a:p>
          <a:p>
            <a:pPr marL="285750" indent="-285750">
              <a:buFontTx/>
              <a:buChar char="-"/>
            </a:pPr>
            <a:r>
              <a:rPr lang="nb-NO" sz="2000" dirty="0" smtClean="0"/>
              <a:t>I eksisterende sak</a:t>
            </a:r>
          </a:p>
          <a:p>
            <a:pPr marL="285750" indent="-285750">
              <a:buFontTx/>
              <a:buChar char="-"/>
            </a:pPr>
            <a:r>
              <a:rPr lang="nb-NO" sz="2000" dirty="0" smtClean="0"/>
              <a:t>I eksisterende journalpost (som vedlegg)</a:t>
            </a:r>
            <a:endParaRPr lang="nb-NO" sz="2000" dirty="0"/>
          </a:p>
        </p:txBody>
      </p:sp>
      <p:pic>
        <p:nvPicPr>
          <p:cNvPr id="6" name="Plassholder for inn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79912" y="1124744"/>
            <a:ext cx="4354685" cy="1305453"/>
          </a:xfrm>
        </p:spPr>
      </p:pic>
      <p:sp>
        <p:nvSpPr>
          <p:cNvPr id="7" name="Plassholder for lysbildenummer 6"/>
          <p:cNvSpPr>
            <a:spLocks noGrp="1"/>
          </p:cNvSpPr>
          <p:nvPr>
            <p:ph type="sldNum" sz="quarter" idx="12"/>
          </p:nvPr>
        </p:nvSpPr>
        <p:spPr/>
        <p:txBody>
          <a:bodyPr/>
          <a:lstStyle/>
          <a:p>
            <a:fld id="{EC869497-A6F2-421D-AE97-0A8F3B614B00}" type="slidenum">
              <a:rPr lang="nb-NO" smtClean="0"/>
              <a:pPr/>
              <a:t>31</a:t>
            </a:fld>
            <a:endParaRPr lang="nb-NO"/>
          </a:p>
        </p:txBody>
      </p:sp>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2636912"/>
            <a:ext cx="4139521" cy="3980535"/>
          </a:xfrm>
          <a:prstGeom prst="rect">
            <a:avLst/>
          </a:prstGeom>
          <a:solidFill>
            <a:srgbClr val="FF0000"/>
          </a:solidFill>
        </p:spPr>
      </p:pic>
      <p:sp>
        <p:nvSpPr>
          <p:cNvPr id="8" name="Pil ned 7"/>
          <p:cNvSpPr/>
          <p:nvPr/>
        </p:nvSpPr>
        <p:spPr>
          <a:xfrm>
            <a:off x="4283968" y="2564904"/>
            <a:ext cx="216024"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ned 8"/>
          <p:cNvSpPr/>
          <p:nvPr/>
        </p:nvSpPr>
        <p:spPr>
          <a:xfrm>
            <a:off x="5076056" y="2636912"/>
            <a:ext cx="1440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85300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923702"/>
          </a:xfrm>
        </p:spPr>
        <p:txBody>
          <a:bodyPr>
            <a:noAutofit/>
          </a:bodyPr>
          <a:lstStyle/>
          <a:p>
            <a:r>
              <a:rPr lang="nb-NO" sz="2800" dirty="0" smtClean="0"/>
              <a:t>Arkiv plugg inn</a:t>
            </a:r>
            <a:br>
              <a:rPr lang="nb-NO" sz="2800" dirty="0" smtClean="0"/>
            </a:br>
            <a:r>
              <a:rPr lang="nb-NO" sz="2800" dirty="0" smtClean="0"/>
              <a:t>I eksisterende sak</a:t>
            </a:r>
            <a:endParaRPr lang="nb-NO" sz="2800" dirty="0"/>
          </a:p>
        </p:txBody>
      </p:sp>
      <p:sp>
        <p:nvSpPr>
          <p:cNvPr id="4" name="Plassholder for tekst 3"/>
          <p:cNvSpPr>
            <a:spLocks noGrp="1"/>
          </p:cNvSpPr>
          <p:nvPr>
            <p:ph type="body" sz="half" idx="2"/>
          </p:nvPr>
        </p:nvSpPr>
        <p:spPr>
          <a:xfrm>
            <a:off x="467544" y="1412776"/>
            <a:ext cx="3008313" cy="4608512"/>
          </a:xfrm>
        </p:spPr>
        <p:txBody>
          <a:bodyPr>
            <a:noAutofit/>
          </a:bodyPr>
          <a:lstStyle/>
          <a:p>
            <a:endParaRPr lang="nb-NO" sz="2000" dirty="0" smtClean="0"/>
          </a:p>
          <a:p>
            <a:r>
              <a:rPr lang="nb-NO" sz="2000" dirty="0" smtClean="0"/>
              <a:t>Du kan skrive inn saksnummer og trykke  </a:t>
            </a:r>
          </a:p>
          <a:p>
            <a:endParaRPr lang="nb-NO" sz="2000" dirty="0"/>
          </a:p>
          <a:p>
            <a:endParaRPr lang="nb-NO" sz="2000" dirty="0" smtClean="0"/>
          </a:p>
          <a:p>
            <a:r>
              <a:rPr lang="nb-NO" sz="2000" dirty="0" smtClean="0"/>
              <a:t>Eller søk</a:t>
            </a:r>
          </a:p>
          <a:p>
            <a:endParaRPr lang="nb-NO" sz="2000" dirty="0" smtClean="0"/>
          </a:p>
          <a:p>
            <a:r>
              <a:rPr lang="nb-NO" sz="2000" dirty="0" smtClean="0">
                <a:solidFill>
                  <a:srgbClr val="FF0000"/>
                </a:solidFill>
              </a:rPr>
              <a:t>Fyll ut opplysninger i fanene </a:t>
            </a:r>
          </a:p>
          <a:p>
            <a:r>
              <a:rPr lang="nb-NO" sz="2000" dirty="0" smtClean="0">
                <a:solidFill>
                  <a:srgbClr val="FF0000"/>
                </a:solidFill>
              </a:rPr>
              <a:t>Journal</a:t>
            </a:r>
          </a:p>
          <a:p>
            <a:r>
              <a:rPr lang="nb-NO" sz="2000" dirty="0" smtClean="0">
                <a:solidFill>
                  <a:srgbClr val="FF0000"/>
                </a:solidFill>
              </a:rPr>
              <a:t>Gradering</a:t>
            </a:r>
          </a:p>
          <a:p>
            <a:r>
              <a:rPr lang="nb-NO" sz="2000" dirty="0" smtClean="0">
                <a:solidFill>
                  <a:srgbClr val="FF0000"/>
                </a:solidFill>
              </a:rPr>
              <a:t>Avs./Mott  er den videre jobben</a:t>
            </a:r>
          </a:p>
          <a:p>
            <a:endParaRPr lang="nb-NO" sz="2000" dirty="0"/>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741895"/>
            <a:ext cx="5111750" cy="4915423"/>
          </a:xfrm>
        </p:spPr>
      </p:pic>
      <p:sp>
        <p:nvSpPr>
          <p:cNvPr id="7" name="Plassholder for lysbildenummer 6"/>
          <p:cNvSpPr>
            <a:spLocks noGrp="1"/>
          </p:cNvSpPr>
          <p:nvPr>
            <p:ph type="sldNum" sz="quarter" idx="12"/>
          </p:nvPr>
        </p:nvSpPr>
        <p:spPr/>
        <p:txBody>
          <a:bodyPr/>
          <a:lstStyle/>
          <a:p>
            <a:fld id="{EC869497-A6F2-421D-AE97-0A8F3B614B00}" type="slidenum">
              <a:rPr lang="nb-NO" smtClean="0"/>
              <a:pPr/>
              <a:t>32</a:t>
            </a:fld>
            <a:endParaRPr lang="nb-NO"/>
          </a:p>
        </p:txBody>
      </p:sp>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367793"/>
            <a:ext cx="504056" cy="840093"/>
          </a:xfrm>
          <a:prstGeom prst="rect">
            <a:avLst/>
          </a:prstGeom>
        </p:spPr>
      </p:pic>
      <p:sp>
        <p:nvSpPr>
          <p:cNvPr id="9" name="TekstSylinder 8"/>
          <p:cNvSpPr txBox="1"/>
          <p:nvPr/>
        </p:nvSpPr>
        <p:spPr>
          <a:xfrm>
            <a:off x="3707904" y="5877272"/>
            <a:ext cx="4608512" cy="923330"/>
          </a:xfrm>
          <a:prstGeom prst="rect">
            <a:avLst/>
          </a:prstGeom>
          <a:noFill/>
        </p:spPr>
        <p:txBody>
          <a:bodyPr wrap="square" rtlCol="0">
            <a:spAutoFit/>
          </a:bodyPr>
          <a:lstStyle/>
          <a:p>
            <a:r>
              <a:rPr lang="nb-NO" dirty="0">
                <a:solidFill>
                  <a:srgbClr val="FF0000"/>
                </a:solidFill>
              </a:rPr>
              <a:t>Ikke</a:t>
            </a:r>
            <a:r>
              <a:rPr lang="nb-NO" dirty="0"/>
              <a:t> trykk Arkiver før du har lest hele veiledningen!</a:t>
            </a:r>
          </a:p>
          <a:p>
            <a:endParaRPr lang="nb-NO" dirty="0"/>
          </a:p>
        </p:txBody>
      </p:sp>
    </p:spTree>
    <p:extLst>
      <p:ext uri="{BB962C8B-B14F-4D97-AF65-F5344CB8AC3E}">
        <p14:creationId xmlns:p14="http://schemas.microsoft.com/office/powerpoint/2010/main" val="816245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39726"/>
          </a:xfrm>
        </p:spPr>
        <p:txBody>
          <a:bodyPr>
            <a:noAutofit/>
          </a:bodyPr>
          <a:lstStyle/>
          <a:p>
            <a:r>
              <a:rPr lang="nb-NO" sz="2800" dirty="0" smtClean="0"/>
              <a:t>Arkiv </a:t>
            </a:r>
            <a:r>
              <a:rPr lang="nb-NO" sz="2800" dirty="0" err="1" smtClean="0"/>
              <a:t>plug</a:t>
            </a:r>
            <a:r>
              <a:rPr lang="nb-NO" sz="2800" dirty="0" smtClean="0"/>
              <a:t>-in</a:t>
            </a:r>
            <a:r>
              <a:rPr lang="nb-NO" sz="2800" dirty="0"/>
              <a:t/>
            </a:r>
            <a:br>
              <a:rPr lang="nb-NO" sz="2800" dirty="0"/>
            </a:br>
            <a:r>
              <a:rPr lang="nb-NO" sz="2800" dirty="0" smtClean="0"/>
              <a:t>Journal og gradering</a:t>
            </a:r>
            <a:endParaRPr lang="nb-NO" sz="2800" dirty="0"/>
          </a:p>
        </p:txBody>
      </p:sp>
      <p:pic>
        <p:nvPicPr>
          <p:cNvPr id="5" name="Plassholder for inn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7905" y="754025"/>
            <a:ext cx="4978896" cy="5025254"/>
          </a:xfrm>
        </p:spPr>
      </p:pic>
      <p:sp>
        <p:nvSpPr>
          <p:cNvPr id="4" name="Plassholder for tekst 3"/>
          <p:cNvSpPr>
            <a:spLocks noGrp="1"/>
          </p:cNvSpPr>
          <p:nvPr>
            <p:ph type="body" sz="half" idx="2"/>
          </p:nvPr>
        </p:nvSpPr>
        <p:spPr>
          <a:xfrm>
            <a:off x="457200" y="1772816"/>
            <a:ext cx="3008313" cy="4353347"/>
          </a:xfrm>
        </p:spPr>
        <p:txBody>
          <a:bodyPr/>
          <a:lstStyle/>
          <a:p>
            <a:r>
              <a:rPr lang="nb-NO" sz="2000" dirty="0" smtClean="0"/>
              <a:t>Tittel er foreslått fra emnefeltet i eposten. Endres for å gjøre den forståelig og søkbar.</a:t>
            </a:r>
          </a:p>
          <a:p>
            <a:endParaRPr lang="nb-NO" sz="2000" dirty="0"/>
          </a:p>
          <a:p>
            <a:r>
              <a:rPr lang="nb-NO" sz="2000" dirty="0" smtClean="0"/>
              <a:t>Fjern </a:t>
            </a:r>
            <a:r>
              <a:rPr lang="nb-NO" sz="2000" dirty="0" err="1" smtClean="0"/>
              <a:t>sv</a:t>
            </a:r>
            <a:r>
              <a:rPr lang="nb-NO" sz="2000" dirty="0" smtClean="0"/>
              <a:t>:/</a:t>
            </a:r>
            <a:r>
              <a:rPr lang="nb-NO" sz="2000" dirty="0" err="1" smtClean="0"/>
              <a:t>vs</a:t>
            </a:r>
            <a:r>
              <a:rPr lang="nb-NO" sz="2000" dirty="0" smtClean="0"/>
              <a:t>: og andre forkortelser som skyldes videresending og svar på e-post. </a:t>
            </a:r>
          </a:p>
          <a:p>
            <a:endParaRPr lang="nb-NO" sz="2000" dirty="0"/>
          </a:p>
          <a:p>
            <a:endParaRPr lang="nb-NO" dirty="0"/>
          </a:p>
          <a:p>
            <a:endParaRPr lang="nb-NO" dirty="0"/>
          </a:p>
        </p:txBody>
      </p:sp>
      <p:sp>
        <p:nvSpPr>
          <p:cNvPr id="6" name="Plassholder for lysbildenummer 5"/>
          <p:cNvSpPr>
            <a:spLocks noGrp="1"/>
          </p:cNvSpPr>
          <p:nvPr>
            <p:ph type="sldNum" sz="quarter" idx="12"/>
          </p:nvPr>
        </p:nvSpPr>
        <p:spPr/>
        <p:txBody>
          <a:bodyPr/>
          <a:lstStyle/>
          <a:p>
            <a:fld id="{EC869497-A6F2-421D-AE97-0A8F3B614B00}" type="slidenum">
              <a:rPr lang="nb-NO" smtClean="0"/>
              <a:pPr/>
              <a:t>33</a:t>
            </a:fld>
            <a:endParaRPr lang="nb-NO"/>
          </a:p>
        </p:txBody>
      </p:sp>
      <p:sp>
        <p:nvSpPr>
          <p:cNvPr id="3" name="Pil høyre 2"/>
          <p:cNvSpPr/>
          <p:nvPr/>
        </p:nvSpPr>
        <p:spPr>
          <a:xfrm>
            <a:off x="2915816" y="2420888"/>
            <a:ext cx="7200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40057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067718"/>
          </a:xfrm>
        </p:spPr>
        <p:txBody>
          <a:bodyPr>
            <a:noAutofit/>
          </a:bodyPr>
          <a:lstStyle/>
          <a:p>
            <a:r>
              <a:rPr lang="nb-NO" sz="2800" dirty="0" smtClean="0"/>
              <a:t>Arkiv </a:t>
            </a:r>
            <a:r>
              <a:rPr lang="nb-NO" sz="2800" dirty="0" err="1" smtClean="0"/>
              <a:t>plug</a:t>
            </a:r>
            <a:r>
              <a:rPr lang="nb-NO" sz="2800" dirty="0" smtClean="0"/>
              <a:t>-in </a:t>
            </a:r>
            <a:br>
              <a:rPr lang="nb-NO" sz="2800" dirty="0" smtClean="0"/>
            </a:br>
            <a:r>
              <a:rPr lang="nb-NO" sz="2800" dirty="0" smtClean="0"/>
              <a:t>Avsender og mottaker</a:t>
            </a:r>
            <a:endParaRPr lang="nb-NO" sz="2800" dirty="0"/>
          </a:p>
        </p:txBody>
      </p:sp>
      <p:sp>
        <p:nvSpPr>
          <p:cNvPr id="4" name="Plassholder for tekst 3"/>
          <p:cNvSpPr>
            <a:spLocks noGrp="1"/>
          </p:cNvSpPr>
          <p:nvPr>
            <p:ph type="body" sz="half" idx="2"/>
          </p:nvPr>
        </p:nvSpPr>
        <p:spPr>
          <a:xfrm>
            <a:off x="467544" y="1412776"/>
            <a:ext cx="3008313" cy="5040560"/>
          </a:xfrm>
        </p:spPr>
        <p:txBody>
          <a:bodyPr>
            <a:normAutofit lnSpcReduction="10000"/>
          </a:bodyPr>
          <a:lstStyle/>
          <a:p>
            <a:r>
              <a:rPr lang="nb-NO" sz="2000" dirty="0" smtClean="0"/>
              <a:t>Husk at person ofte representerer en virksomhet. Er det for eksempel fylkesmannen som er avsender skal fylkesmannen registreres som det med evt. epostavsender som kontaktperson.</a:t>
            </a:r>
          </a:p>
          <a:p>
            <a:endParaRPr lang="nb-NO" sz="2000" dirty="0"/>
          </a:p>
          <a:p>
            <a:r>
              <a:rPr lang="nb-NO" sz="2000" dirty="0" smtClean="0"/>
              <a:t>Du kan slette flere adressater ved å merke dem.</a:t>
            </a:r>
          </a:p>
          <a:p>
            <a:endParaRPr lang="nb-NO" sz="2000" dirty="0"/>
          </a:p>
          <a:p>
            <a:r>
              <a:rPr lang="nb-NO" sz="2000" dirty="0" smtClean="0"/>
              <a:t>Du kan legge til ny/e adressat/er, både eksterne og interne</a:t>
            </a:r>
          </a:p>
          <a:p>
            <a:endParaRPr lang="nb-NO" dirty="0" smtClean="0"/>
          </a:p>
          <a:p>
            <a:endParaRPr lang="nb-NO" dirty="0"/>
          </a:p>
          <a:p>
            <a:endParaRPr lang="nb-NO" dirty="0" smtClean="0"/>
          </a:p>
          <a:p>
            <a:endParaRPr lang="nb-NO" dirty="0"/>
          </a:p>
          <a:p>
            <a:endParaRPr lang="nb-NO" dirty="0"/>
          </a:p>
        </p:txBody>
      </p:sp>
      <p:pic>
        <p:nvPicPr>
          <p:cNvPr id="6" name="Plassholder for inn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3888" y="662123"/>
            <a:ext cx="5580112" cy="5580112"/>
          </a:xfrm>
        </p:spPr>
      </p:pic>
      <p:sp>
        <p:nvSpPr>
          <p:cNvPr id="5" name="Plassholder for lysbildenummer 4"/>
          <p:cNvSpPr>
            <a:spLocks noGrp="1"/>
          </p:cNvSpPr>
          <p:nvPr>
            <p:ph type="sldNum" sz="quarter" idx="12"/>
          </p:nvPr>
        </p:nvSpPr>
        <p:spPr/>
        <p:txBody>
          <a:bodyPr/>
          <a:lstStyle/>
          <a:p>
            <a:fld id="{EC869497-A6F2-421D-AE97-0A8F3B614B00}" type="slidenum">
              <a:rPr lang="nb-NO" smtClean="0"/>
              <a:pPr/>
              <a:t>34</a:t>
            </a:fld>
            <a:endParaRPr lang="nb-NO"/>
          </a:p>
        </p:txBody>
      </p:sp>
      <p:sp>
        <p:nvSpPr>
          <p:cNvPr id="3" name="TekstSylinder 2"/>
          <p:cNvSpPr txBox="1"/>
          <p:nvPr/>
        </p:nvSpPr>
        <p:spPr>
          <a:xfrm>
            <a:off x="3923928" y="3429000"/>
            <a:ext cx="4248472" cy="430887"/>
          </a:xfrm>
          <a:prstGeom prst="rect">
            <a:avLst/>
          </a:prstGeom>
          <a:noFill/>
        </p:spPr>
        <p:txBody>
          <a:bodyPr wrap="square" rtlCol="0">
            <a:spAutoFit/>
          </a:bodyPr>
          <a:lstStyle/>
          <a:p>
            <a:r>
              <a:rPr lang="nb-NO" sz="1100" dirty="0" smtClean="0">
                <a:solidFill>
                  <a:srgbClr val="FF0000"/>
                </a:solidFill>
              </a:rPr>
              <a:t>OBS! Feilmelding om øverste linje her er tom, marker den slik at den blir blå og trykk endre.</a:t>
            </a:r>
            <a:endParaRPr lang="nb-NO" sz="1100" dirty="0">
              <a:solidFill>
                <a:srgbClr val="FF0000"/>
              </a:solidFill>
            </a:endParaRPr>
          </a:p>
        </p:txBody>
      </p:sp>
    </p:spTree>
    <p:extLst>
      <p:ext uri="{BB962C8B-B14F-4D97-AF65-F5344CB8AC3E}">
        <p14:creationId xmlns:p14="http://schemas.microsoft.com/office/powerpoint/2010/main" val="989228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067718"/>
          </a:xfrm>
        </p:spPr>
        <p:txBody>
          <a:bodyPr>
            <a:noAutofit/>
          </a:bodyPr>
          <a:lstStyle/>
          <a:p>
            <a:r>
              <a:rPr lang="nb-NO" sz="2800" dirty="0" smtClean="0"/>
              <a:t>Arkiv </a:t>
            </a:r>
            <a:r>
              <a:rPr lang="nb-NO" sz="2800" dirty="0" err="1" smtClean="0"/>
              <a:t>plug</a:t>
            </a:r>
            <a:r>
              <a:rPr lang="nb-NO" sz="2800" dirty="0" smtClean="0"/>
              <a:t>-in </a:t>
            </a:r>
            <a:br>
              <a:rPr lang="nb-NO" sz="2800" dirty="0" smtClean="0"/>
            </a:br>
            <a:r>
              <a:rPr lang="nb-NO" sz="2800" dirty="0" smtClean="0"/>
              <a:t>Arkiver</a:t>
            </a:r>
            <a:endParaRPr lang="nb-NO" sz="2800" dirty="0"/>
          </a:p>
        </p:txBody>
      </p:sp>
      <p:sp>
        <p:nvSpPr>
          <p:cNvPr id="4" name="Plassholder for tekst 3"/>
          <p:cNvSpPr>
            <a:spLocks noGrp="1"/>
          </p:cNvSpPr>
          <p:nvPr>
            <p:ph type="body" sz="half" idx="2"/>
          </p:nvPr>
        </p:nvSpPr>
        <p:spPr>
          <a:xfrm>
            <a:off x="467544" y="1412776"/>
            <a:ext cx="3008313" cy="5040560"/>
          </a:xfrm>
        </p:spPr>
        <p:txBody>
          <a:bodyPr>
            <a:normAutofit/>
          </a:bodyPr>
          <a:lstStyle/>
          <a:p>
            <a:r>
              <a:rPr lang="nb-NO" sz="2000" dirty="0" smtClean="0"/>
              <a:t>Hak av for </a:t>
            </a:r>
          </a:p>
          <a:p>
            <a:endParaRPr lang="nb-NO" sz="2000" dirty="0"/>
          </a:p>
          <a:p>
            <a:r>
              <a:rPr lang="nb-NO" sz="2000" dirty="0" smtClean="0"/>
              <a:t>Kryss av for Lag e-posthode i </a:t>
            </a:r>
            <a:r>
              <a:rPr lang="nb-NO" sz="2000" dirty="0" err="1" smtClean="0"/>
              <a:t>hoveddok</a:t>
            </a:r>
            <a:r>
              <a:rPr lang="nb-NO" sz="2000" dirty="0" smtClean="0"/>
              <a:t>.</a:t>
            </a:r>
            <a:endParaRPr lang="nb-NO" sz="2000" dirty="0"/>
          </a:p>
          <a:p>
            <a:endParaRPr lang="nb-NO" sz="2000" dirty="0" smtClean="0"/>
          </a:p>
          <a:p>
            <a:r>
              <a:rPr lang="nb-NO" sz="2000" dirty="0" smtClean="0"/>
              <a:t>Fjern dokument som ikke skal lagres (alltid fjern image som er signatur/logo i epost)</a:t>
            </a:r>
          </a:p>
          <a:p>
            <a:endParaRPr lang="nb-NO" sz="2000" dirty="0"/>
          </a:p>
          <a:p>
            <a:r>
              <a:rPr lang="nb-NO" sz="2000" dirty="0" smtClean="0"/>
              <a:t>Bytt vedlegg med meldingstekst dersom vedlegg er hoveddokument, som ofte er tilfellet</a:t>
            </a:r>
            <a:endParaRPr lang="nb-NO" dirty="0"/>
          </a:p>
          <a:p>
            <a:endParaRPr lang="nb-NO" dirty="0" smtClean="0"/>
          </a:p>
          <a:p>
            <a:endParaRPr lang="nb-NO" dirty="0"/>
          </a:p>
          <a:p>
            <a:endParaRPr lang="nb-NO" dirty="0"/>
          </a:p>
        </p:txBody>
      </p:sp>
      <p:sp>
        <p:nvSpPr>
          <p:cNvPr id="5" name="Plassholder for lysbildenummer 4"/>
          <p:cNvSpPr>
            <a:spLocks noGrp="1"/>
          </p:cNvSpPr>
          <p:nvPr>
            <p:ph type="sldNum" sz="quarter" idx="12"/>
          </p:nvPr>
        </p:nvSpPr>
        <p:spPr/>
        <p:txBody>
          <a:bodyPr/>
          <a:lstStyle/>
          <a:p>
            <a:fld id="{EC869497-A6F2-421D-AE97-0A8F3B614B00}" type="slidenum">
              <a:rPr lang="nb-NO" smtClean="0"/>
              <a:pPr/>
              <a:t>35</a:t>
            </a:fld>
            <a:endParaRPr lang="nb-NO"/>
          </a:p>
        </p:txBody>
      </p:sp>
      <p:pic>
        <p:nvPicPr>
          <p:cNvPr id="8" name="Plassholder for innhold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07906" y="764704"/>
            <a:ext cx="5624956" cy="5400600"/>
          </a:xfrm>
        </p:spPr>
      </p:pic>
      <p:sp>
        <p:nvSpPr>
          <p:cNvPr id="9" name="Pil ned 8"/>
          <p:cNvSpPr/>
          <p:nvPr/>
        </p:nvSpPr>
        <p:spPr>
          <a:xfrm>
            <a:off x="7092280" y="3284984"/>
            <a:ext cx="360040" cy="12241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cxnSp>
        <p:nvCxnSpPr>
          <p:cNvPr id="12" name="Rett pil 11"/>
          <p:cNvCxnSpPr/>
          <p:nvPr/>
        </p:nvCxnSpPr>
        <p:spPr>
          <a:xfrm>
            <a:off x="2771800" y="4005064"/>
            <a:ext cx="1872208"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flipV="1">
            <a:off x="2483768" y="4869160"/>
            <a:ext cx="4896544" cy="1008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601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211734"/>
          </a:xfrm>
        </p:spPr>
        <p:txBody>
          <a:bodyPr>
            <a:noAutofit/>
          </a:bodyPr>
          <a:lstStyle/>
          <a:p>
            <a:r>
              <a:rPr lang="nb-NO" sz="2800" dirty="0" smtClean="0"/>
              <a:t>Arkiv </a:t>
            </a:r>
            <a:r>
              <a:rPr lang="nb-NO" sz="2800" dirty="0" err="1" smtClean="0"/>
              <a:t>plug</a:t>
            </a:r>
            <a:r>
              <a:rPr lang="nb-NO" sz="2800" dirty="0" smtClean="0"/>
              <a:t>-in </a:t>
            </a:r>
            <a:br>
              <a:rPr lang="nb-NO" sz="2800" dirty="0" smtClean="0"/>
            </a:br>
            <a:r>
              <a:rPr lang="nb-NO" sz="2800" dirty="0" smtClean="0"/>
              <a:t>I eksisterende journalpost</a:t>
            </a:r>
            <a:endParaRPr lang="nb-NO" sz="2800" dirty="0"/>
          </a:p>
        </p:txBody>
      </p:sp>
      <p:sp>
        <p:nvSpPr>
          <p:cNvPr id="4" name="Plassholder for tekst 3"/>
          <p:cNvSpPr>
            <a:spLocks noGrp="1"/>
          </p:cNvSpPr>
          <p:nvPr>
            <p:ph type="body" sz="half" idx="2"/>
          </p:nvPr>
        </p:nvSpPr>
        <p:spPr>
          <a:xfrm>
            <a:off x="467544" y="1628800"/>
            <a:ext cx="3008313" cy="4497363"/>
          </a:xfrm>
        </p:spPr>
        <p:txBody>
          <a:bodyPr/>
          <a:lstStyle/>
          <a:p>
            <a:r>
              <a:rPr lang="nb-NO" sz="2000" dirty="0" smtClean="0"/>
              <a:t>Vedlegg i journalpost. Journalposten kan ikke være ekspedert eller journalført.</a:t>
            </a:r>
          </a:p>
          <a:p>
            <a:endParaRPr lang="nb-NO" sz="2000" dirty="0"/>
          </a:p>
          <a:p>
            <a:r>
              <a:rPr lang="nb-NO" sz="2000" dirty="0" smtClean="0"/>
              <a:t>Velg hvilke/t dokument som skal legges med som vedlegg.</a:t>
            </a:r>
          </a:p>
          <a:p>
            <a:endParaRPr lang="nb-NO" sz="2000" dirty="0"/>
          </a:p>
          <a:p>
            <a:r>
              <a:rPr lang="nb-NO" sz="2000" dirty="0" smtClean="0"/>
              <a:t>Arkiver</a:t>
            </a:r>
          </a:p>
          <a:p>
            <a:endParaRPr lang="nb-NO" dirty="0" smtClean="0"/>
          </a:p>
          <a:p>
            <a:endParaRPr lang="nb-NO" dirty="0"/>
          </a:p>
          <a:p>
            <a:endParaRPr lang="nb-NO" dirty="0" smtClean="0"/>
          </a:p>
          <a:p>
            <a:endParaRPr lang="nb-NO" dirty="0"/>
          </a:p>
          <a:p>
            <a:endParaRPr lang="nb-NO"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74944" y="404665"/>
            <a:ext cx="552504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ssholder for lysbildenummer 4"/>
          <p:cNvSpPr>
            <a:spLocks noGrp="1"/>
          </p:cNvSpPr>
          <p:nvPr>
            <p:ph type="sldNum" sz="quarter" idx="12"/>
          </p:nvPr>
        </p:nvSpPr>
        <p:spPr/>
        <p:txBody>
          <a:bodyPr/>
          <a:lstStyle/>
          <a:p>
            <a:fld id="{EC869497-A6F2-421D-AE97-0A8F3B614B00}" type="slidenum">
              <a:rPr lang="nb-NO" smtClean="0"/>
              <a:pPr/>
              <a:t>36</a:t>
            </a:fld>
            <a:endParaRPr lang="nb-NO"/>
          </a:p>
        </p:txBody>
      </p:sp>
    </p:spTree>
    <p:extLst>
      <p:ext uri="{BB962C8B-B14F-4D97-AF65-F5344CB8AC3E}">
        <p14:creationId xmlns:p14="http://schemas.microsoft.com/office/powerpoint/2010/main" val="379703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851694"/>
          </a:xfrm>
        </p:spPr>
        <p:txBody>
          <a:bodyPr>
            <a:noAutofit/>
          </a:bodyPr>
          <a:lstStyle/>
          <a:p>
            <a:r>
              <a:rPr lang="nb-NO" sz="2800" dirty="0" smtClean="0"/>
              <a:t>Arkiv </a:t>
            </a:r>
            <a:r>
              <a:rPr lang="nb-NO" sz="2800" dirty="0" err="1" smtClean="0"/>
              <a:t>plug</a:t>
            </a:r>
            <a:r>
              <a:rPr lang="nb-NO" sz="2800" dirty="0" smtClean="0"/>
              <a:t>-in </a:t>
            </a:r>
            <a:br>
              <a:rPr lang="nb-NO" sz="2800" dirty="0" smtClean="0"/>
            </a:br>
            <a:r>
              <a:rPr lang="nb-NO" sz="2800" dirty="0" smtClean="0"/>
              <a:t>Arkiver</a:t>
            </a:r>
            <a:endParaRPr lang="nb-NO" sz="2800" dirty="0"/>
          </a:p>
        </p:txBody>
      </p:sp>
      <p:sp>
        <p:nvSpPr>
          <p:cNvPr id="4" name="Plassholder for tekst 3"/>
          <p:cNvSpPr>
            <a:spLocks noGrp="1"/>
          </p:cNvSpPr>
          <p:nvPr>
            <p:ph type="body" sz="half" idx="2"/>
          </p:nvPr>
        </p:nvSpPr>
        <p:spPr>
          <a:xfrm>
            <a:off x="467544" y="3573016"/>
            <a:ext cx="3008313" cy="2553147"/>
          </a:xfrm>
        </p:spPr>
        <p:txBody>
          <a:bodyPr/>
          <a:lstStyle/>
          <a:p>
            <a:r>
              <a:rPr lang="nb-NO" sz="2000" dirty="0"/>
              <a:t>Når all informasjon er lagt inn kan du trykke Arkiver.  </a:t>
            </a:r>
          </a:p>
          <a:p>
            <a:endParaRPr lang="nb-NO" sz="2000" dirty="0"/>
          </a:p>
          <a:p>
            <a:r>
              <a:rPr lang="nb-NO" sz="2000" dirty="0"/>
              <a:t>Kvitteringsmelding og eposten blir merket med grønt flagg i Outlook.</a:t>
            </a:r>
          </a:p>
          <a:p>
            <a:endParaRPr lang="nb-NO" sz="2000" dirty="0"/>
          </a:p>
          <a:p>
            <a:endParaRPr lang="nb-NO" dirty="0" smtClean="0"/>
          </a:p>
          <a:p>
            <a:endParaRPr lang="nb-NO" dirty="0"/>
          </a:p>
          <a:p>
            <a:endParaRPr lang="nb-NO" dirty="0" smtClean="0"/>
          </a:p>
          <a:p>
            <a:endParaRPr lang="nb-NO" dirty="0"/>
          </a:p>
          <a:p>
            <a:endParaRPr lang="nb-NO" dirty="0"/>
          </a:p>
        </p:txBody>
      </p:sp>
      <p:pic>
        <p:nvPicPr>
          <p:cNvPr id="6" name="Picture 3" descr="G:\ESA Aida\Skjermbilde til brukerhåndbok\plugg inn arkiver.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340768"/>
            <a:ext cx="6408712" cy="202659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077072"/>
            <a:ext cx="498231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ssholder for lysbildenummer 6"/>
          <p:cNvSpPr>
            <a:spLocks noGrp="1"/>
          </p:cNvSpPr>
          <p:nvPr>
            <p:ph type="sldNum" sz="quarter" idx="12"/>
          </p:nvPr>
        </p:nvSpPr>
        <p:spPr/>
        <p:txBody>
          <a:bodyPr/>
          <a:lstStyle/>
          <a:p>
            <a:fld id="{EC869497-A6F2-421D-AE97-0A8F3B614B00}" type="slidenum">
              <a:rPr lang="nb-NO" smtClean="0"/>
              <a:pPr/>
              <a:t>37</a:t>
            </a:fld>
            <a:endParaRPr lang="nb-NO"/>
          </a:p>
        </p:txBody>
      </p:sp>
    </p:spTree>
    <p:extLst>
      <p:ext uri="{BB962C8B-B14F-4D97-AF65-F5344CB8AC3E}">
        <p14:creationId xmlns:p14="http://schemas.microsoft.com/office/powerpoint/2010/main" val="4269178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635670"/>
          </a:xfrm>
        </p:spPr>
        <p:txBody>
          <a:bodyPr>
            <a:normAutofit/>
          </a:bodyPr>
          <a:lstStyle/>
          <a:p>
            <a:r>
              <a:rPr lang="nb-NO" sz="2800" dirty="0" smtClean="0"/>
              <a:t>Arkivere</a:t>
            </a:r>
            <a:endParaRPr lang="nb-NO" sz="2800" dirty="0"/>
          </a:p>
        </p:txBody>
      </p:sp>
      <p:sp>
        <p:nvSpPr>
          <p:cNvPr id="3" name="Plassholder for innhold 2"/>
          <p:cNvSpPr>
            <a:spLocks noGrp="1"/>
          </p:cNvSpPr>
          <p:nvPr>
            <p:ph idx="1"/>
          </p:nvPr>
        </p:nvSpPr>
        <p:spPr/>
        <p:txBody>
          <a:bodyPr/>
          <a:lstStyle/>
          <a:p>
            <a:endParaRPr lang="nb-NO" dirty="0"/>
          </a:p>
        </p:txBody>
      </p:sp>
      <p:sp>
        <p:nvSpPr>
          <p:cNvPr id="4" name="Plassholder for tekst 3"/>
          <p:cNvSpPr>
            <a:spLocks noGrp="1"/>
          </p:cNvSpPr>
          <p:nvPr>
            <p:ph type="body" sz="half" idx="2"/>
          </p:nvPr>
        </p:nvSpPr>
        <p:spPr>
          <a:xfrm>
            <a:off x="457200" y="908720"/>
            <a:ext cx="8075240" cy="5832648"/>
          </a:xfrm>
        </p:spPr>
        <p:txBody>
          <a:bodyPr>
            <a:normAutofit fontScale="92500" lnSpcReduction="10000"/>
          </a:bodyPr>
          <a:lstStyle/>
          <a:p>
            <a:r>
              <a:rPr lang="nb-NO" sz="2200" dirty="0" smtClean="0"/>
              <a:t>I flere av </a:t>
            </a:r>
            <a:r>
              <a:rPr lang="nb-NO" sz="2200" dirty="0" err="1" smtClean="0"/>
              <a:t>office</a:t>
            </a:r>
            <a:r>
              <a:rPr lang="nb-NO" sz="2200" dirty="0" smtClean="0"/>
              <a:t> programmene (</a:t>
            </a:r>
            <a:r>
              <a:rPr lang="nb-NO" sz="2200" dirty="0" err="1" smtClean="0"/>
              <a:t>outlook</a:t>
            </a:r>
            <a:r>
              <a:rPr lang="nb-NO" sz="2200" dirty="0" smtClean="0"/>
              <a:t>, </a:t>
            </a:r>
            <a:r>
              <a:rPr lang="nb-NO" sz="2200" dirty="0" err="1" smtClean="0"/>
              <a:t>word</a:t>
            </a:r>
            <a:r>
              <a:rPr lang="nb-NO" sz="2200" dirty="0" smtClean="0"/>
              <a:t>, </a:t>
            </a:r>
            <a:r>
              <a:rPr lang="nb-NO" sz="2200" dirty="0" err="1" smtClean="0"/>
              <a:t>power</a:t>
            </a:r>
            <a:r>
              <a:rPr lang="nb-NO" sz="2200" dirty="0" smtClean="0"/>
              <a:t> </a:t>
            </a:r>
            <a:r>
              <a:rPr lang="nb-NO" sz="2200" dirty="0" err="1" smtClean="0"/>
              <a:t>point</a:t>
            </a:r>
            <a:r>
              <a:rPr lang="nb-NO" sz="2200" dirty="0" smtClean="0"/>
              <a:t>, </a:t>
            </a:r>
            <a:r>
              <a:rPr lang="nb-NO" sz="2200" dirty="0" err="1" smtClean="0"/>
              <a:t>excel</a:t>
            </a:r>
            <a:r>
              <a:rPr lang="nb-NO" sz="2200" dirty="0" smtClean="0"/>
              <a:t>) vil du finne en ESA fane på menylinja. Fra denne arkiverer du dokumenter til ESA.</a:t>
            </a:r>
          </a:p>
          <a:p>
            <a:endParaRPr lang="nb-NO" dirty="0" smtClean="0"/>
          </a:p>
          <a:p>
            <a:endParaRPr lang="nb-NO" dirty="0"/>
          </a:p>
          <a:p>
            <a:endParaRPr lang="nb-NO" dirty="0" smtClean="0"/>
          </a:p>
          <a:p>
            <a:endParaRPr lang="nb-NO" dirty="0"/>
          </a:p>
          <a:p>
            <a:endParaRPr lang="nb-NO" dirty="0" smtClean="0"/>
          </a:p>
          <a:p>
            <a:endParaRPr lang="nb-NO" dirty="0"/>
          </a:p>
          <a:p>
            <a:endParaRPr lang="nb-NO" dirty="0" smtClean="0"/>
          </a:p>
          <a:p>
            <a:r>
              <a:rPr lang="nb-NO" sz="2200" dirty="0" smtClean="0"/>
              <a:t>Arkiver: Når du har opprettet et dokument fra ESA og skal lagre det. </a:t>
            </a:r>
          </a:p>
          <a:p>
            <a:endParaRPr lang="nb-NO" dirty="0" smtClean="0"/>
          </a:p>
          <a:p>
            <a:endParaRPr lang="nb-NO" dirty="0"/>
          </a:p>
          <a:p>
            <a:endParaRPr lang="nb-NO" dirty="0" smtClean="0"/>
          </a:p>
          <a:p>
            <a:endParaRPr lang="nb-NO" dirty="0"/>
          </a:p>
          <a:p>
            <a:endParaRPr lang="nb-NO" dirty="0" smtClean="0"/>
          </a:p>
          <a:p>
            <a:endParaRPr lang="nb-NO" dirty="0"/>
          </a:p>
          <a:p>
            <a:endParaRPr lang="nb-NO" dirty="0" smtClean="0"/>
          </a:p>
          <a:p>
            <a:endParaRPr lang="nb-NO" dirty="0"/>
          </a:p>
          <a:p>
            <a:endParaRPr lang="nb-NO" dirty="0"/>
          </a:p>
          <a:p>
            <a:endParaRPr lang="nb-NO" dirty="0" smtClean="0"/>
          </a:p>
          <a:p>
            <a:endParaRPr lang="nb-NO" dirty="0"/>
          </a:p>
          <a:p>
            <a:endParaRPr lang="nb-NO" dirty="0" smtClean="0"/>
          </a:p>
          <a:p>
            <a:r>
              <a:rPr lang="nb-NO" sz="2200" dirty="0" smtClean="0"/>
              <a:t>Arkiver nytt i arkivet: Brukes når du har opprettet et dokument som du vil lagre i ESA. Gjøres via Arkiv </a:t>
            </a:r>
            <a:r>
              <a:rPr lang="nb-NO" sz="2200" dirty="0" err="1" smtClean="0"/>
              <a:t>plug</a:t>
            </a:r>
            <a:r>
              <a:rPr lang="nb-NO" sz="2200" dirty="0"/>
              <a:t>-</a:t>
            </a:r>
            <a:r>
              <a:rPr lang="nb-NO" sz="2200" dirty="0" smtClean="0"/>
              <a:t>in.</a:t>
            </a:r>
            <a:endParaRPr lang="nb-NO" sz="2200" dirty="0"/>
          </a:p>
        </p:txBody>
      </p:sp>
      <p:pic>
        <p:nvPicPr>
          <p:cNvPr id="1027" name="Picture 3" descr="G:\ESA Aida\Skjermbilde til brukerhåndbok\Arkiver fra wo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332" y="1519550"/>
            <a:ext cx="761365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SA Aida\Skjermbilde til brukerhåndbok\Arki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32" y="3573016"/>
            <a:ext cx="5849937" cy="2201863"/>
          </a:xfrm>
          <a:prstGeom prst="rect">
            <a:avLst/>
          </a:prstGeom>
          <a:noFill/>
          <a:extLst>
            <a:ext uri="{909E8E84-426E-40DD-AFC4-6F175D3DCCD1}">
              <a14:hiddenFill xmlns:a14="http://schemas.microsoft.com/office/drawing/2010/main">
                <a:solidFill>
                  <a:srgbClr val="FFFFFF"/>
                </a:solidFill>
              </a14:hiddenFill>
            </a:ext>
          </a:extLst>
        </p:spPr>
      </p:pic>
      <p:sp>
        <p:nvSpPr>
          <p:cNvPr id="7" name="Plassholder for lysbildenummer 6"/>
          <p:cNvSpPr>
            <a:spLocks noGrp="1"/>
          </p:cNvSpPr>
          <p:nvPr>
            <p:ph type="sldNum" sz="quarter" idx="12"/>
          </p:nvPr>
        </p:nvSpPr>
        <p:spPr/>
        <p:txBody>
          <a:bodyPr/>
          <a:lstStyle/>
          <a:p>
            <a:fld id="{EC869497-A6F2-421D-AE97-0A8F3B614B00}" type="slidenum">
              <a:rPr lang="nb-NO" smtClean="0"/>
              <a:pPr/>
              <a:t>38</a:t>
            </a:fld>
            <a:endParaRPr lang="nb-NO"/>
          </a:p>
        </p:txBody>
      </p:sp>
    </p:spTree>
    <p:extLst>
      <p:ext uri="{BB962C8B-B14F-4D97-AF65-F5344CB8AC3E}">
        <p14:creationId xmlns:p14="http://schemas.microsoft.com/office/powerpoint/2010/main" val="4087947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04663"/>
            <a:ext cx="3312368" cy="4248473"/>
          </a:xfrm>
        </p:spPr>
        <p:txBody>
          <a:bodyPr>
            <a:normAutofit/>
          </a:bodyPr>
          <a:lstStyle/>
          <a:p>
            <a:r>
              <a:rPr lang="nb-NO" sz="2800" dirty="0" smtClean="0"/>
              <a:t>HJELP!</a:t>
            </a:r>
            <a:br>
              <a:rPr lang="nb-NO" sz="2800" dirty="0" smtClean="0"/>
            </a:br>
            <a:r>
              <a:rPr lang="nb-NO" sz="2400" dirty="0" smtClean="0"/>
              <a:t>Den øverste må du ha hjelp fra</a:t>
            </a:r>
            <a:br>
              <a:rPr lang="nb-NO" sz="2400" dirty="0" smtClean="0"/>
            </a:br>
            <a:r>
              <a:rPr lang="nb-NO" sz="2400" dirty="0" smtClean="0">
                <a:solidFill>
                  <a:srgbClr val="FF0000"/>
                </a:solidFill>
              </a:rPr>
              <a:t>Support-IKT på epost eller 8300</a:t>
            </a:r>
            <a:br>
              <a:rPr lang="nb-NO" sz="2400" dirty="0" smtClean="0">
                <a:solidFill>
                  <a:srgbClr val="FF0000"/>
                </a:solidFill>
              </a:rPr>
            </a:br>
            <a:r>
              <a:rPr lang="nb-NO" sz="2400" dirty="0">
                <a:solidFill>
                  <a:srgbClr val="FF0000"/>
                </a:solidFill>
              </a:rPr>
              <a:t/>
            </a:r>
            <a:br>
              <a:rPr lang="nb-NO" sz="2400" dirty="0">
                <a:solidFill>
                  <a:srgbClr val="FF0000"/>
                </a:solidFill>
              </a:rPr>
            </a:br>
            <a:r>
              <a:rPr lang="nb-NO" sz="2400" dirty="0" smtClean="0"/>
              <a:t>De to andre kan, litt avhengig av problemet, også </a:t>
            </a:r>
            <a:r>
              <a:rPr lang="nb-NO" sz="2400" dirty="0" smtClean="0">
                <a:solidFill>
                  <a:srgbClr val="FF0000"/>
                </a:solidFill>
              </a:rPr>
              <a:t>Arkivvakta 8055</a:t>
            </a:r>
            <a:r>
              <a:rPr lang="nb-NO" sz="2400" dirty="0" smtClean="0"/>
              <a:t> hjelpe deg med.</a:t>
            </a:r>
            <a:endParaRPr lang="nb-NO" sz="2400" dirty="0"/>
          </a:p>
        </p:txBody>
      </p:sp>
      <p:sp>
        <p:nvSpPr>
          <p:cNvPr id="5" name="Plassholder for lysbildenummer 4"/>
          <p:cNvSpPr>
            <a:spLocks noGrp="1"/>
          </p:cNvSpPr>
          <p:nvPr>
            <p:ph type="sldNum" sz="quarter" idx="12"/>
          </p:nvPr>
        </p:nvSpPr>
        <p:spPr/>
        <p:txBody>
          <a:bodyPr/>
          <a:lstStyle/>
          <a:p>
            <a:fld id="{EC869497-A6F2-421D-AE97-0A8F3B614B00}" type="slidenum">
              <a:rPr lang="nb-NO" smtClean="0"/>
              <a:pPr/>
              <a:t>39</a:t>
            </a:fld>
            <a:endParaRPr lang="nb-NO"/>
          </a:p>
        </p:txBody>
      </p:sp>
      <p:pic>
        <p:nvPicPr>
          <p:cNvPr id="6"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1960" y="260648"/>
            <a:ext cx="4735839" cy="1800953"/>
          </a:xfrm>
        </p:spPr>
      </p:pic>
      <p:pic>
        <p:nvPicPr>
          <p:cNvPr id="11" name="Bil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2721085"/>
            <a:ext cx="4649923" cy="1498809"/>
          </a:xfrm>
          <a:prstGeom prst="rect">
            <a:avLst/>
          </a:prstGeom>
        </p:spPr>
      </p:pic>
      <p:pic>
        <p:nvPicPr>
          <p:cNvPr id="12" name="Bild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4725144"/>
            <a:ext cx="4554791" cy="1324510"/>
          </a:xfrm>
          <a:prstGeom prst="rect">
            <a:avLst/>
          </a:prstGeom>
        </p:spPr>
      </p:pic>
    </p:spTree>
    <p:extLst>
      <p:ext uri="{BB962C8B-B14F-4D97-AF65-F5344CB8AC3E}">
        <p14:creationId xmlns:p14="http://schemas.microsoft.com/office/powerpoint/2010/main" val="3888143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0"/>
            <a:ext cx="7859216" cy="576064"/>
          </a:xfrm>
        </p:spPr>
        <p:txBody>
          <a:bodyPr>
            <a:normAutofit/>
          </a:bodyPr>
          <a:lstStyle/>
          <a:p>
            <a:r>
              <a:rPr lang="nb-NO" sz="2800" dirty="0" smtClean="0"/>
              <a:t>Hva er Journalpost</a:t>
            </a:r>
            <a:endParaRPr lang="nb-NO" sz="2800" dirty="0"/>
          </a:p>
        </p:txBody>
      </p:sp>
      <p:sp>
        <p:nvSpPr>
          <p:cNvPr id="4" name="Plassholder for tekst 3"/>
          <p:cNvSpPr>
            <a:spLocks noGrp="1"/>
          </p:cNvSpPr>
          <p:nvPr>
            <p:ph type="body" sz="half" idx="2"/>
          </p:nvPr>
        </p:nvSpPr>
        <p:spPr>
          <a:xfrm>
            <a:off x="457200" y="764704"/>
            <a:ext cx="8291264" cy="2160241"/>
          </a:xfrm>
        </p:spPr>
        <p:txBody>
          <a:bodyPr>
            <a:normAutofit fontScale="92500" lnSpcReduction="20000"/>
          </a:bodyPr>
          <a:lstStyle/>
          <a:p>
            <a:r>
              <a:rPr lang="nb-NO" sz="2200" dirty="0"/>
              <a:t>En journalpost kan bestå av flere dokumenter:</a:t>
            </a:r>
          </a:p>
          <a:p>
            <a:pPr lvl="0"/>
            <a:r>
              <a:rPr lang="nb-NO" sz="2200" dirty="0"/>
              <a:t>Hoveddokument</a:t>
            </a:r>
          </a:p>
          <a:p>
            <a:pPr lvl="0"/>
            <a:r>
              <a:rPr lang="nb-NO" sz="2200" dirty="0"/>
              <a:t>Vedlegg</a:t>
            </a:r>
          </a:p>
          <a:p>
            <a:endParaRPr lang="nb-NO" sz="2200" dirty="0"/>
          </a:p>
          <a:p>
            <a:r>
              <a:rPr lang="nb-NO" sz="2200" dirty="0"/>
              <a:t>Hvert </a:t>
            </a:r>
            <a:r>
              <a:rPr lang="nb-NO" sz="2200" i="1" dirty="0"/>
              <a:t>dokument</a:t>
            </a:r>
            <a:r>
              <a:rPr lang="nb-NO" sz="2200" dirty="0"/>
              <a:t> har egen status for om de er under </a:t>
            </a:r>
            <a:r>
              <a:rPr lang="nb-NO" sz="2200" dirty="0" smtClean="0"/>
              <a:t>behandling (B) </a:t>
            </a:r>
            <a:r>
              <a:rPr lang="nb-NO" sz="2200" dirty="0"/>
              <a:t>eller </a:t>
            </a:r>
            <a:r>
              <a:rPr lang="nb-NO" sz="2200" dirty="0" smtClean="0"/>
              <a:t>ferdig (F).</a:t>
            </a:r>
            <a:endParaRPr lang="nb-NO" sz="2200" dirty="0"/>
          </a:p>
          <a:p>
            <a:r>
              <a:rPr lang="nb-NO" sz="2200" dirty="0"/>
              <a:t>Ved ferdigstillelse av </a:t>
            </a:r>
            <a:r>
              <a:rPr lang="nb-NO" sz="2200" i="1" dirty="0"/>
              <a:t>Journalposten</a:t>
            </a:r>
            <a:r>
              <a:rPr lang="nb-NO" sz="2200" dirty="0"/>
              <a:t> skal alle dokumenter være ferdigstilt.</a:t>
            </a:r>
          </a:p>
          <a:p>
            <a:endParaRPr lang="nb-NO"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996952"/>
            <a:ext cx="8176141" cy="314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ssholder for lysbildenummer 4"/>
          <p:cNvSpPr>
            <a:spLocks noGrp="1"/>
          </p:cNvSpPr>
          <p:nvPr>
            <p:ph type="sldNum" sz="quarter" idx="12"/>
          </p:nvPr>
        </p:nvSpPr>
        <p:spPr/>
        <p:txBody>
          <a:bodyPr/>
          <a:lstStyle/>
          <a:p>
            <a:fld id="{EC869497-A6F2-421D-AE97-0A8F3B614B00}" type="slidenum">
              <a:rPr lang="nb-NO" smtClean="0"/>
              <a:pPr/>
              <a:t>4</a:t>
            </a:fld>
            <a:endParaRPr lang="nb-NO"/>
          </a:p>
        </p:txBody>
      </p:sp>
    </p:spTree>
    <p:extLst>
      <p:ext uri="{BB962C8B-B14F-4D97-AF65-F5344CB8AC3E}">
        <p14:creationId xmlns:p14="http://schemas.microsoft.com/office/powerpoint/2010/main" val="707642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7879954" cy="1162050"/>
          </a:xfrm>
        </p:spPr>
        <p:txBody>
          <a:bodyPr>
            <a:normAutofit/>
          </a:bodyPr>
          <a:lstStyle/>
          <a:p>
            <a:r>
              <a:rPr lang="nb-NO" sz="2800" dirty="0" smtClean="0"/>
              <a:t>Feilmeldinger vi kjenner til – som du kan gjøre noe med selv:</a:t>
            </a:r>
            <a:endParaRPr lang="nb-NO" sz="2800" dirty="0"/>
          </a:p>
        </p:txBody>
      </p:sp>
      <p:sp>
        <p:nvSpPr>
          <p:cNvPr id="3" name="Plassholder for innhold 2"/>
          <p:cNvSpPr>
            <a:spLocks noGrp="1"/>
          </p:cNvSpPr>
          <p:nvPr>
            <p:ph idx="1"/>
          </p:nvPr>
        </p:nvSpPr>
        <p:spPr>
          <a:xfrm>
            <a:off x="3563888" y="1412776"/>
            <a:ext cx="5101406" cy="2579885"/>
          </a:xfrm>
        </p:spPr>
        <p:txBody>
          <a:bodyPr>
            <a:normAutofit fontScale="92500" lnSpcReduction="20000"/>
          </a:bodyPr>
          <a:lstStyle/>
          <a:p>
            <a:pPr marL="0" indent="0">
              <a:buNone/>
            </a:pPr>
            <a:r>
              <a:rPr lang="nb-NO" sz="2000" dirty="0"/>
              <a:t>«Dokumentmalen til dokumentet finnes ikke og tekstproduksjonen avbrytes. Dette kan skyldes problemer med XML </a:t>
            </a:r>
            <a:r>
              <a:rPr lang="nb-NO" sz="2000" dirty="0" err="1"/>
              <a:t>datene</a:t>
            </a:r>
            <a:r>
              <a:rPr lang="nb-NO" sz="2000" dirty="0"/>
              <a:t> og kundestøtte bør kontaktes.» </a:t>
            </a:r>
          </a:p>
          <a:p>
            <a:pPr marL="0" indent="0">
              <a:buNone/>
            </a:pPr>
            <a:r>
              <a:rPr lang="nb-NO" sz="2000" dirty="0" smtClean="0">
                <a:solidFill>
                  <a:srgbClr val="FF0000"/>
                </a:solidFill>
              </a:rPr>
              <a:t>Ikke-gjenkjennbare </a:t>
            </a:r>
            <a:r>
              <a:rPr lang="nb-NO" sz="2000" dirty="0">
                <a:solidFill>
                  <a:srgbClr val="FF0000"/>
                </a:solidFill>
              </a:rPr>
              <a:t>tegn i tittellinje1 på saken eller journalposten. Dette oppstår oftest hvis en har kopiert tittelen fra en epost og da kan det være brukt et annet kodesett enn det som ligger i ESA. </a:t>
            </a:r>
            <a:r>
              <a:rPr lang="nb-NO" sz="2000" dirty="0" smtClean="0">
                <a:solidFill>
                  <a:srgbClr val="FF0000"/>
                </a:solidFill>
              </a:rPr>
              <a:t> (Typisk eksempel er en bindestrek som lager trøbbel)</a:t>
            </a:r>
          </a:p>
        </p:txBody>
      </p:sp>
      <p:sp>
        <p:nvSpPr>
          <p:cNvPr id="4" name="Plassholder for tekst 3"/>
          <p:cNvSpPr>
            <a:spLocks noGrp="1"/>
          </p:cNvSpPr>
          <p:nvPr>
            <p:ph type="body" sz="half" idx="2"/>
          </p:nvPr>
        </p:nvSpPr>
        <p:spPr>
          <a:xfrm>
            <a:off x="457200" y="1916832"/>
            <a:ext cx="3034680" cy="3744416"/>
          </a:xfrm>
        </p:spPr>
        <p:txBody>
          <a:bodyPr>
            <a:normAutofit lnSpcReduction="10000"/>
          </a:bodyPr>
          <a:lstStyle/>
          <a:p>
            <a:r>
              <a:rPr lang="nb-NO" sz="1900" dirty="0"/>
              <a:t>«Får ikke lagret dokument, finner ikke ESA-knappen»</a:t>
            </a:r>
          </a:p>
          <a:p>
            <a:r>
              <a:rPr lang="nb-NO" sz="1900" dirty="0">
                <a:solidFill>
                  <a:srgbClr val="FF0000"/>
                </a:solidFill>
              </a:rPr>
              <a:t>ESA er ikke installert i </a:t>
            </a:r>
            <a:r>
              <a:rPr lang="nb-NO" sz="1900" dirty="0" err="1">
                <a:solidFill>
                  <a:srgbClr val="FF0000"/>
                </a:solidFill>
              </a:rPr>
              <a:t>word</a:t>
            </a:r>
            <a:r>
              <a:rPr lang="nb-NO" sz="1900" dirty="0">
                <a:solidFill>
                  <a:srgbClr val="FF0000"/>
                </a:solidFill>
              </a:rPr>
              <a:t>, </a:t>
            </a:r>
            <a:r>
              <a:rPr lang="nb-NO" sz="1900" dirty="0" err="1">
                <a:solidFill>
                  <a:srgbClr val="FF0000"/>
                </a:solidFill>
              </a:rPr>
              <a:t>outlook</a:t>
            </a:r>
            <a:r>
              <a:rPr lang="nb-NO" sz="1900" dirty="0">
                <a:solidFill>
                  <a:srgbClr val="FF0000"/>
                </a:solidFill>
              </a:rPr>
              <a:t> etc. Sjekk om det under fil – alternativer – tillegg finnes «ESA </a:t>
            </a:r>
            <a:r>
              <a:rPr lang="nb-NO" sz="1900" dirty="0" err="1">
                <a:solidFill>
                  <a:srgbClr val="FF0000"/>
                </a:solidFill>
              </a:rPr>
              <a:t>wordaddin</a:t>
            </a:r>
            <a:r>
              <a:rPr lang="nb-NO" sz="1900" dirty="0">
                <a:solidFill>
                  <a:srgbClr val="FF0000"/>
                </a:solidFill>
              </a:rPr>
              <a:t>» under inaktive programtillegg. Den kan aktiveres ved å starte </a:t>
            </a:r>
            <a:r>
              <a:rPr lang="nb-NO" sz="1900" dirty="0" err="1">
                <a:solidFill>
                  <a:srgbClr val="FF0000"/>
                </a:solidFill>
              </a:rPr>
              <a:t>com</a:t>
            </a:r>
            <a:r>
              <a:rPr lang="nb-NO" sz="1900" dirty="0">
                <a:solidFill>
                  <a:srgbClr val="FF0000"/>
                </a:solidFill>
              </a:rPr>
              <a:t>-tillegg og hake av for tillegget. Hvis </a:t>
            </a:r>
            <a:r>
              <a:rPr lang="nb-NO" sz="1900" dirty="0" smtClean="0">
                <a:solidFill>
                  <a:srgbClr val="FF0000"/>
                </a:solidFill>
              </a:rPr>
              <a:t>ikke ta kontakt med IKT-Support, arkivvakta eller </a:t>
            </a:r>
            <a:r>
              <a:rPr lang="nb-NO" sz="1900" dirty="0" err="1" smtClean="0">
                <a:solidFill>
                  <a:srgbClr val="FF0000"/>
                </a:solidFill>
              </a:rPr>
              <a:t>systemadmin</a:t>
            </a:r>
            <a:r>
              <a:rPr lang="nb-NO" sz="1900" dirty="0" smtClean="0">
                <a:solidFill>
                  <a:srgbClr val="FF0000"/>
                </a:solidFill>
              </a:rPr>
              <a:t> ESA</a:t>
            </a:r>
            <a:endParaRPr lang="nb-NO" sz="1900" dirty="0">
              <a:solidFill>
                <a:srgbClr val="FF0000"/>
              </a:solidFill>
            </a:endParaRPr>
          </a:p>
          <a:p>
            <a:endParaRPr lang="nb-NO" dirty="0"/>
          </a:p>
        </p:txBody>
      </p:sp>
      <p:sp>
        <p:nvSpPr>
          <p:cNvPr id="7" name="TekstSylinder 6"/>
          <p:cNvSpPr txBox="1"/>
          <p:nvPr/>
        </p:nvSpPr>
        <p:spPr>
          <a:xfrm>
            <a:off x="3728642" y="4583560"/>
            <a:ext cx="4608512" cy="1200329"/>
          </a:xfrm>
          <a:prstGeom prst="rect">
            <a:avLst/>
          </a:prstGeom>
          <a:noFill/>
        </p:spPr>
        <p:txBody>
          <a:bodyPr wrap="square" rtlCol="0">
            <a:spAutoFit/>
          </a:bodyPr>
          <a:lstStyle/>
          <a:p>
            <a:r>
              <a:rPr lang="nb-NO" dirty="0" smtClean="0"/>
              <a:t>«Får </a:t>
            </a:r>
            <a:r>
              <a:rPr lang="nb-NO" dirty="0"/>
              <a:t>feilmelding når jeg lagrer og </a:t>
            </a:r>
            <a:r>
              <a:rPr lang="nb-NO" dirty="0" smtClean="0"/>
              <a:t>produserer»</a:t>
            </a:r>
            <a:endParaRPr lang="nb-NO" dirty="0"/>
          </a:p>
          <a:p>
            <a:r>
              <a:rPr lang="nb-NO" dirty="0">
                <a:solidFill>
                  <a:srgbClr val="FF0000"/>
                </a:solidFill>
              </a:rPr>
              <a:t>Endret mottakers adresse eller navn ved Lag svar</a:t>
            </a:r>
            <a:r>
              <a:rPr lang="nb-NO" dirty="0" smtClean="0">
                <a:solidFill>
                  <a:srgbClr val="FF0000"/>
                </a:solidFill>
              </a:rPr>
              <a:t>? Avslutt, gå på sak, velg ny journalpost. Avskriv det inngående med kode BU.</a:t>
            </a:r>
            <a:endParaRPr lang="nb-NO" dirty="0">
              <a:solidFill>
                <a:srgbClr val="FF0000"/>
              </a:solidFill>
            </a:endParaRPr>
          </a:p>
        </p:txBody>
      </p:sp>
    </p:spTree>
    <p:extLst>
      <p:ext uri="{BB962C8B-B14F-4D97-AF65-F5344CB8AC3E}">
        <p14:creationId xmlns:p14="http://schemas.microsoft.com/office/powerpoint/2010/main" val="444005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Ikke arkivert</a:t>
            </a:r>
            <a:br>
              <a:rPr lang="nb-NO" sz="2800" dirty="0" smtClean="0"/>
            </a:br>
            <a:endParaRPr lang="nb-NO" sz="2800" dirty="0"/>
          </a:p>
        </p:txBody>
      </p:sp>
      <p:sp>
        <p:nvSpPr>
          <p:cNvPr id="4" name="Plassholder for tekst 3"/>
          <p:cNvSpPr>
            <a:spLocks noGrp="1"/>
          </p:cNvSpPr>
          <p:nvPr>
            <p:ph type="body" sz="half" idx="2"/>
          </p:nvPr>
        </p:nvSpPr>
        <p:spPr>
          <a:xfrm>
            <a:off x="457200" y="2636912"/>
            <a:ext cx="8435280" cy="3888432"/>
          </a:xfrm>
        </p:spPr>
        <p:txBody>
          <a:bodyPr>
            <a:normAutofit lnSpcReduction="10000"/>
          </a:bodyPr>
          <a:lstStyle/>
          <a:p>
            <a:r>
              <a:rPr lang="nb-NO" sz="2000" dirty="0"/>
              <a:t>«Får ikke åpnet dokument i Endre journalpost, bare i Vis»</a:t>
            </a:r>
          </a:p>
          <a:p>
            <a:r>
              <a:rPr lang="nb-NO" sz="2000" dirty="0">
                <a:solidFill>
                  <a:srgbClr val="FF0000"/>
                </a:solidFill>
              </a:rPr>
              <a:t>Noen, du selv eller andre har åpnet dokumentet i Endre, men det har ikke blitt arkivert riktig. Finner dokumentet hos deg selv eller andre som Ikke-arkivert.</a:t>
            </a:r>
          </a:p>
          <a:p>
            <a:endParaRPr lang="nb-NO" sz="2000" dirty="0" smtClean="0"/>
          </a:p>
          <a:p>
            <a:r>
              <a:rPr lang="nb-NO" sz="2000" dirty="0" smtClean="0"/>
              <a:t>Det samme gjelder hvis du oppdager at du har lagret feil. </a:t>
            </a:r>
          </a:p>
          <a:p>
            <a:endParaRPr lang="nb-NO" sz="2000" dirty="0" smtClean="0"/>
          </a:p>
          <a:p>
            <a:r>
              <a:rPr lang="nb-NO" sz="2000" dirty="0" smtClean="0">
                <a:solidFill>
                  <a:srgbClr val="FF0000"/>
                </a:solidFill>
              </a:rPr>
              <a:t>Dokumentet må arkiveres, og går ikke det så må det frigis.</a:t>
            </a:r>
          </a:p>
          <a:p>
            <a:endParaRPr lang="nb-NO" sz="2000" dirty="0"/>
          </a:p>
          <a:p>
            <a:r>
              <a:rPr lang="nb-NO" sz="2000" dirty="0" smtClean="0"/>
              <a:t>Redd for å tape det du har skrevet? Får du ikke arkivert fila, kan det være vanskelig å få opp tekstinnhold, men prøv og ta </a:t>
            </a:r>
            <a:r>
              <a:rPr lang="nb-NO" sz="2000" dirty="0" err="1" smtClean="0"/>
              <a:t>ctrl+c</a:t>
            </a:r>
            <a:r>
              <a:rPr lang="nb-NO" sz="2000" dirty="0" smtClean="0"/>
              <a:t> av teksten. </a:t>
            </a:r>
          </a:p>
          <a:p>
            <a:r>
              <a:rPr lang="nb-NO" sz="2000" dirty="0" smtClean="0">
                <a:solidFill>
                  <a:srgbClr val="00B0F0"/>
                </a:solidFill>
              </a:rPr>
              <a:t>Her må det inn et lysbilde om flere versjoner av dokumenter som lager en smule forvirring i </a:t>
            </a:r>
            <a:r>
              <a:rPr lang="nb-NO" sz="2000" dirty="0" err="1" smtClean="0">
                <a:solidFill>
                  <a:srgbClr val="00B0F0"/>
                </a:solidFill>
              </a:rPr>
              <a:t>ver</a:t>
            </a:r>
            <a:r>
              <a:rPr lang="nb-NO" sz="2000" dirty="0" smtClean="0">
                <a:solidFill>
                  <a:srgbClr val="00B0F0"/>
                </a:solidFill>
              </a:rPr>
              <a:t>. 8.1.1.2</a:t>
            </a:r>
          </a:p>
          <a:p>
            <a:endParaRPr lang="nb-NO" sz="2000" dirty="0"/>
          </a:p>
          <a:p>
            <a:endParaRPr lang="nb-NO" sz="2000" dirty="0"/>
          </a:p>
        </p:txBody>
      </p:sp>
      <p:pic>
        <p:nvPicPr>
          <p:cNvPr id="7170" name="Picture 2" descr="G:\ESA Aida\Skjermbilde til brukerhåndbok\Pil Ikke arkivert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04664"/>
            <a:ext cx="4824536" cy="2070043"/>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lysbildenummer 4"/>
          <p:cNvSpPr>
            <a:spLocks noGrp="1"/>
          </p:cNvSpPr>
          <p:nvPr>
            <p:ph type="sldNum" sz="quarter" idx="12"/>
          </p:nvPr>
        </p:nvSpPr>
        <p:spPr/>
        <p:txBody>
          <a:bodyPr/>
          <a:lstStyle/>
          <a:p>
            <a:fld id="{EC869497-A6F2-421D-AE97-0A8F3B614B00}" type="slidenum">
              <a:rPr lang="nb-NO" smtClean="0"/>
              <a:pPr/>
              <a:t>41</a:t>
            </a:fld>
            <a:endParaRPr lang="nb-NO"/>
          </a:p>
        </p:txBody>
      </p:sp>
    </p:spTree>
    <p:extLst>
      <p:ext uri="{BB962C8B-B14F-4D97-AF65-F5344CB8AC3E}">
        <p14:creationId xmlns:p14="http://schemas.microsoft.com/office/powerpoint/2010/main" val="12031801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2674640" cy="1138138"/>
          </a:xfrm>
        </p:spPr>
        <p:txBody>
          <a:bodyPr>
            <a:normAutofit/>
          </a:bodyPr>
          <a:lstStyle/>
          <a:p>
            <a:pPr algn="l"/>
            <a:r>
              <a:rPr lang="nb-NO" sz="2800" b="1" dirty="0" smtClean="0"/>
              <a:t>Andre problemer</a:t>
            </a:r>
            <a:endParaRPr lang="nb-NO" sz="2800" b="1" dirty="0"/>
          </a:p>
        </p:txBody>
      </p:sp>
      <p:sp>
        <p:nvSpPr>
          <p:cNvPr id="3" name="Plassholder for innhold 2"/>
          <p:cNvSpPr>
            <a:spLocks noGrp="1"/>
          </p:cNvSpPr>
          <p:nvPr>
            <p:ph idx="1"/>
          </p:nvPr>
        </p:nvSpPr>
        <p:spPr>
          <a:xfrm>
            <a:off x="457200" y="1628800"/>
            <a:ext cx="6131024" cy="4680520"/>
          </a:xfrm>
        </p:spPr>
        <p:txBody>
          <a:bodyPr>
            <a:normAutofit fontScale="85000" lnSpcReduction="20000"/>
          </a:bodyPr>
          <a:lstStyle/>
          <a:p>
            <a:pPr marL="0" indent="0">
              <a:buNone/>
            </a:pPr>
            <a:r>
              <a:rPr lang="nb-NO" dirty="0" smtClean="0"/>
              <a:t>Får </a:t>
            </a:r>
            <a:r>
              <a:rPr lang="nb-NO" dirty="0"/>
              <a:t>ikke oppgave på mine oppgaver</a:t>
            </a:r>
          </a:p>
          <a:p>
            <a:pPr marL="285750" indent="-285750">
              <a:buFontTx/>
              <a:buChar char="-"/>
            </a:pPr>
            <a:r>
              <a:rPr lang="nb-NO" dirty="0">
                <a:solidFill>
                  <a:srgbClr val="FF0000"/>
                </a:solidFill>
              </a:rPr>
              <a:t>Leder har godkjent i journalpostdetaljer </a:t>
            </a:r>
            <a:r>
              <a:rPr lang="nb-NO" dirty="0" smtClean="0">
                <a:solidFill>
                  <a:srgbClr val="FF0000"/>
                </a:solidFill>
              </a:rPr>
              <a:t>– </a:t>
            </a:r>
            <a:r>
              <a:rPr lang="nb-NO" dirty="0">
                <a:solidFill>
                  <a:srgbClr val="FF0000"/>
                </a:solidFill>
              </a:rPr>
              <a:t>da gis det ingen oppgave. </a:t>
            </a:r>
            <a:r>
              <a:rPr lang="nb-NO" dirty="0"/>
              <a:t>Sjekk detaljene, er det riktig kode og dokumentet ikke skal videre til godkjenning så er det greit. Skal det godkjennes videre må det komme inn i flyt på nytt, ta kontakt med arkivar</a:t>
            </a:r>
            <a:endParaRPr lang="nb-NO" dirty="0">
              <a:solidFill>
                <a:srgbClr val="FF0000"/>
              </a:solidFill>
            </a:endParaRPr>
          </a:p>
          <a:p>
            <a:pPr marL="285750" indent="-285750">
              <a:buFontTx/>
              <a:buChar char="-"/>
            </a:pPr>
            <a:r>
              <a:rPr lang="nb-NO" dirty="0">
                <a:solidFill>
                  <a:srgbClr val="FF0000"/>
                </a:solidFill>
              </a:rPr>
              <a:t>Det er sendt til feil </a:t>
            </a:r>
            <a:r>
              <a:rPr lang="nb-NO" dirty="0" smtClean="0">
                <a:solidFill>
                  <a:srgbClr val="FF0000"/>
                </a:solidFill>
              </a:rPr>
              <a:t>godkjenner</a:t>
            </a:r>
          </a:p>
          <a:p>
            <a:pPr marL="285750" indent="-285750">
              <a:buFontTx/>
              <a:buChar char="-"/>
            </a:pPr>
            <a:r>
              <a:rPr lang="nb-NO" dirty="0" smtClean="0"/>
              <a:t>Du ser av feltet Alle oppgaver hvilke oppgaver som er aktive. Kontroller at de oppgavene du gir havner der, enten det er sende notat eller til godkjenning.</a:t>
            </a:r>
            <a:endParaRPr lang="nb-NO" dirty="0"/>
          </a:p>
          <a:p>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844824"/>
            <a:ext cx="2010588" cy="2010588"/>
          </a:xfrm>
          <a:prstGeom prst="rect">
            <a:avLst/>
          </a:prstGeom>
        </p:spPr>
      </p:pic>
    </p:spTree>
    <p:extLst>
      <p:ext uri="{BB962C8B-B14F-4D97-AF65-F5344CB8AC3E}">
        <p14:creationId xmlns:p14="http://schemas.microsoft.com/office/powerpoint/2010/main" val="3998757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60648"/>
            <a:ext cx="3008313" cy="1152128"/>
          </a:xfrm>
        </p:spPr>
        <p:txBody>
          <a:bodyPr>
            <a:noAutofit/>
          </a:bodyPr>
          <a:lstStyle/>
          <a:p>
            <a:r>
              <a:rPr lang="nb-NO" sz="2800" dirty="0" smtClean="0"/>
              <a:t>Oppgaven er manuelt utført fjern den</a:t>
            </a:r>
            <a:endParaRPr lang="nb-NO" sz="2800" dirty="0"/>
          </a:p>
        </p:txBody>
      </p:sp>
      <p:sp>
        <p:nvSpPr>
          <p:cNvPr id="4" name="Plassholder for tekst 3"/>
          <p:cNvSpPr>
            <a:spLocks noGrp="1"/>
          </p:cNvSpPr>
          <p:nvPr>
            <p:ph type="body" sz="half" idx="2"/>
          </p:nvPr>
        </p:nvSpPr>
        <p:spPr>
          <a:xfrm>
            <a:off x="457200" y="1988840"/>
            <a:ext cx="3008313" cy="4137323"/>
          </a:xfrm>
        </p:spPr>
        <p:txBody>
          <a:bodyPr/>
          <a:lstStyle/>
          <a:p>
            <a:r>
              <a:rPr lang="nb-NO" sz="2000" dirty="0" smtClean="0"/>
              <a:t>Kan brukes på å fjerne oppgaver fra oppgavelisten.</a:t>
            </a:r>
          </a:p>
          <a:p>
            <a:endParaRPr lang="nb-NO" sz="2000" dirty="0"/>
          </a:p>
          <a:p>
            <a:r>
              <a:rPr lang="nb-NO" sz="2000" dirty="0" smtClean="0">
                <a:solidFill>
                  <a:srgbClr val="FF0000"/>
                </a:solidFill>
              </a:rPr>
              <a:t>Må ikke brukes for oppgaver under Mottatt post;</a:t>
            </a:r>
          </a:p>
          <a:p>
            <a:r>
              <a:rPr lang="nb-NO" sz="2000" dirty="0" smtClean="0">
                <a:solidFill>
                  <a:srgbClr val="FF0000"/>
                </a:solidFill>
              </a:rPr>
              <a:t>Skal enten besvares  med Lag svar eller Avskrives med kode.</a:t>
            </a:r>
          </a:p>
          <a:p>
            <a:endParaRPr lang="nb-NO" dirty="0">
              <a:solidFill>
                <a:srgbClr val="FF0000"/>
              </a:solidFill>
            </a:endParaRPr>
          </a:p>
          <a:p>
            <a:endParaRPr lang="nb-NO" dirty="0"/>
          </a:p>
        </p:txBody>
      </p:sp>
      <p:pic>
        <p:nvPicPr>
          <p:cNvPr id="1026" name="Picture 2" descr="G:\ESA Aida\Skjermbilde til brukerhåndbok\Pil under arbeid.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988840"/>
            <a:ext cx="4642027" cy="2952328"/>
          </a:xfrm>
          <a:prstGeom prst="rect">
            <a:avLst/>
          </a:prstGeom>
          <a:noFill/>
          <a:extLst>
            <a:ext uri="{909E8E84-426E-40DD-AFC4-6F175D3DCCD1}">
              <a14:hiddenFill xmlns:a14="http://schemas.microsoft.com/office/drawing/2010/main">
                <a:solidFill>
                  <a:srgbClr val="FFFFFF"/>
                </a:solidFill>
              </a14:hiddenFill>
            </a:ext>
          </a:extLst>
        </p:spPr>
      </p:pic>
      <p:sp>
        <p:nvSpPr>
          <p:cNvPr id="9" name="Dobbel hakeparentes 8"/>
          <p:cNvSpPr/>
          <p:nvPr/>
        </p:nvSpPr>
        <p:spPr>
          <a:xfrm>
            <a:off x="4644008" y="2204864"/>
            <a:ext cx="2880320" cy="28803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solidFill>
                <a:srgbClr val="FF0000"/>
              </a:solidFill>
            </a:endParaRPr>
          </a:p>
        </p:txBody>
      </p:sp>
      <p:sp>
        <p:nvSpPr>
          <p:cNvPr id="6" name="Plassholder for lysbildenummer 5"/>
          <p:cNvSpPr>
            <a:spLocks noGrp="1"/>
          </p:cNvSpPr>
          <p:nvPr>
            <p:ph type="sldNum" sz="quarter" idx="12"/>
          </p:nvPr>
        </p:nvSpPr>
        <p:spPr/>
        <p:txBody>
          <a:bodyPr/>
          <a:lstStyle/>
          <a:p>
            <a:fld id="{EC869497-A6F2-421D-AE97-0A8F3B614B00}" type="slidenum">
              <a:rPr lang="nb-NO" smtClean="0"/>
              <a:pPr/>
              <a:t>43</a:t>
            </a:fld>
            <a:endParaRPr lang="nb-NO"/>
          </a:p>
        </p:txBody>
      </p:sp>
    </p:spTree>
    <p:extLst>
      <p:ext uri="{BB962C8B-B14F-4D97-AF65-F5344CB8AC3E}">
        <p14:creationId xmlns:p14="http://schemas.microsoft.com/office/powerpoint/2010/main" val="2409293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563662"/>
          </a:xfrm>
        </p:spPr>
        <p:txBody>
          <a:bodyPr>
            <a:normAutofit/>
          </a:bodyPr>
          <a:lstStyle/>
          <a:p>
            <a:r>
              <a:rPr lang="nb-NO" sz="2800" dirty="0" smtClean="0"/>
              <a:t>Avslutt sak</a:t>
            </a:r>
            <a:endParaRPr lang="nb-NO" sz="2800" dirty="0"/>
          </a:p>
        </p:txBody>
      </p:sp>
      <p:sp>
        <p:nvSpPr>
          <p:cNvPr id="4" name="Plassholder for tekst 3"/>
          <p:cNvSpPr>
            <a:spLocks noGrp="1"/>
          </p:cNvSpPr>
          <p:nvPr>
            <p:ph type="body" sz="half" idx="2"/>
          </p:nvPr>
        </p:nvSpPr>
        <p:spPr>
          <a:xfrm>
            <a:off x="457200" y="980728"/>
            <a:ext cx="3394720" cy="5472608"/>
          </a:xfrm>
        </p:spPr>
        <p:txBody>
          <a:bodyPr>
            <a:normAutofit/>
          </a:bodyPr>
          <a:lstStyle/>
          <a:p>
            <a:r>
              <a:rPr lang="nb-NO" sz="2000" dirty="0" smtClean="0"/>
              <a:t>Når alle dokumenter er ferdigstilt eller avskrevet og du ikke forventer umiddelbar ny saksbehandling i saken kan du be om å få den avsluttet velg </a:t>
            </a:r>
            <a:r>
              <a:rPr lang="nb-NO" sz="2000" dirty="0" smtClean="0">
                <a:solidFill>
                  <a:srgbClr val="FF0000"/>
                </a:solidFill>
              </a:rPr>
              <a:t>Saken er ferdigbehandlet, kan avsluttes.</a:t>
            </a:r>
          </a:p>
          <a:p>
            <a:endParaRPr lang="nb-NO" sz="2000" dirty="0" smtClean="0">
              <a:solidFill>
                <a:srgbClr val="FF0000"/>
              </a:solidFill>
            </a:endParaRPr>
          </a:p>
          <a:p>
            <a:r>
              <a:rPr lang="nb-NO" sz="2000" dirty="0" smtClean="0"/>
              <a:t>Saken avsluttes av arkivarer. Saken vil bli gjenåpnet dersom det kommer nye dokumenter inn, eller du som saksbehandler ber om det. Saken er til enhver tid gjenfinnbar via søkefelt i venstremenyen. </a:t>
            </a:r>
            <a:endParaRPr lang="nb-NO" sz="2000" dirty="0"/>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340768"/>
            <a:ext cx="420938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ssholder for lysbildenummer 4"/>
          <p:cNvSpPr>
            <a:spLocks noGrp="1"/>
          </p:cNvSpPr>
          <p:nvPr>
            <p:ph type="sldNum" sz="quarter" idx="12"/>
          </p:nvPr>
        </p:nvSpPr>
        <p:spPr/>
        <p:txBody>
          <a:bodyPr/>
          <a:lstStyle/>
          <a:p>
            <a:fld id="{EC869497-A6F2-421D-AE97-0A8F3B614B00}" type="slidenum">
              <a:rPr lang="nb-NO" smtClean="0"/>
              <a:pPr/>
              <a:t>44</a:t>
            </a:fld>
            <a:endParaRPr lang="nb-NO"/>
          </a:p>
        </p:txBody>
      </p:sp>
    </p:spTree>
    <p:extLst>
      <p:ext uri="{BB962C8B-B14F-4D97-AF65-F5344CB8AC3E}">
        <p14:creationId xmlns:p14="http://schemas.microsoft.com/office/powerpoint/2010/main" val="3115423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39726"/>
          </a:xfrm>
        </p:spPr>
        <p:txBody>
          <a:bodyPr>
            <a:normAutofit/>
          </a:bodyPr>
          <a:lstStyle/>
          <a:p>
            <a:r>
              <a:rPr lang="nb-NO" sz="2800" dirty="0" smtClean="0"/>
              <a:t>Pålogging og endre passord, logg ut</a:t>
            </a:r>
            <a:endParaRPr lang="nb-NO" sz="2800" dirty="0"/>
          </a:p>
        </p:txBody>
      </p:sp>
      <p:sp>
        <p:nvSpPr>
          <p:cNvPr id="4" name="Plassholder for tekst 3"/>
          <p:cNvSpPr>
            <a:spLocks noGrp="1"/>
          </p:cNvSpPr>
          <p:nvPr>
            <p:ph type="body" sz="half" idx="2"/>
          </p:nvPr>
        </p:nvSpPr>
        <p:spPr/>
        <p:txBody>
          <a:bodyPr/>
          <a:lstStyle/>
          <a:p>
            <a:endParaRPr lang="nb-NO" sz="2000" dirty="0" smtClean="0"/>
          </a:p>
          <a:p>
            <a:r>
              <a:rPr lang="nb-NO" sz="2000" dirty="0" smtClean="0"/>
              <a:t>Logg </a:t>
            </a:r>
            <a:r>
              <a:rPr lang="nb-NO" sz="2000" dirty="0"/>
              <a:t>på med tildelte </a:t>
            </a:r>
            <a:r>
              <a:rPr lang="nb-NO" sz="2000" dirty="0" smtClean="0"/>
              <a:t>bruker-</a:t>
            </a:r>
            <a:r>
              <a:rPr lang="nb-NO" sz="2000" dirty="0" err="1" smtClean="0"/>
              <a:t>ident</a:t>
            </a:r>
            <a:r>
              <a:rPr lang="nb-NO" sz="2000" dirty="0" smtClean="0"/>
              <a:t> </a:t>
            </a:r>
            <a:r>
              <a:rPr lang="nb-NO" sz="2000" dirty="0"/>
              <a:t>(små eller store bokstaver) og passord (kun små bokstaver og tall)</a:t>
            </a:r>
          </a:p>
          <a:p>
            <a:endParaRPr lang="nb-NO" sz="2000" dirty="0" smtClean="0"/>
          </a:p>
          <a:p>
            <a:r>
              <a:rPr lang="nb-NO" sz="2000" dirty="0" smtClean="0"/>
              <a:t>Endre passord gjøres fra forsidebildet (min</a:t>
            </a:r>
            <a:r>
              <a:rPr lang="nb-NO" sz="2000" dirty="0"/>
              <a:t>. 5 tegn, små bokstaver og tall kan brukes</a:t>
            </a:r>
            <a:r>
              <a:rPr lang="nb-NO" sz="2000" dirty="0" smtClean="0"/>
              <a:t>)</a:t>
            </a:r>
          </a:p>
          <a:p>
            <a:endParaRPr lang="nb-NO" sz="2000" dirty="0"/>
          </a:p>
          <a:p>
            <a:r>
              <a:rPr lang="nb-NO" sz="2000" dirty="0"/>
              <a:t>Velg Logg ut når du skal avslutte arbeidet i ESA.</a:t>
            </a:r>
          </a:p>
          <a:p>
            <a:endParaRPr lang="nb-NO" dirty="0"/>
          </a:p>
          <a:p>
            <a:endParaRPr lang="nb-NO" dirty="0"/>
          </a:p>
        </p:txBody>
      </p:sp>
      <p:pic>
        <p:nvPicPr>
          <p:cNvPr id="6" name="Bilde 5" descr="C:\Users\hilde.lange\AppData\Local\Microsoft\Windows\Temporary Internet Files\Content.Word\Forsid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420888"/>
            <a:ext cx="5423892" cy="4248472"/>
          </a:xfrm>
          <a:prstGeom prst="rect">
            <a:avLst/>
          </a:prstGeom>
          <a:noFill/>
          <a:ln>
            <a:noFill/>
          </a:ln>
        </p:spPr>
      </p:pic>
      <p:pic>
        <p:nvPicPr>
          <p:cNvPr id="1026" name="Picture 2" descr="G:\ESA Aida\Skjermbilde til brukerhåndbok\Endre passor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8854" y="4545812"/>
            <a:ext cx="3618926" cy="1907523"/>
          </a:xfrm>
          <a:prstGeom prst="rect">
            <a:avLst/>
          </a:prstGeom>
          <a:noFill/>
          <a:ln>
            <a:solidFill>
              <a:schemeClr val="accent1"/>
            </a:solid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cxnSp>
        <p:nvCxnSpPr>
          <p:cNvPr id="8" name="Rett pil 7"/>
          <p:cNvCxnSpPr/>
          <p:nvPr/>
        </p:nvCxnSpPr>
        <p:spPr>
          <a:xfrm>
            <a:off x="7956376" y="2708920"/>
            <a:ext cx="0" cy="20162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descr="G:\ESA Aida\Skjermbilde til brukerhåndbok\Logg u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1089" y="735438"/>
            <a:ext cx="1336372" cy="75056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Rett pil 12"/>
          <p:cNvCxnSpPr/>
          <p:nvPr/>
        </p:nvCxnSpPr>
        <p:spPr>
          <a:xfrm flipV="1">
            <a:off x="8892480" y="1268760"/>
            <a:ext cx="0" cy="115212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Plassholder for lysbildenummer 9"/>
          <p:cNvSpPr>
            <a:spLocks noGrp="1"/>
          </p:cNvSpPr>
          <p:nvPr>
            <p:ph type="sldNum" sz="quarter" idx="12"/>
          </p:nvPr>
        </p:nvSpPr>
        <p:spPr/>
        <p:txBody>
          <a:bodyPr/>
          <a:lstStyle/>
          <a:p>
            <a:fld id="{EC869497-A6F2-421D-AE97-0A8F3B614B00}" type="slidenum">
              <a:rPr lang="nb-NO" smtClean="0"/>
              <a:pPr/>
              <a:t>5</a:t>
            </a:fld>
            <a:endParaRPr lang="nb-NO"/>
          </a:p>
        </p:txBody>
      </p:sp>
      <p:sp>
        <p:nvSpPr>
          <p:cNvPr id="3" name="Plassholder for innhold 2"/>
          <p:cNvSpPr>
            <a:spLocks noGrp="1"/>
          </p:cNvSpPr>
          <p:nvPr>
            <p:ph idx="1"/>
          </p:nvPr>
        </p:nvSpPr>
        <p:spPr>
          <a:xfrm>
            <a:off x="-1748061" y="1844824"/>
            <a:ext cx="1084015" cy="1152128"/>
          </a:xfrm>
        </p:spPr>
        <p:txBody>
          <a:bodyPr/>
          <a:lstStyle/>
          <a:p>
            <a:endParaRPr lang="nb-NO" dirty="0"/>
          </a:p>
        </p:txBody>
      </p:sp>
      <p:pic>
        <p:nvPicPr>
          <p:cNvPr id="5" name="Bilde 4"/>
          <p:cNvPicPr>
            <a:picLocks noChangeAspect="1"/>
          </p:cNvPicPr>
          <p:nvPr/>
        </p:nvPicPr>
        <p:blipFill>
          <a:blip r:embed="rId6"/>
          <a:stretch>
            <a:fillRect/>
          </a:stretch>
        </p:blipFill>
        <p:spPr>
          <a:xfrm>
            <a:off x="3563888" y="150504"/>
            <a:ext cx="3086100" cy="2190750"/>
          </a:xfrm>
          <a:prstGeom prst="rect">
            <a:avLst/>
          </a:prstGeom>
        </p:spPr>
      </p:pic>
    </p:spTree>
    <p:extLst>
      <p:ext uri="{BB962C8B-B14F-4D97-AF65-F5344CB8AC3E}">
        <p14:creationId xmlns:p14="http://schemas.microsoft.com/office/powerpoint/2010/main" val="2052719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3008313" cy="692696"/>
          </a:xfrm>
        </p:spPr>
        <p:txBody>
          <a:bodyPr>
            <a:normAutofit/>
          </a:bodyPr>
          <a:lstStyle/>
          <a:p>
            <a:r>
              <a:rPr lang="nb-NO" sz="2800" dirty="0" smtClean="0"/>
              <a:t>Mine oppgaver</a:t>
            </a:r>
            <a:endParaRPr lang="nb-NO" sz="2800" dirty="0"/>
          </a:p>
        </p:txBody>
      </p:sp>
      <p:sp>
        <p:nvSpPr>
          <p:cNvPr id="4" name="Plassholder for tekst 3"/>
          <p:cNvSpPr>
            <a:spLocks noGrp="1"/>
          </p:cNvSpPr>
          <p:nvPr>
            <p:ph type="body" sz="half" idx="2"/>
          </p:nvPr>
        </p:nvSpPr>
        <p:spPr>
          <a:xfrm>
            <a:off x="457200" y="692696"/>
            <a:ext cx="3008313" cy="6048672"/>
          </a:xfrm>
        </p:spPr>
        <p:txBody>
          <a:bodyPr>
            <a:normAutofit/>
          </a:bodyPr>
          <a:lstStyle/>
          <a:p>
            <a:r>
              <a:rPr lang="nb-NO" sz="2000" dirty="0" smtClean="0"/>
              <a:t>Inneholder dine</a:t>
            </a:r>
            <a:r>
              <a:rPr lang="nb-NO" sz="2000" dirty="0"/>
              <a:t>:</a:t>
            </a:r>
          </a:p>
          <a:p>
            <a:pPr lvl="0"/>
            <a:r>
              <a:rPr lang="nb-NO" sz="2000" dirty="0"/>
              <a:t>Ikke arkiverte dokumenter</a:t>
            </a:r>
            <a:r>
              <a:rPr lang="nb-NO" sz="2000" dirty="0" smtClean="0"/>
              <a:t>...</a:t>
            </a:r>
            <a:endParaRPr lang="nb-NO" sz="2000" dirty="0"/>
          </a:p>
          <a:p>
            <a:pPr lvl="0"/>
            <a:r>
              <a:rPr lang="nb-NO" sz="2000" dirty="0"/>
              <a:t>Mottatt post</a:t>
            </a:r>
          </a:p>
          <a:p>
            <a:pPr lvl="0"/>
            <a:r>
              <a:rPr lang="nb-NO" sz="2000" dirty="0"/>
              <a:t>Under arbeid</a:t>
            </a:r>
          </a:p>
          <a:p>
            <a:pPr lvl="0"/>
            <a:r>
              <a:rPr lang="nb-NO" sz="2000" dirty="0"/>
              <a:t>Saker</a:t>
            </a:r>
          </a:p>
          <a:p>
            <a:pPr lvl="0"/>
            <a:r>
              <a:rPr lang="nb-NO" sz="2000" dirty="0"/>
              <a:t>Til godkjenning</a:t>
            </a:r>
          </a:p>
          <a:p>
            <a:pPr lvl="0"/>
            <a:r>
              <a:rPr lang="nb-NO" sz="2000" dirty="0"/>
              <a:t>Andre </a:t>
            </a:r>
            <a:r>
              <a:rPr lang="nb-NO" sz="2000" dirty="0" smtClean="0"/>
              <a:t>oppgaver</a:t>
            </a:r>
          </a:p>
          <a:p>
            <a:pPr lvl="0"/>
            <a:endParaRPr lang="nb-NO" sz="2000" dirty="0"/>
          </a:p>
          <a:p>
            <a:pPr lvl="0"/>
            <a:r>
              <a:rPr lang="nb-NO" sz="2000" dirty="0" smtClean="0">
                <a:solidFill>
                  <a:srgbClr val="FF0000"/>
                </a:solidFill>
              </a:rPr>
              <a:t>ESA 8 er oppgavebasert.</a:t>
            </a:r>
          </a:p>
          <a:p>
            <a:pPr lvl="0"/>
            <a:r>
              <a:rPr lang="nb-NO" sz="2000" dirty="0" smtClean="0">
                <a:solidFill>
                  <a:srgbClr val="FF0000"/>
                </a:solidFill>
              </a:rPr>
              <a:t>Oppgavene til den aktuelle journalposten vises enten </a:t>
            </a:r>
          </a:p>
          <a:p>
            <a:pPr lvl="0"/>
            <a:r>
              <a:rPr lang="nb-NO" sz="2000" dirty="0">
                <a:solidFill>
                  <a:srgbClr val="FF0000"/>
                </a:solidFill>
              </a:rPr>
              <a:t>v</a:t>
            </a:r>
            <a:r>
              <a:rPr lang="nb-NO" sz="2000" dirty="0" smtClean="0">
                <a:solidFill>
                  <a:srgbClr val="FF0000"/>
                </a:solidFill>
              </a:rPr>
              <a:t>ed å klikke på pilen </a:t>
            </a:r>
          </a:p>
          <a:p>
            <a:pPr lvl="0"/>
            <a:r>
              <a:rPr lang="nb-NO" sz="2000" dirty="0">
                <a:solidFill>
                  <a:srgbClr val="FF0000"/>
                </a:solidFill>
              </a:rPr>
              <a:t>e</a:t>
            </a:r>
            <a:r>
              <a:rPr lang="nb-NO" sz="2000" dirty="0" smtClean="0">
                <a:solidFill>
                  <a:srgbClr val="FF0000"/>
                </a:solidFill>
              </a:rPr>
              <a:t>ller på linja under tittel eller fra </a:t>
            </a:r>
          </a:p>
          <a:p>
            <a:pPr lvl="0"/>
            <a:r>
              <a:rPr lang="nb-NO" sz="2000" dirty="0" smtClean="0">
                <a:solidFill>
                  <a:srgbClr val="FF0000"/>
                </a:solidFill>
              </a:rPr>
              <a:t>Flere valg i journalposten</a:t>
            </a:r>
            <a:endParaRPr lang="nb-NO" sz="2000" dirty="0">
              <a:solidFill>
                <a:srgbClr val="FF0000"/>
              </a:solidFill>
            </a:endParaRPr>
          </a:p>
          <a:p>
            <a:endParaRPr lang="nb-NO" dirty="0"/>
          </a:p>
        </p:txBody>
      </p:sp>
      <p:pic>
        <p:nvPicPr>
          <p:cNvPr id="2051" name="Picture 3" descr="G:\ESA Aida\Skjermbilde til brukerhåndbok\Mine oppgaver.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50441" y="332656"/>
            <a:ext cx="5793559" cy="5571629"/>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lysbildenummer 4"/>
          <p:cNvSpPr>
            <a:spLocks noGrp="1"/>
          </p:cNvSpPr>
          <p:nvPr>
            <p:ph type="sldNum" sz="quarter" idx="12"/>
          </p:nvPr>
        </p:nvSpPr>
        <p:spPr/>
        <p:txBody>
          <a:bodyPr/>
          <a:lstStyle/>
          <a:p>
            <a:fld id="{EC869497-A6F2-421D-AE97-0A8F3B614B00}" type="slidenum">
              <a:rPr lang="nb-NO" smtClean="0"/>
              <a:pPr/>
              <a:t>6</a:t>
            </a:fld>
            <a:endParaRPr lang="nb-NO"/>
          </a:p>
        </p:txBody>
      </p:sp>
      <p:pic>
        <p:nvPicPr>
          <p:cNvPr id="1027" name="Picture 3" descr="G:\ESA Aida\Skjermbilde til brukerhåndbok\Pi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971281"/>
            <a:ext cx="584554" cy="344983"/>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6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779686"/>
          </a:xfrm>
        </p:spPr>
        <p:txBody>
          <a:bodyPr>
            <a:normAutofit/>
          </a:bodyPr>
          <a:lstStyle/>
          <a:p>
            <a:r>
              <a:rPr lang="nb-NO" sz="2800" dirty="0" smtClean="0"/>
              <a:t>Venstremeny</a:t>
            </a:r>
            <a:endParaRPr lang="nb-NO" sz="2800" dirty="0"/>
          </a:p>
        </p:txBody>
      </p:sp>
      <p:sp>
        <p:nvSpPr>
          <p:cNvPr id="4" name="Plassholder for tekst 3"/>
          <p:cNvSpPr>
            <a:spLocks noGrp="1"/>
          </p:cNvSpPr>
          <p:nvPr>
            <p:ph type="body" sz="half" idx="2"/>
          </p:nvPr>
        </p:nvSpPr>
        <p:spPr>
          <a:xfrm>
            <a:off x="457200" y="1435100"/>
            <a:ext cx="3250704" cy="5090244"/>
          </a:xfrm>
        </p:spPr>
        <p:txBody>
          <a:bodyPr>
            <a:normAutofit/>
          </a:bodyPr>
          <a:lstStyle/>
          <a:p>
            <a:r>
              <a:rPr lang="nb-NO" sz="2000" dirty="0" smtClean="0"/>
              <a:t>Bare ledere har Min enhets oppgaver. Her kan de se alle oppgaver fordelt til sin enhet.</a:t>
            </a:r>
          </a:p>
          <a:p>
            <a:endParaRPr lang="nb-NO" sz="2000" dirty="0" smtClean="0"/>
          </a:p>
          <a:p>
            <a:r>
              <a:rPr lang="nb-NO" sz="2000" dirty="0" smtClean="0"/>
              <a:t>(Sak og Journalpost</a:t>
            </a:r>
          </a:p>
          <a:p>
            <a:r>
              <a:rPr lang="nb-NO" sz="2000" dirty="0" smtClean="0"/>
              <a:t>Søk = avansert søk</a:t>
            </a:r>
          </a:p>
          <a:p>
            <a:r>
              <a:rPr lang="nb-NO" sz="2000" dirty="0" smtClean="0"/>
              <a:t>Velg søk = forhåndsdefinerte søk)</a:t>
            </a:r>
          </a:p>
          <a:p>
            <a:endParaRPr lang="nb-NO" sz="2000" dirty="0" smtClean="0"/>
          </a:p>
          <a:p>
            <a:r>
              <a:rPr lang="nb-NO" sz="2000" dirty="0" smtClean="0"/>
              <a:t>Fra </a:t>
            </a:r>
            <a:r>
              <a:rPr lang="nb-NO" sz="2000" dirty="0"/>
              <a:t>Brukeradministrasjon </a:t>
            </a:r>
            <a:r>
              <a:rPr lang="nb-NO" sz="2000" dirty="0" smtClean="0"/>
              <a:t>finner </a:t>
            </a:r>
            <a:r>
              <a:rPr lang="nb-NO" sz="2000" dirty="0"/>
              <a:t>du bl.a. </a:t>
            </a:r>
            <a:r>
              <a:rPr lang="nb-NO" sz="2000" dirty="0" smtClean="0"/>
              <a:t>hvilke </a:t>
            </a:r>
            <a:r>
              <a:rPr lang="nb-NO" sz="2000" dirty="0"/>
              <a:t>tilganger som du er definert med</a:t>
            </a:r>
            <a:r>
              <a:rPr lang="nb-NO" sz="2000" dirty="0" smtClean="0"/>
              <a:t>. Oppsett bruker gir stor muligheter for skreddersøm</a:t>
            </a:r>
            <a:endParaRPr lang="nb-NO" sz="2000" dirty="0"/>
          </a:p>
          <a:p>
            <a:endParaRPr lang="nb-NO" dirty="0" smtClean="0"/>
          </a:p>
          <a:p>
            <a:endParaRPr lang="nb-NO" dirty="0" smtClean="0"/>
          </a:p>
          <a:p>
            <a:endParaRPr lang="nb-NO" dirty="0"/>
          </a:p>
          <a:p>
            <a:endParaRPr lang="nb-NO" dirty="0"/>
          </a:p>
        </p:txBody>
      </p:sp>
      <p:sp>
        <p:nvSpPr>
          <p:cNvPr id="5" name="Plassholder for lysbildenummer 4"/>
          <p:cNvSpPr>
            <a:spLocks noGrp="1"/>
          </p:cNvSpPr>
          <p:nvPr>
            <p:ph type="sldNum" sz="quarter" idx="12"/>
          </p:nvPr>
        </p:nvSpPr>
        <p:spPr/>
        <p:txBody>
          <a:bodyPr/>
          <a:lstStyle/>
          <a:p>
            <a:fld id="{EC869497-A6F2-421D-AE97-0A8F3B614B00}" type="slidenum">
              <a:rPr lang="nb-NO" smtClean="0"/>
              <a:pPr/>
              <a:t>7</a:t>
            </a:fld>
            <a:endParaRPr lang="nb-NO"/>
          </a:p>
        </p:txBody>
      </p:sp>
      <p:pic>
        <p:nvPicPr>
          <p:cNvPr id="6" name="Plassholder for innhold 5"/>
          <p:cNvPicPr>
            <a:picLocks noGrp="1" noChangeAspect="1"/>
          </p:cNvPicPr>
          <p:nvPr>
            <p:ph idx="1"/>
          </p:nvPr>
        </p:nvPicPr>
        <p:blipFill>
          <a:blip r:embed="rId3"/>
          <a:stretch>
            <a:fillRect/>
          </a:stretch>
        </p:blipFill>
        <p:spPr>
          <a:xfrm>
            <a:off x="4787900" y="1285080"/>
            <a:ext cx="3240484" cy="5071270"/>
          </a:xfrm>
          <a:prstGeom prst="rect">
            <a:avLst/>
          </a:prstGeom>
        </p:spPr>
      </p:pic>
    </p:spTree>
    <p:extLst>
      <p:ext uri="{BB962C8B-B14F-4D97-AF65-F5344CB8AC3E}">
        <p14:creationId xmlns:p14="http://schemas.microsoft.com/office/powerpoint/2010/main" val="233958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779686"/>
          </a:xfrm>
        </p:spPr>
        <p:txBody>
          <a:bodyPr>
            <a:normAutofit/>
          </a:bodyPr>
          <a:lstStyle/>
          <a:p>
            <a:r>
              <a:rPr lang="nb-NO" sz="2800" dirty="0" smtClean="0"/>
              <a:t>Søk</a:t>
            </a:r>
            <a:endParaRPr lang="nb-NO" sz="2800" dirty="0"/>
          </a:p>
        </p:txBody>
      </p:sp>
      <p:sp>
        <p:nvSpPr>
          <p:cNvPr id="4" name="Plassholder for tekst 3"/>
          <p:cNvSpPr>
            <a:spLocks noGrp="1"/>
          </p:cNvSpPr>
          <p:nvPr>
            <p:ph type="body" sz="half" idx="2"/>
          </p:nvPr>
        </p:nvSpPr>
        <p:spPr/>
        <p:txBody>
          <a:bodyPr>
            <a:normAutofit/>
          </a:bodyPr>
          <a:lstStyle/>
          <a:p>
            <a:r>
              <a:rPr lang="nb-NO" sz="2000" dirty="0" smtClean="0"/>
              <a:t>Brukes </a:t>
            </a:r>
            <a:r>
              <a:rPr lang="nb-NO" sz="2000" dirty="0"/>
              <a:t>fra </a:t>
            </a:r>
            <a:r>
              <a:rPr lang="nb-NO" sz="2000" dirty="0" smtClean="0"/>
              <a:t>forsiden.</a:t>
            </a:r>
          </a:p>
          <a:p>
            <a:r>
              <a:rPr lang="nb-NO" sz="2000" dirty="0" smtClean="0"/>
              <a:t>Husk at Søk gir deg søk i Saker og i Journalposter.</a:t>
            </a:r>
            <a:endParaRPr lang="nb-NO" sz="2000" dirty="0"/>
          </a:p>
          <a:p>
            <a:r>
              <a:rPr lang="nb-NO" sz="2000" dirty="0" smtClean="0"/>
              <a:t>Eksempel</a:t>
            </a:r>
            <a:r>
              <a:rPr lang="nb-NO" sz="2000" dirty="0"/>
              <a:t>: </a:t>
            </a:r>
            <a:r>
              <a:rPr lang="nb-NO" sz="2000" dirty="0" smtClean="0"/>
              <a:t>Anbefaler bruk av *foran </a:t>
            </a:r>
            <a:r>
              <a:rPr lang="nb-NO" sz="2000" dirty="0"/>
              <a:t>og etter ord </a:t>
            </a:r>
            <a:r>
              <a:rPr lang="nb-NO" sz="2000" dirty="0" smtClean="0"/>
              <a:t>ved søk sak/journalpost og </a:t>
            </a:r>
            <a:r>
              <a:rPr lang="nb-NO" sz="2000" dirty="0"/>
              <a:t>+ for at </a:t>
            </a:r>
            <a:r>
              <a:rPr lang="nb-NO" sz="2000" dirty="0" smtClean="0"/>
              <a:t>flere ord </a:t>
            </a:r>
            <a:r>
              <a:rPr lang="nb-NO" sz="2000" b="1" dirty="0" smtClean="0"/>
              <a:t>skal</a:t>
            </a:r>
            <a:r>
              <a:rPr lang="nb-NO" sz="2000" dirty="0" smtClean="0"/>
              <a:t> </a:t>
            </a:r>
            <a:r>
              <a:rPr lang="nb-NO" sz="2000" dirty="0"/>
              <a:t>gi treff.</a:t>
            </a:r>
          </a:p>
          <a:p>
            <a:r>
              <a:rPr lang="nb-NO" sz="2000" dirty="0"/>
              <a:t>Ved </a:t>
            </a:r>
            <a:r>
              <a:rPr lang="nb-NO" sz="2000" dirty="0" smtClean="0"/>
              <a:t>Finn </a:t>
            </a:r>
            <a:r>
              <a:rPr lang="nb-NO" sz="2000" dirty="0"/>
              <a:t>sak, oppgis </a:t>
            </a:r>
            <a:r>
              <a:rPr lang="nb-NO" sz="2000" dirty="0" err="1"/>
              <a:t>saksnr</a:t>
            </a:r>
            <a:r>
              <a:rPr lang="nb-NO" sz="2000" dirty="0"/>
              <a:t> slik:  </a:t>
            </a:r>
            <a:r>
              <a:rPr lang="nb-NO" sz="2000" dirty="0" smtClean="0"/>
              <a:t>131235 </a:t>
            </a:r>
            <a:r>
              <a:rPr lang="nb-NO" sz="2000" dirty="0"/>
              <a:t>eller </a:t>
            </a:r>
            <a:r>
              <a:rPr lang="nb-NO" sz="2000" dirty="0" smtClean="0"/>
              <a:t>13/1235</a:t>
            </a:r>
            <a:endParaRPr lang="nb-NO" sz="2000" dirty="0"/>
          </a:p>
          <a:p>
            <a:r>
              <a:rPr lang="nb-NO" sz="2000" dirty="0" smtClean="0"/>
              <a:t>Finn </a:t>
            </a:r>
            <a:r>
              <a:rPr lang="nb-NO" sz="2000" dirty="0"/>
              <a:t>journalpost, oppgis også </a:t>
            </a:r>
            <a:r>
              <a:rPr lang="nb-NO" sz="2000" dirty="0" err="1"/>
              <a:t>dokumentnr</a:t>
            </a:r>
            <a:r>
              <a:rPr lang="nb-NO" sz="2000" dirty="0"/>
              <a:t> i saken slik: </a:t>
            </a:r>
            <a:r>
              <a:rPr lang="nb-NO" sz="2000" dirty="0" smtClean="0"/>
              <a:t>131235-1</a:t>
            </a:r>
            <a:endParaRPr lang="nb-NO" sz="2000" dirty="0"/>
          </a:p>
          <a:p>
            <a:endParaRPr lang="nb-NO" dirty="0"/>
          </a:p>
        </p:txBody>
      </p:sp>
      <p:sp>
        <p:nvSpPr>
          <p:cNvPr id="6" name="Rektangel 5"/>
          <p:cNvSpPr/>
          <p:nvPr/>
        </p:nvSpPr>
        <p:spPr>
          <a:xfrm>
            <a:off x="3949587" y="4941168"/>
            <a:ext cx="4572000" cy="1323439"/>
          </a:xfrm>
          <a:prstGeom prst="rect">
            <a:avLst/>
          </a:prstGeom>
        </p:spPr>
        <p:txBody>
          <a:bodyPr>
            <a:spAutoFit/>
          </a:bodyPr>
          <a:lstStyle/>
          <a:p>
            <a:r>
              <a:rPr lang="nb-NO" sz="2000" dirty="0"/>
              <a:t>Søk på </a:t>
            </a:r>
            <a:r>
              <a:rPr lang="nb-NO" sz="2000" dirty="0" err="1"/>
              <a:t>løpenr</a:t>
            </a:r>
            <a:r>
              <a:rPr lang="nb-NO" sz="2000" dirty="0"/>
              <a:t> gjøres fra Hent </a:t>
            </a:r>
            <a:r>
              <a:rPr lang="nb-NO" sz="2000" dirty="0" smtClean="0"/>
              <a:t>journalpost. Løpenummeret står </a:t>
            </a:r>
            <a:r>
              <a:rPr lang="nb-NO" sz="2000" dirty="0"/>
              <a:t>i parentes på </a:t>
            </a:r>
            <a:r>
              <a:rPr lang="nb-NO" sz="2000" dirty="0" err="1"/>
              <a:t>dokumentnr</a:t>
            </a:r>
            <a:r>
              <a:rPr lang="nb-NO" sz="2000" dirty="0"/>
              <a:t> i detaljbildet som f.eks. </a:t>
            </a:r>
            <a:r>
              <a:rPr lang="nb-NO" sz="2000" dirty="0" smtClean="0"/>
              <a:t>2207/13</a:t>
            </a:r>
            <a:endParaRPr lang="nb-NO" sz="2000" dirty="0"/>
          </a:p>
        </p:txBody>
      </p:sp>
      <p:sp>
        <p:nvSpPr>
          <p:cNvPr id="7" name="Plassholder for lysbildenummer 6"/>
          <p:cNvSpPr>
            <a:spLocks noGrp="1"/>
          </p:cNvSpPr>
          <p:nvPr>
            <p:ph type="sldNum" sz="quarter" idx="12"/>
          </p:nvPr>
        </p:nvSpPr>
        <p:spPr/>
        <p:txBody>
          <a:bodyPr/>
          <a:lstStyle/>
          <a:p>
            <a:fld id="{EC869497-A6F2-421D-AE97-0A8F3B614B00}" type="slidenum">
              <a:rPr lang="nb-NO" smtClean="0"/>
              <a:pPr/>
              <a:t>8</a:t>
            </a:fld>
            <a:endParaRPr lang="nb-NO"/>
          </a:p>
        </p:txBody>
      </p:sp>
      <p:sp>
        <p:nvSpPr>
          <p:cNvPr id="3" name="TekstSylinder 2"/>
          <p:cNvSpPr txBox="1"/>
          <p:nvPr/>
        </p:nvSpPr>
        <p:spPr>
          <a:xfrm>
            <a:off x="3949587" y="3717032"/>
            <a:ext cx="4366829" cy="369332"/>
          </a:xfrm>
          <a:prstGeom prst="rect">
            <a:avLst/>
          </a:prstGeom>
          <a:noFill/>
        </p:spPr>
        <p:txBody>
          <a:bodyPr wrap="square" rtlCol="0">
            <a:spAutoFit/>
          </a:bodyPr>
          <a:lstStyle/>
          <a:p>
            <a:r>
              <a:rPr lang="nb-NO" dirty="0" smtClean="0">
                <a:solidFill>
                  <a:srgbClr val="FF0000"/>
                </a:solidFill>
              </a:rPr>
              <a:t>Fra forsiden søker man i hele databasen</a:t>
            </a:r>
            <a:endParaRPr lang="nb-NO" dirty="0">
              <a:solidFill>
                <a:srgbClr val="FF0000"/>
              </a:solidFill>
            </a:endParaRPr>
          </a:p>
        </p:txBody>
      </p:sp>
      <p:sp>
        <p:nvSpPr>
          <p:cNvPr id="8" name="Plassholder for innhold 7"/>
          <p:cNvSpPr>
            <a:spLocks noGrp="1"/>
          </p:cNvSpPr>
          <p:nvPr>
            <p:ph idx="1"/>
          </p:nvPr>
        </p:nvSpPr>
        <p:spPr/>
        <p:txBody>
          <a:bodyPr/>
          <a:lstStyle/>
          <a:p>
            <a:endParaRPr lang="nb-NO" dirty="0"/>
          </a:p>
        </p:txBody>
      </p:sp>
      <p:pic>
        <p:nvPicPr>
          <p:cNvPr id="9" name="Bilde 8"/>
          <p:cNvPicPr>
            <a:picLocks noChangeAspect="1"/>
          </p:cNvPicPr>
          <p:nvPr/>
        </p:nvPicPr>
        <p:blipFill>
          <a:blip r:embed="rId2"/>
          <a:stretch>
            <a:fillRect/>
          </a:stretch>
        </p:blipFill>
        <p:spPr>
          <a:xfrm>
            <a:off x="3575050" y="1533247"/>
            <a:ext cx="4948189" cy="1247681"/>
          </a:xfrm>
          <a:prstGeom prst="rect">
            <a:avLst/>
          </a:prstGeom>
        </p:spPr>
      </p:pic>
    </p:spTree>
    <p:extLst>
      <p:ext uri="{BB962C8B-B14F-4D97-AF65-F5344CB8AC3E}">
        <p14:creationId xmlns:p14="http://schemas.microsoft.com/office/powerpoint/2010/main" val="534449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779686"/>
          </a:xfrm>
        </p:spPr>
        <p:txBody>
          <a:bodyPr>
            <a:normAutofit/>
          </a:bodyPr>
          <a:lstStyle/>
          <a:p>
            <a:r>
              <a:rPr lang="nb-NO" sz="2800" dirty="0" smtClean="0"/>
              <a:t>Søk</a:t>
            </a:r>
            <a:endParaRPr lang="nb-NO" sz="2800" dirty="0"/>
          </a:p>
        </p:txBody>
      </p:sp>
      <p:sp>
        <p:nvSpPr>
          <p:cNvPr id="4" name="Plassholder for tekst 3"/>
          <p:cNvSpPr>
            <a:spLocks noGrp="1"/>
          </p:cNvSpPr>
          <p:nvPr>
            <p:ph type="body" sz="half" idx="2"/>
          </p:nvPr>
        </p:nvSpPr>
        <p:spPr>
          <a:xfrm>
            <a:off x="251520" y="1435100"/>
            <a:ext cx="3213993" cy="5306268"/>
          </a:xfrm>
        </p:spPr>
        <p:txBody>
          <a:bodyPr>
            <a:normAutofit/>
          </a:bodyPr>
          <a:lstStyle/>
          <a:p>
            <a:r>
              <a:rPr lang="nb-NO" sz="2000" dirty="0" smtClean="0"/>
              <a:t>Ved </a:t>
            </a:r>
            <a:r>
              <a:rPr lang="nb-NO" sz="2000" dirty="0"/>
              <a:t>søk i sak eller journalpost fra venstremeny kan du søke på </a:t>
            </a:r>
            <a:r>
              <a:rPr lang="nb-NO" sz="2000" dirty="0" smtClean="0"/>
              <a:t>organisasjonsenhet, status, dato, saksbehandler mm. </a:t>
            </a:r>
          </a:p>
          <a:p>
            <a:endParaRPr lang="nb-NO" sz="2000" dirty="0" smtClean="0"/>
          </a:p>
          <a:p>
            <a:r>
              <a:rPr lang="nb-NO" sz="2000" dirty="0">
                <a:solidFill>
                  <a:srgbClr val="FF0000"/>
                </a:solidFill>
              </a:rPr>
              <a:t>Husk Nullstill om du ikke skal søke på deg selv siste måned</a:t>
            </a:r>
            <a:r>
              <a:rPr lang="nb-NO" sz="2000" dirty="0" smtClean="0">
                <a:solidFill>
                  <a:srgbClr val="FF0000"/>
                </a:solidFill>
              </a:rPr>
              <a:t>.</a:t>
            </a:r>
          </a:p>
          <a:p>
            <a:endParaRPr lang="nb-NO" sz="2000" dirty="0">
              <a:solidFill>
                <a:srgbClr val="FF0000"/>
              </a:solidFill>
            </a:endParaRPr>
          </a:p>
          <a:p>
            <a:r>
              <a:rPr lang="nb-NO" sz="2000" dirty="0" smtClean="0">
                <a:solidFill>
                  <a:srgbClr val="FF0000"/>
                </a:solidFill>
              </a:rPr>
              <a:t>Husk </a:t>
            </a:r>
            <a:r>
              <a:rPr lang="nb-NO" sz="2000" dirty="0">
                <a:solidFill>
                  <a:srgbClr val="FF0000"/>
                </a:solidFill>
              </a:rPr>
              <a:t>å ta med underliggende enheter om det er hele virksomheten (etat/senter) du vil søke </a:t>
            </a:r>
            <a:r>
              <a:rPr lang="nb-NO" sz="2000" dirty="0" smtClean="0">
                <a:solidFill>
                  <a:srgbClr val="FF0000"/>
                </a:solidFill>
              </a:rPr>
              <a:t>på.</a:t>
            </a:r>
          </a:p>
          <a:p>
            <a:endParaRPr lang="nb-NO" sz="2000" dirty="0"/>
          </a:p>
          <a:p>
            <a:endParaRPr lang="nb-NO" dirty="0"/>
          </a:p>
        </p:txBody>
      </p:sp>
      <p:sp>
        <p:nvSpPr>
          <p:cNvPr id="7" name="Plassholder for lysbildenummer 6"/>
          <p:cNvSpPr>
            <a:spLocks noGrp="1"/>
          </p:cNvSpPr>
          <p:nvPr>
            <p:ph type="sldNum" sz="quarter" idx="12"/>
          </p:nvPr>
        </p:nvSpPr>
        <p:spPr/>
        <p:txBody>
          <a:bodyPr/>
          <a:lstStyle/>
          <a:p>
            <a:fld id="{EC869497-A6F2-421D-AE97-0A8F3B614B00}" type="slidenum">
              <a:rPr lang="nb-NO" smtClean="0"/>
              <a:pPr/>
              <a:t>9</a:t>
            </a:fld>
            <a:endParaRPr lang="nb-NO"/>
          </a:p>
        </p:txBody>
      </p:sp>
      <p:sp>
        <p:nvSpPr>
          <p:cNvPr id="8" name="Ramme 7"/>
          <p:cNvSpPr/>
          <p:nvPr/>
        </p:nvSpPr>
        <p:spPr>
          <a:xfrm>
            <a:off x="7164288" y="2852936"/>
            <a:ext cx="720080" cy="288032"/>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sp>
        <p:nvSpPr>
          <p:cNvPr id="11" name="Ramme 10"/>
          <p:cNvSpPr/>
          <p:nvPr/>
        </p:nvSpPr>
        <p:spPr>
          <a:xfrm>
            <a:off x="6012160" y="1124744"/>
            <a:ext cx="2304256" cy="288032"/>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pic>
        <p:nvPicPr>
          <p:cNvPr id="10" name="Plassholder for innhold 9"/>
          <p:cNvPicPr>
            <a:picLocks noGrp="1" noChangeAspect="1"/>
          </p:cNvPicPr>
          <p:nvPr>
            <p:ph idx="1"/>
          </p:nvPr>
        </p:nvPicPr>
        <p:blipFill>
          <a:blip r:embed="rId2"/>
          <a:stretch>
            <a:fillRect/>
          </a:stretch>
        </p:blipFill>
        <p:spPr>
          <a:xfrm>
            <a:off x="3734746" y="3560531"/>
            <a:ext cx="4952054" cy="3160943"/>
          </a:xfrm>
          <a:prstGeom prst="rect">
            <a:avLst/>
          </a:prstGeom>
        </p:spPr>
      </p:pic>
      <p:pic>
        <p:nvPicPr>
          <p:cNvPr id="9" name="Bilde 8"/>
          <p:cNvPicPr>
            <a:picLocks noChangeAspect="1"/>
          </p:cNvPicPr>
          <p:nvPr/>
        </p:nvPicPr>
        <p:blipFill>
          <a:blip r:embed="rId3"/>
          <a:stretch>
            <a:fillRect/>
          </a:stretch>
        </p:blipFill>
        <p:spPr>
          <a:xfrm>
            <a:off x="3707904" y="273050"/>
            <a:ext cx="4978896" cy="3352870"/>
          </a:xfrm>
          <a:prstGeom prst="rect">
            <a:avLst/>
          </a:prstGeom>
        </p:spPr>
      </p:pic>
    </p:spTree>
    <p:extLst>
      <p:ext uri="{BB962C8B-B14F-4D97-AF65-F5344CB8AC3E}">
        <p14:creationId xmlns:p14="http://schemas.microsoft.com/office/powerpoint/2010/main" val="1906953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2881</Words>
  <Application>Microsoft Office PowerPoint</Application>
  <PresentationFormat>Skjermfremvisning (4:3)</PresentationFormat>
  <Paragraphs>604</Paragraphs>
  <Slides>44</Slides>
  <Notes>26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44</vt:i4>
      </vt:variant>
    </vt:vector>
  </HeadingPairs>
  <TitlesOfParts>
    <vt:vector size="48" baseType="lpstr">
      <vt:lpstr>Arial</vt:lpstr>
      <vt:lpstr>Calibri</vt:lpstr>
      <vt:lpstr>Times New Roman</vt:lpstr>
      <vt:lpstr>Office-tema</vt:lpstr>
      <vt:lpstr>ESA 8.1.2.2</vt:lpstr>
      <vt:lpstr>Innhold</vt:lpstr>
      <vt:lpstr>Hva er Sak</vt:lpstr>
      <vt:lpstr>Hva er Journalpost</vt:lpstr>
      <vt:lpstr>Pålogging og endre passord, logg ut</vt:lpstr>
      <vt:lpstr>Mine oppgaver</vt:lpstr>
      <vt:lpstr>Venstremeny</vt:lpstr>
      <vt:lpstr>Søk</vt:lpstr>
      <vt:lpstr>Søk</vt:lpstr>
      <vt:lpstr>Behandle mottatt post</vt:lpstr>
      <vt:lpstr>Fordele/endre oppgave</vt:lpstr>
      <vt:lpstr>Behandle mottatt post</vt:lpstr>
      <vt:lpstr>Lag svar ( og foreløpig svar) eller Ny journalpost i sak</vt:lpstr>
      <vt:lpstr>Ny journalpost</vt:lpstr>
      <vt:lpstr>PowerPoint-presentasjon</vt:lpstr>
      <vt:lpstr>Mottaker/avsender</vt:lpstr>
      <vt:lpstr>Mottaker/avsender</vt:lpstr>
      <vt:lpstr>Søke i ESA/Folkeregisteret/Enhetsregistret</vt:lpstr>
      <vt:lpstr>Gradering</vt:lpstr>
      <vt:lpstr>Vedlegg (Redigeres mye)</vt:lpstr>
      <vt:lpstr>Godkjenning</vt:lpstr>
      <vt:lpstr>Ekspedering (redigeres)</vt:lpstr>
      <vt:lpstr>Arkivere</vt:lpstr>
      <vt:lpstr>Feil i dokumentet</vt:lpstr>
      <vt:lpstr>Feil i dokumentmal eller skriver i feil sak</vt:lpstr>
      <vt:lpstr>Andre oppgaver</vt:lpstr>
      <vt:lpstr>PowerPoint-presentasjon</vt:lpstr>
      <vt:lpstr>Statuskoder i ESA 8.1.2.2</vt:lpstr>
      <vt:lpstr>Andre opplysninger i journalpost</vt:lpstr>
      <vt:lpstr>Arkiv plug-in</vt:lpstr>
      <vt:lpstr>Arkiv plug-in</vt:lpstr>
      <vt:lpstr>Arkiv plugg inn I eksisterende sak</vt:lpstr>
      <vt:lpstr>Arkiv plug-in Journal og gradering</vt:lpstr>
      <vt:lpstr>Arkiv plug-in  Avsender og mottaker</vt:lpstr>
      <vt:lpstr>Arkiv plug-in  Arkiver</vt:lpstr>
      <vt:lpstr>Arkiv plug-in  I eksisterende journalpost</vt:lpstr>
      <vt:lpstr>Arkiv plug-in  Arkiver</vt:lpstr>
      <vt:lpstr>Arkivere</vt:lpstr>
      <vt:lpstr>HJELP! Den øverste må du ha hjelp fra Support-IKT på epost eller 8300  De to andre kan, litt avhengig av problemet, også Arkivvakta 8055 hjelpe deg med.</vt:lpstr>
      <vt:lpstr>Feilmeldinger vi kjenner til – som du kan gjøre noe med selv:</vt:lpstr>
      <vt:lpstr>Ikke arkivert </vt:lpstr>
      <vt:lpstr>Andre problemer</vt:lpstr>
      <vt:lpstr>Oppgaven er manuelt utført fjern den</vt:lpstr>
      <vt:lpstr>Avslutt sak</vt:lpstr>
    </vt:vector>
  </TitlesOfParts>
  <Company>Troms Fylkeskommune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 8</dc:title>
  <dc:creator>Hilde Lange</dc:creator>
  <cp:lastModifiedBy>Hilde Lange</cp:lastModifiedBy>
  <cp:revision>75</cp:revision>
  <cp:lastPrinted>2014-09-23T13:28:17Z</cp:lastPrinted>
  <dcterms:created xsi:type="dcterms:W3CDTF">2013-04-08T15:09:47Z</dcterms:created>
  <dcterms:modified xsi:type="dcterms:W3CDTF">2016-10-24T13:48:09Z</dcterms:modified>
</cp:coreProperties>
</file>