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9" r:id="rId2"/>
    <p:sldId id="334" r:id="rId3"/>
    <p:sldId id="335" r:id="rId4"/>
    <p:sldId id="336" r:id="rId5"/>
    <p:sldId id="330" r:id="rId6"/>
    <p:sldId id="329" r:id="rId7"/>
    <p:sldId id="337" r:id="rId8"/>
    <p:sldId id="326" r:id="rId9"/>
    <p:sldId id="310" r:id="rId10"/>
    <p:sldId id="300" r:id="rId11"/>
    <p:sldId id="262" r:id="rId12"/>
    <p:sldId id="301" r:id="rId13"/>
    <p:sldId id="322" r:id="rId14"/>
    <p:sldId id="296" r:id="rId15"/>
    <p:sldId id="302" r:id="rId16"/>
    <p:sldId id="303" r:id="rId17"/>
    <p:sldId id="285" r:id="rId18"/>
    <p:sldId id="305" r:id="rId19"/>
    <p:sldId id="306" r:id="rId20"/>
    <p:sldId id="307" r:id="rId21"/>
    <p:sldId id="308" r:id="rId22"/>
    <p:sldId id="309" r:id="rId23"/>
    <p:sldId id="311" r:id="rId24"/>
    <p:sldId id="321" r:id="rId25"/>
    <p:sldId id="312" r:id="rId26"/>
    <p:sldId id="304" r:id="rId27"/>
    <p:sldId id="314" r:id="rId28"/>
    <p:sldId id="268" r:id="rId29"/>
    <p:sldId id="315" r:id="rId30"/>
    <p:sldId id="316" r:id="rId31"/>
    <p:sldId id="317" r:id="rId32"/>
    <p:sldId id="318" r:id="rId33"/>
    <p:sldId id="341" r:id="rId34"/>
    <p:sldId id="320" r:id="rId35"/>
    <p:sldId id="293" r:id="rId36"/>
    <p:sldId id="342" r:id="rId37"/>
  </p:sldIdLst>
  <p:sldSz cx="12192000" cy="6858000"/>
  <p:notesSz cx="7104063" cy="102346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194"/>
    <a:srgbClr val="00A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6" autoAdjust="0"/>
    <p:restoredTop sz="94660"/>
  </p:normalViewPr>
  <p:slideViewPr>
    <p:cSldViewPr snapToGrid="0">
      <p:cViewPr varScale="1">
        <p:scale>
          <a:sx n="88" d="100"/>
          <a:sy n="88" d="100"/>
        </p:scale>
        <p:origin x="35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image" Target="../media/image60.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gradFill flip="none" rotWithShape="1">
          <a:gsLst>
            <a:gs pos="0">
              <a:srgbClr val="164194"/>
            </a:gs>
            <a:gs pos="100000">
              <a:srgbClr val="00A1DE"/>
            </a:gs>
          </a:gsLst>
          <a:lin ang="1800000" scaled="0"/>
          <a:tileRect/>
        </a:gra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135719" y="2559049"/>
            <a:ext cx="9532281" cy="950913"/>
          </a:xfrm>
        </p:spPr>
        <p:txBody>
          <a:bodyPr anchor="b">
            <a:normAutofit/>
          </a:bodyPr>
          <a:lstStyle>
            <a:lvl1pPr algn="l">
              <a:defRPr sz="4800">
                <a:solidFill>
                  <a:schemeClr val="bg1"/>
                </a:solidFill>
                <a:latin typeface="Arial" panose="020B0604020202020204" pitchFamily="34" charset="0"/>
                <a:cs typeface="Arial" panose="020B0604020202020204" pitchFamily="34" charset="0"/>
              </a:defRPr>
            </a:lvl1pPr>
          </a:lstStyle>
          <a:p>
            <a:r>
              <a:rPr lang="nb-NO" smtClean="0"/>
              <a:t>Klikk for å redigere tittelstil</a:t>
            </a:r>
            <a:endParaRPr lang="nb-NO" dirty="0"/>
          </a:p>
        </p:txBody>
      </p:sp>
      <p:sp>
        <p:nvSpPr>
          <p:cNvPr id="3" name="Undertittel 2"/>
          <p:cNvSpPr>
            <a:spLocks noGrp="1"/>
          </p:cNvSpPr>
          <p:nvPr>
            <p:ph type="subTitle" idx="1"/>
          </p:nvPr>
        </p:nvSpPr>
        <p:spPr>
          <a:xfrm>
            <a:off x="1135719" y="3657600"/>
            <a:ext cx="9532281" cy="1600200"/>
          </a:xfrm>
        </p:spPr>
        <p:txBody>
          <a:bodyPr>
            <a:normAutofit/>
          </a:bodyPr>
          <a:lstStyle>
            <a:lvl1pPr marL="0" indent="0" algn="l">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dirty="0"/>
          </a:p>
        </p:txBody>
      </p:sp>
      <p:sp>
        <p:nvSpPr>
          <p:cNvPr id="4" name="Plassholder for dato 3"/>
          <p:cNvSpPr>
            <a:spLocks noGrp="1"/>
          </p:cNvSpPr>
          <p:nvPr>
            <p:ph type="dt" sz="half" idx="10"/>
          </p:nvPr>
        </p:nvSpPr>
        <p:spPr/>
        <p:txBody>
          <a:bodyPr/>
          <a:lstStyle/>
          <a:p>
            <a:fld id="{57FCFB93-8122-4E58-8055-2876D9D93362}" type="datetimeFigureOut">
              <a:rPr lang="nb-NO" smtClean="0"/>
              <a:t>13.12.2019</a:t>
            </a:fld>
            <a:endParaRPr lang="nb-NO" dirty="0"/>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DBC61BD-881A-4F9F-B18A-1C7AC7FCFDC2}" type="slidenum">
              <a:rPr lang="nb-NO" smtClean="0"/>
              <a:t>‹#›</a:t>
            </a:fld>
            <a:endParaRPr lang="nb-NO"/>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719" y="974726"/>
            <a:ext cx="3114193" cy="900000"/>
          </a:xfrm>
          <a:prstGeom prst="rect">
            <a:avLst/>
          </a:prstGeom>
        </p:spPr>
      </p:pic>
    </p:spTree>
    <p:extLst>
      <p:ext uri="{BB962C8B-B14F-4D97-AF65-F5344CB8AC3E}">
        <p14:creationId xmlns:p14="http://schemas.microsoft.com/office/powerpoint/2010/main" val="1681683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779268"/>
            <a:ext cx="10515600" cy="911420"/>
          </a:xfrm>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dato 3"/>
          <p:cNvSpPr>
            <a:spLocks noGrp="1"/>
          </p:cNvSpPr>
          <p:nvPr>
            <p:ph type="dt" sz="half" idx="10"/>
          </p:nvPr>
        </p:nvSpPr>
        <p:spPr/>
        <p:txBody>
          <a:bodyPr/>
          <a:lstStyle/>
          <a:p>
            <a:fld id="{57FCFB93-8122-4E58-8055-2876D9D93362}" type="datetimeFigureOut">
              <a:rPr lang="nb-NO" smtClean="0"/>
              <a:t>13.12.2019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DBC61BD-881A-4F9F-B18A-1C7AC7FCFDC2}" type="slidenum">
              <a:rPr lang="nb-NO" smtClean="0"/>
              <a:t>‹#›</a:t>
            </a:fld>
            <a:endParaRPr lang="nb-NO"/>
          </a:p>
        </p:txBody>
      </p:sp>
      <p:sp>
        <p:nvSpPr>
          <p:cNvPr id="7" name="Rektangel 6"/>
          <p:cNvSpPr/>
          <p:nvPr userDrawn="1"/>
        </p:nvSpPr>
        <p:spPr>
          <a:xfrm>
            <a:off x="0" y="0"/>
            <a:ext cx="12192000" cy="144000"/>
          </a:xfrm>
          <a:prstGeom prst="rect">
            <a:avLst/>
          </a:prstGeom>
          <a:gradFill flip="none" rotWithShape="1">
            <a:gsLst>
              <a:gs pos="0">
                <a:srgbClr val="0070C0"/>
              </a:gs>
              <a:gs pos="100000">
                <a:srgbClr val="00B0F0"/>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39990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831850" y="1709738"/>
            <a:ext cx="10515600" cy="2852737"/>
          </a:xfrm>
        </p:spPr>
        <p:txBody>
          <a:bodyPr anchor="b">
            <a:normAutofit/>
          </a:bodyPr>
          <a:lstStyle>
            <a:lvl1pPr>
              <a:defRPr sz="4800"/>
            </a:lvl1pPr>
          </a:lstStyle>
          <a:p>
            <a:r>
              <a:rPr lang="nb-NO" dirty="0" smtClean="0"/>
              <a:t>Dette er </a:t>
            </a:r>
            <a:r>
              <a:rPr lang="nb-NO" dirty="0" err="1" smtClean="0"/>
              <a:t>kapitteldeler</a:t>
            </a:r>
            <a:endParaRPr lang="nb-NO" dirty="0"/>
          </a:p>
        </p:txBody>
      </p:sp>
      <p:sp>
        <p:nvSpPr>
          <p:cNvPr id="3" name="Plassholder for tekst 2"/>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57FCFB93-8122-4E58-8055-2876D9D93362}" type="datetimeFigureOut">
              <a:rPr lang="nb-NO" smtClean="0"/>
              <a:t>13.12.2019</a:t>
            </a:fld>
            <a:endParaRPr lang="nb-NO"/>
          </a:p>
        </p:txBody>
      </p:sp>
      <p:sp>
        <p:nvSpPr>
          <p:cNvPr id="5" name="Plassholder for bunntekst 4"/>
          <p:cNvSpPr>
            <a:spLocks noGrp="1"/>
          </p:cNvSpPr>
          <p:nvPr>
            <p:ph type="ftr" sz="quarter" idx="11"/>
          </p:nvPr>
        </p:nvSpPr>
        <p:spPr/>
        <p:txBody>
          <a:bodyPr/>
          <a:lstStyle/>
          <a:p>
            <a:endParaRPr lang="nb-NO" dirty="0"/>
          </a:p>
        </p:txBody>
      </p:sp>
      <p:sp>
        <p:nvSpPr>
          <p:cNvPr id="6" name="Plassholder for lysbildenummer 5"/>
          <p:cNvSpPr>
            <a:spLocks noGrp="1"/>
          </p:cNvSpPr>
          <p:nvPr>
            <p:ph type="sldNum" sz="quarter" idx="12"/>
          </p:nvPr>
        </p:nvSpPr>
        <p:spPr/>
        <p:txBody>
          <a:bodyPr/>
          <a:lstStyle/>
          <a:p>
            <a:fld id="{BDBC61BD-881A-4F9F-B18A-1C7AC7FCFDC2}" type="slidenum">
              <a:rPr lang="nb-NO" smtClean="0"/>
              <a:t>‹#›</a:t>
            </a:fld>
            <a:endParaRPr lang="nb-NO"/>
          </a:p>
        </p:txBody>
      </p:sp>
      <p:sp>
        <p:nvSpPr>
          <p:cNvPr id="8" name="Rektangel 7"/>
          <p:cNvSpPr/>
          <p:nvPr userDrawn="1"/>
        </p:nvSpPr>
        <p:spPr>
          <a:xfrm>
            <a:off x="0" y="0"/>
            <a:ext cx="12192000" cy="144000"/>
          </a:xfrm>
          <a:prstGeom prst="rect">
            <a:avLst/>
          </a:prstGeom>
          <a:gradFill flip="none" rotWithShape="1">
            <a:gsLst>
              <a:gs pos="0">
                <a:srgbClr val="0070C0"/>
              </a:gs>
              <a:gs pos="100000">
                <a:srgbClr val="00B0F0"/>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03620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838200" y="922215"/>
            <a:ext cx="10515600" cy="768473"/>
          </a:xfrm>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57FCFB93-8122-4E58-8055-2876D9D93362}" type="datetimeFigureOut">
              <a:rPr lang="nb-NO" smtClean="0"/>
              <a:t>13.12.2019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DBC61BD-881A-4F9F-B18A-1C7AC7FCFDC2}" type="slidenum">
              <a:rPr lang="nb-NO" smtClean="0"/>
              <a:t>‹#›</a:t>
            </a:fld>
            <a:endParaRPr lang="nb-NO"/>
          </a:p>
        </p:txBody>
      </p:sp>
      <p:sp>
        <p:nvSpPr>
          <p:cNvPr id="8" name="Rektangel 7"/>
          <p:cNvSpPr/>
          <p:nvPr userDrawn="1"/>
        </p:nvSpPr>
        <p:spPr>
          <a:xfrm>
            <a:off x="0" y="0"/>
            <a:ext cx="12192000" cy="144000"/>
          </a:xfrm>
          <a:prstGeom prst="rect">
            <a:avLst/>
          </a:prstGeom>
          <a:gradFill flip="none" rotWithShape="1">
            <a:gsLst>
              <a:gs pos="0">
                <a:srgbClr val="0070C0"/>
              </a:gs>
              <a:gs pos="100000">
                <a:srgbClr val="00B0F0"/>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0665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7FCFB93-8122-4E58-8055-2876D9D93362}" type="datetimeFigureOut">
              <a:rPr lang="nb-NO" smtClean="0"/>
              <a:t>13.12.2019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BDBC61BD-881A-4F9F-B18A-1C7AC7FCFDC2}" type="slidenum">
              <a:rPr lang="nb-NO" smtClean="0"/>
              <a:t>‹#›</a:t>
            </a:fld>
            <a:endParaRPr lang="nb-NO"/>
          </a:p>
        </p:txBody>
      </p:sp>
      <p:sp>
        <p:nvSpPr>
          <p:cNvPr id="5" name="Rektangel 4"/>
          <p:cNvSpPr/>
          <p:nvPr userDrawn="1"/>
        </p:nvSpPr>
        <p:spPr>
          <a:xfrm>
            <a:off x="0" y="0"/>
            <a:ext cx="12192000" cy="144000"/>
          </a:xfrm>
          <a:prstGeom prst="rect">
            <a:avLst/>
          </a:prstGeom>
          <a:gradFill flip="none" rotWithShape="1">
            <a:gsLst>
              <a:gs pos="0">
                <a:srgbClr val="0070C0"/>
              </a:gs>
              <a:gs pos="100000">
                <a:srgbClr val="00B0F0"/>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2660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987424"/>
            <a:ext cx="3932237" cy="1069975"/>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57FCFB93-8122-4E58-8055-2876D9D93362}" type="datetimeFigureOut">
              <a:rPr lang="nb-NO" smtClean="0"/>
              <a:t>13.12.2019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DBC61BD-881A-4F9F-B18A-1C7AC7FCFDC2}" type="slidenum">
              <a:rPr lang="nb-NO" smtClean="0"/>
              <a:t>‹#›</a:t>
            </a:fld>
            <a:endParaRPr lang="nb-NO"/>
          </a:p>
        </p:txBody>
      </p:sp>
      <p:sp>
        <p:nvSpPr>
          <p:cNvPr id="8" name="Rektangel 7"/>
          <p:cNvSpPr/>
          <p:nvPr userDrawn="1"/>
        </p:nvSpPr>
        <p:spPr>
          <a:xfrm>
            <a:off x="0" y="0"/>
            <a:ext cx="12192000" cy="144000"/>
          </a:xfrm>
          <a:prstGeom prst="rect">
            <a:avLst/>
          </a:prstGeom>
          <a:gradFill flip="none" rotWithShape="1">
            <a:gsLst>
              <a:gs pos="0">
                <a:srgbClr val="0070C0"/>
              </a:gs>
              <a:gs pos="100000">
                <a:srgbClr val="00B0F0"/>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2826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987424"/>
            <a:ext cx="3932237" cy="1069975"/>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57FCFB93-8122-4E58-8055-2876D9D93362}" type="datetimeFigureOut">
              <a:rPr lang="nb-NO" smtClean="0"/>
              <a:t>13.12.2019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DBC61BD-881A-4F9F-B18A-1C7AC7FCFDC2}" type="slidenum">
              <a:rPr lang="nb-NO" smtClean="0"/>
              <a:t>‹#›</a:t>
            </a:fld>
            <a:endParaRPr lang="nb-NO"/>
          </a:p>
        </p:txBody>
      </p:sp>
      <p:sp>
        <p:nvSpPr>
          <p:cNvPr id="8" name="Rektangel 7"/>
          <p:cNvSpPr/>
          <p:nvPr userDrawn="1"/>
        </p:nvSpPr>
        <p:spPr>
          <a:xfrm>
            <a:off x="0" y="0"/>
            <a:ext cx="12192000" cy="144000"/>
          </a:xfrm>
          <a:prstGeom prst="rect">
            <a:avLst/>
          </a:prstGeom>
          <a:gradFill flip="none" rotWithShape="1">
            <a:gsLst>
              <a:gs pos="0">
                <a:srgbClr val="0070C0"/>
              </a:gs>
              <a:gs pos="100000">
                <a:srgbClr val="00B0F0"/>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82503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765908"/>
            <a:ext cx="10515600" cy="92478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7FCFB93-8122-4E58-8055-2876D9D93362}" type="datetimeFigureOut">
              <a:rPr lang="nb-NO" smtClean="0"/>
              <a:pPr/>
              <a:t>13.12.2019</a:t>
            </a:fld>
            <a:endParaRPr lang="nb-NO" dirty="0"/>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nb-NO" dirty="0"/>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DBC61BD-881A-4F9F-B18A-1C7AC7FCFDC2}" type="slidenum">
              <a:rPr lang="nb-NO" smtClean="0"/>
              <a:pPr/>
              <a:t>‹#›</a:t>
            </a:fld>
            <a:endParaRPr lang="nb-NO" dirty="0"/>
          </a:p>
        </p:txBody>
      </p:sp>
      <p:pic>
        <p:nvPicPr>
          <p:cNvPr id="8" name="Bild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41289" y="225908"/>
            <a:ext cx="1868511" cy="540000"/>
          </a:xfrm>
          <a:prstGeom prst="rect">
            <a:avLst/>
          </a:prstGeom>
        </p:spPr>
      </p:pic>
    </p:spTree>
    <p:extLst>
      <p:ext uri="{BB962C8B-B14F-4D97-AF65-F5344CB8AC3E}">
        <p14:creationId xmlns:p14="http://schemas.microsoft.com/office/powerpoint/2010/main" val="653844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Lst>
  <p:txStyles>
    <p:titleStyle>
      <a:lvl1pPr algn="l" defTabSz="914400" rtl="0" eaLnBrk="1" latinLnBrk="0" hangingPunct="1">
        <a:lnSpc>
          <a:spcPct val="90000"/>
        </a:lnSpc>
        <a:spcBef>
          <a:spcPct val="0"/>
        </a:spcBef>
        <a:buNone/>
        <a:defRPr sz="3200" b="0" kern="1200">
          <a:solidFill>
            <a:srgbClr val="164194"/>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Clr>
          <a:srgbClr val="00B0F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00B0F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http://cdnstatic.expressen.se/polopoly/bilder/2008/05/07/1.1151994TS1278200136036_slot100slotWide75ArticleFull.jpg" TargetMode="External"/><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wmf"/></Relationships>
</file>

<file path=ppt/slides/_rels/slide18.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6.w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61.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hyperlink" Target="http://www.uib.no/iko/om-instituttet/fagseksjoner-paa-instituttet/seksjon-for-gerodontologi" TargetMode="External"/><Relationship Id="rId4" Type="http://schemas.openxmlformats.org/officeDocument/2006/relationships/image" Target="../media/image60.emf"/><Relationship Id="rId9" Type="http://schemas.openxmlformats.org/officeDocument/2006/relationships/image" Target="../media/image6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135719" y="2027208"/>
            <a:ext cx="8336085" cy="862641"/>
          </a:xfrm>
        </p:spPr>
        <p:txBody>
          <a:bodyPr>
            <a:normAutofit/>
          </a:bodyPr>
          <a:lstStyle/>
          <a:p>
            <a:r>
              <a:rPr lang="nb-NO" b="1" dirty="0" smtClean="0">
                <a:solidFill>
                  <a:schemeClr val="bg2"/>
                </a:solidFill>
              </a:rPr>
              <a:t>MUNNSTELL FOR </a:t>
            </a:r>
            <a:r>
              <a:rPr lang="nb-NO" b="1" dirty="0" smtClean="0">
                <a:solidFill>
                  <a:schemeClr val="bg2"/>
                </a:solidFill>
              </a:rPr>
              <a:t>ELDRE</a:t>
            </a:r>
            <a:endParaRPr lang="nb-NO" dirty="0">
              <a:solidFill>
                <a:schemeClr val="bg2"/>
              </a:solidFill>
            </a:endParaRPr>
          </a:p>
        </p:txBody>
      </p:sp>
      <p:sp>
        <p:nvSpPr>
          <p:cNvPr id="3" name="Undertittel 2"/>
          <p:cNvSpPr>
            <a:spLocks noGrp="1"/>
          </p:cNvSpPr>
          <p:nvPr>
            <p:ph type="subTitle" idx="1"/>
          </p:nvPr>
        </p:nvSpPr>
        <p:spPr>
          <a:xfrm>
            <a:off x="1017917" y="2674189"/>
            <a:ext cx="9650083" cy="4028536"/>
          </a:xfrm>
        </p:spPr>
        <p:txBody>
          <a:bodyPr/>
          <a:lstStyle/>
          <a:p>
            <a:r>
              <a:rPr lang="nb-NO" sz="1400" b="1" dirty="0" smtClean="0">
                <a:solidFill>
                  <a:schemeClr val="tx1"/>
                </a:solidFill>
              </a:rPr>
              <a:t>   </a:t>
            </a:r>
          </a:p>
          <a:p>
            <a:r>
              <a:rPr lang="nb-NO" sz="1400" b="1" dirty="0" smtClean="0">
                <a:solidFill>
                  <a:schemeClr val="bg2"/>
                </a:solidFill>
              </a:rPr>
              <a:t>   PLEIE </a:t>
            </a:r>
            <a:r>
              <a:rPr lang="nb-NO" sz="1400" b="1" dirty="0">
                <a:solidFill>
                  <a:schemeClr val="bg2"/>
                </a:solidFill>
              </a:rPr>
              <a:t>OG OMSORGSTJENESTEN</a:t>
            </a:r>
          </a:p>
          <a:p>
            <a:endParaRPr lang="nb-NO" dirty="0">
              <a:solidFill>
                <a:schemeClr val="bg2"/>
              </a:solidFill>
            </a:endParaRPr>
          </a:p>
        </p:txBody>
      </p:sp>
      <p:pic>
        <p:nvPicPr>
          <p:cNvPr id="4" name="Bilde 3"/>
          <p:cNvPicPr/>
          <p:nvPr/>
        </p:nvPicPr>
        <p:blipFill>
          <a:blip r:embed="rId2">
            <a:extLst>
              <a:ext uri="{28A0092B-C50C-407E-A947-70E740481C1C}">
                <a14:useLocalDpi xmlns:a14="http://schemas.microsoft.com/office/drawing/2010/main" val="0"/>
              </a:ext>
            </a:extLst>
          </a:blip>
          <a:srcRect/>
          <a:stretch>
            <a:fillRect/>
          </a:stretch>
        </p:blipFill>
        <p:spPr bwMode="auto">
          <a:xfrm>
            <a:off x="1278148" y="3295290"/>
            <a:ext cx="4579188" cy="3407435"/>
          </a:xfrm>
          <a:prstGeom prst="rect">
            <a:avLst/>
          </a:prstGeom>
          <a:noFill/>
          <a:ln>
            <a:noFill/>
          </a:ln>
        </p:spPr>
      </p:pic>
      <p:pic>
        <p:nvPicPr>
          <p:cNvPr id="5" name="Plassholder for innhold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2478" y="5334044"/>
            <a:ext cx="1963228" cy="1523956"/>
          </a:xfrm>
          <a:prstGeom prst="rect">
            <a:avLst/>
          </a:prstGeom>
        </p:spPr>
      </p:pic>
    </p:spTree>
    <p:extLst>
      <p:ext uri="{BB962C8B-B14F-4D97-AF65-F5344CB8AC3E}">
        <p14:creationId xmlns:p14="http://schemas.microsoft.com/office/powerpoint/2010/main" val="718572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750499"/>
            <a:ext cx="4597880" cy="914400"/>
          </a:xfrm>
        </p:spPr>
        <p:txBody>
          <a:bodyPr>
            <a:normAutofit/>
          </a:bodyPr>
          <a:lstStyle/>
          <a:p>
            <a:r>
              <a:rPr lang="nb-NO" sz="2400" b="1" dirty="0">
                <a:solidFill>
                  <a:schemeClr val="tx1"/>
                </a:solidFill>
              </a:rPr>
              <a:t>Å UTFØRE MUNNSTELL PÅ </a:t>
            </a:r>
            <a:r>
              <a:rPr lang="nb-NO" sz="2400" b="1" dirty="0" smtClean="0">
                <a:solidFill>
                  <a:schemeClr val="tx1"/>
                </a:solidFill>
              </a:rPr>
              <a:t>ANDRE</a:t>
            </a:r>
            <a:endParaRPr lang="nb-NO" dirty="0"/>
          </a:p>
        </p:txBody>
      </p:sp>
      <p:sp>
        <p:nvSpPr>
          <p:cNvPr id="3" name="Plassholder for innhold 2"/>
          <p:cNvSpPr>
            <a:spLocks noGrp="1"/>
          </p:cNvSpPr>
          <p:nvPr>
            <p:ph idx="1"/>
          </p:nvPr>
        </p:nvSpPr>
        <p:spPr>
          <a:xfrm>
            <a:off x="5183187" y="336430"/>
            <a:ext cx="6859287" cy="6262778"/>
          </a:xfrm>
        </p:spPr>
        <p:txBody>
          <a:bodyPr>
            <a:normAutofit/>
          </a:bodyPr>
          <a:lstStyle/>
          <a:p>
            <a:pPr marL="68580" indent="0">
              <a:buNone/>
            </a:pPr>
            <a:endParaRPr lang="nb-NO" sz="1400" b="1" dirty="0" smtClean="0"/>
          </a:p>
          <a:p>
            <a:pPr marL="68580" indent="0">
              <a:buNone/>
            </a:pPr>
            <a:endParaRPr lang="nb-NO" sz="1400" b="1" dirty="0"/>
          </a:p>
          <a:p>
            <a:pPr marL="68580" indent="0">
              <a:buNone/>
            </a:pPr>
            <a:endParaRPr lang="nb-NO" sz="1400" b="1" dirty="0" smtClean="0"/>
          </a:p>
          <a:p>
            <a:pPr marL="68580" indent="0">
              <a:buNone/>
            </a:pPr>
            <a:endParaRPr lang="nb-NO" sz="1400" b="1" dirty="0" smtClean="0"/>
          </a:p>
          <a:p>
            <a:pPr marL="68580" indent="0">
              <a:buNone/>
            </a:pPr>
            <a:r>
              <a:rPr lang="nb-NO" sz="1400" b="1" dirty="0" smtClean="0"/>
              <a:t>Når </a:t>
            </a:r>
            <a:r>
              <a:rPr lang="nb-NO" sz="1400" b="1" dirty="0"/>
              <a:t>pasienten motsetter seg munnstell:</a:t>
            </a:r>
          </a:p>
          <a:p>
            <a:pPr marL="68580" indent="0">
              <a:buNone/>
            </a:pPr>
            <a:r>
              <a:rPr lang="nb-NO" sz="1200" dirty="0" smtClean="0"/>
              <a:t>Ikke </a:t>
            </a:r>
            <a:r>
              <a:rPr lang="nb-NO" sz="1200" dirty="0"/>
              <a:t>alle ønsker hjelp til munnstellet. De vil klare dette selv og mener også at de ikke trenger hjelp. Det er viktig å forklare brukeren, og gjerne </a:t>
            </a:r>
            <a:r>
              <a:rPr lang="nb-NO" sz="1200" dirty="0" smtClean="0"/>
              <a:t>også </a:t>
            </a:r>
            <a:r>
              <a:rPr lang="nb-NO" sz="1200" dirty="0"/>
              <a:t>de pårørende om hvorfor munnstell er nødvendig, og hva som blir konsekvensene hvis dette ikke utføres regelmessig</a:t>
            </a:r>
            <a:r>
              <a:rPr lang="nb-NO" sz="1400" dirty="0"/>
              <a:t>. </a:t>
            </a:r>
            <a:endParaRPr lang="nb-NO" sz="1400" dirty="0" smtClean="0"/>
          </a:p>
          <a:p>
            <a:pPr marL="68580" indent="0">
              <a:buNone/>
            </a:pPr>
            <a:endParaRPr lang="nb-NO" sz="1400" dirty="0"/>
          </a:p>
          <a:p>
            <a:pPr marL="68580" indent="0">
              <a:buNone/>
            </a:pPr>
            <a:endParaRPr lang="nb-NO" sz="1400" dirty="0" smtClean="0"/>
          </a:p>
          <a:p>
            <a:pPr marL="68580" indent="0">
              <a:buNone/>
            </a:pPr>
            <a:endParaRPr lang="nb-NO" sz="1400" dirty="0"/>
          </a:p>
          <a:p>
            <a:pPr marL="68580" indent="0">
              <a:buNone/>
            </a:pPr>
            <a:endParaRPr lang="nb-NO" sz="1400" dirty="0" smtClean="0"/>
          </a:p>
          <a:p>
            <a:pPr marL="68580" indent="0">
              <a:buNone/>
            </a:pPr>
            <a:endParaRPr lang="nb-NO" sz="1400" dirty="0"/>
          </a:p>
          <a:p>
            <a:pPr marL="68580" indent="0">
              <a:buNone/>
            </a:pPr>
            <a:endParaRPr lang="nb-NO" sz="1400" dirty="0" smtClean="0"/>
          </a:p>
          <a:p>
            <a:pPr marL="68580" indent="0">
              <a:buNone/>
            </a:pPr>
            <a:endParaRPr lang="nb-NO" sz="1400" dirty="0"/>
          </a:p>
          <a:p>
            <a:pPr marL="68580" indent="0">
              <a:buNone/>
            </a:pPr>
            <a:endParaRPr lang="nb-NO" sz="1400" dirty="0" smtClean="0"/>
          </a:p>
          <a:p>
            <a:pPr marL="68580" indent="0">
              <a:buNone/>
            </a:pPr>
            <a:endParaRPr lang="nb-NO" sz="1400" dirty="0"/>
          </a:p>
          <a:p>
            <a:pPr marL="68580" indent="0">
              <a:buNone/>
            </a:pPr>
            <a:r>
              <a:rPr lang="nb-NO" sz="1400" b="1" i="1" dirty="0" smtClean="0"/>
              <a:t> Et </a:t>
            </a:r>
            <a:r>
              <a:rPr lang="nb-NO" sz="1400" b="1" i="1" dirty="0"/>
              <a:t>godt motto er at morgenstellet ikke er ferdig før munnstellet er gjort</a:t>
            </a:r>
            <a:r>
              <a:rPr lang="nb-NO" sz="1400" b="1" i="1" dirty="0">
                <a:sym typeface="Wingdings" panose="05000000000000000000" pitchFamily="2" charset="2"/>
              </a:rPr>
              <a:t></a:t>
            </a:r>
          </a:p>
          <a:p>
            <a:pPr marL="68580" indent="0">
              <a:buNone/>
            </a:pPr>
            <a:r>
              <a:rPr lang="nb-NO" sz="1400" dirty="0" smtClean="0"/>
              <a:t> Når </a:t>
            </a:r>
            <a:r>
              <a:rPr lang="nb-NO" sz="1400" dirty="0"/>
              <a:t>munnstellet utføres, må vi forklare i forkant og under stellet hva vi skal gjøre. </a:t>
            </a:r>
          </a:p>
          <a:p>
            <a:pPr marL="68580" indent="0">
              <a:buNone/>
            </a:pPr>
            <a:r>
              <a:rPr lang="nb-NO" sz="1400" dirty="0"/>
              <a:t> </a:t>
            </a:r>
            <a:r>
              <a:rPr lang="nb-NO" sz="1400" dirty="0" smtClean="0"/>
              <a:t>Dette </a:t>
            </a:r>
            <a:r>
              <a:rPr lang="nb-NO" sz="1400" dirty="0"/>
              <a:t>er noe mer tidkrevende, men ivaretar personens integritet på en god </a:t>
            </a:r>
            <a:r>
              <a:rPr lang="nb-NO" sz="1400" dirty="0" smtClean="0"/>
              <a:t>måte.</a:t>
            </a:r>
            <a:endParaRPr lang="nb-NO" sz="1400" dirty="0"/>
          </a:p>
          <a:p>
            <a:endParaRPr lang="nb-NO" dirty="0"/>
          </a:p>
        </p:txBody>
      </p:sp>
      <p:sp>
        <p:nvSpPr>
          <p:cNvPr id="4" name="Plassholder for tekst 3"/>
          <p:cNvSpPr>
            <a:spLocks noGrp="1"/>
          </p:cNvSpPr>
          <p:nvPr>
            <p:ph type="body" sz="half" idx="2"/>
          </p:nvPr>
        </p:nvSpPr>
        <p:spPr>
          <a:xfrm>
            <a:off x="457200" y="1664899"/>
            <a:ext cx="4314825" cy="4934309"/>
          </a:xfrm>
        </p:spPr>
        <p:txBody>
          <a:bodyPr>
            <a:normAutofit/>
          </a:bodyPr>
          <a:lstStyle/>
          <a:p>
            <a:pPr marL="68580"/>
            <a:endParaRPr lang="nb-NO" sz="1400" dirty="0"/>
          </a:p>
          <a:p>
            <a:pPr marL="68580"/>
            <a:r>
              <a:rPr lang="nb-NO" sz="1200" dirty="0" smtClean="0"/>
              <a:t>Når </a:t>
            </a:r>
            <a:r>
              <a:rPr lang="nb-NO" sz="1200" dirty="0"/>
              <a:t>man skal hjelpe andre med å opprettholde en god munnhygiene er det viktig å huske på at munnen for mange er et svært </a:t>
            </a:r>
            <a:r>
              <a:rPr lang="nb-NO" sz="1200" dirty="0" err="1"/>
              <a:t>ˮprivatˮ</a:t>
            </a:r>
            <a:r>
              <a:rPr lang="nb-NO" sz="1200" dirty="0"/>
              <a:t> område.  </a:t>
            </a:r>
            <a:endParaRPr lang="nb-NO" sz="1200" dirty="0" smtClean="0"/>
          </a:p>
          <a:p>
            <a:pPr marL="68580"/>
            <a:r>
              <a:rPr lang="nb-NO" sz="1200" dirty="0" smtClean="0"/>
              <a:t> </a:t>
            </a:r>
            <a:r>
              <a:rPr lang="nb-NO" sz="1200" dirty="0"/>
              <a:t>Det kan være lurt å stå ved siden av brukeren i stedet for rett foran når du skal hjelpe til med munnstellet</a:t>
            </a:r>
            <a:r>
              <a:rPr lang="nb-NO" sz="1200" dirty="0" smtClean="0"/>
              <a:t>. </a:t>
            </a:r>
            <a:r>
              <a:rPr lang="nb-NO" sz="1200" dirty="0"/>
              <a:t>Du kommer lettere til og oppfattes </a:t>
            </a:r>
            <a:r>
              <a:rPr lang="nb-NO" sz="1200" dirty="0" smtClean="0"/>
              <a:t>mindre </a:t>
            </a:r>
            <a:r>
              <a:rPr lang="nb-NO" sz="1200" dirty="0" err="1"/>
              <a:t>ˮinvaderendeˮ</a:t>
            </a:r>
            <a:r>
              <a:rPr lang="nb-NO" sz="1200" dirty="0"/>
              <a:t> fra brukerens side. </a:t>
            </a:r>
          </a:p>
          <a:p>
            <a:pPr marL="68580"/>
            <a:r>
              <a:rPr lang="nb-NO" sz="1200" dirty="0" smtClean="0"/>
              <a:t>Sørg </a:t>
            </a:r>
            <a:r>
              <a:rPr lang="nb-NO" sz="1200" dirty="0"/>
              <a:t>for å ha alt utstyr du trenger innen rekkevidde og god </a:t>
            </a:r>
            <a:r>
              <a:rPr lang="nb-NO" sz="1200" dirty="0" smtClean="0"/>
              <a:t>belysning.</a:t>
            </a:r>
          </a:p>
          <a:p>
            <a:pPr marL="68580"/>
            <a:endParaRPr lang="nb-NO" sz="1400" dirty="0"/>
          </a:p>
          <a:p>
            <a:pPr marL="68580"/>
            <a:endParaRPr lang="nb-NO" sz="1400" dirty="0" smtClean="0"/>
          </a:p>
          <a:p>
            <a:pPr marL="68580"/>
            <a:r>
              <a:rPr lang="nb-NO" sz="1400" dirty="0">
                <a:solidFill>
                  <a:srgbClr val="FF0000"/>
                </a:solidFill>
              </a:rPr>
              <a:t>Når en person bor i institusjon/omsorgsbolig eller er hjemmeboende, og av ulike grunner ikke klarer å opprettholde en </a:t>
            </a:r>
            <a:r>
              <a:rPr lang="nb-NO" sz="1400" dirty="0" smtClean="0">
                <a:solidFill>
                  <a:srgbClr val="FF0000"/>
                </a:solidFill>
              </a:rPr>
              <a:t>tilfredsstillende </a:t>
            </a:r>
            <a:r>
              <a:rPr lang="nb-NO" sz="1400" dirty="0">
                <a:solidFill>
                  <a:srgbClr val="FF0000"/>
                </a:solidFill>
              </a:rPr>
              <a:t>munnhygiene selv, er det viktig at pleierne tilbyr hjelp da dette er deres </a:t>
            </a:r>
            <a:r>
              <a:rPr lang="nb-NO" sz="1400" dirty="0" smtClean="0">
                <a:solidFill>
                  <a:srgbClr val="FF0000"/>
                </a:solidFill>
              </a:rPr>
              <a:t>ansvar.</a:t>
            </a:r>
          </a:p>
          <a:p>
            <a:pPr marL="68580"/>
            <a:endParaRPr lang="nb-NO" sz="1400" dirty="0"/>
          </a:p>
        </p:txBody>
      </p:sp>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7129" y="3214777"/>
            <a:ext cx="2751827" cy="1834552"/>
          </a:xfrm>
          <a:prstGeom prst="rect">
            <a:avLst/>
          </a:prstGeom>
        </p:spPr>
      </p:pic>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2830" y="3214777"/>
            <a:ext cx="2751828" cy="1834553"/>
          </a:xfrm>
          <a:prstGeom prst="rect">
            <a:avLst/>
          </a:prstGeom>
        </p:spPr>
      </p:pic>
    </p:spTree>
    <p:extLst>
      <p:ext uri="{BB962C8B-B14F-4D97-AF65-F5344CB8AC3E}">
        <p14:creationId xmlns:p14="http://schemas.microsoft.com/office/powerpoint/2010/main" val="27764623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14068" y="862642"/>
            <a:ext cx="7920683" cy="776377"/>
          </a:xfrm>
        </p:spPr>
        <p:txBody>
          <a:bodyPr>
            <a:normAutofit fontScale="90000"/>
          </a:bodyPr>
          <a:lstStyle/>
          <a:p>
            <a:r>
              <a:rPr lang="nb-NO" sz="2700" b="1" dirty="0" smtClean="0">
                <a:solidFill>
                  <a:schemeClr val="tx1"/>
                </a:solidFill>
              </a:rPr>
              <a:t>HVORFOR </a:t>
            </a:r>
            <a:r>
              <a:rPr lang="nb-NO" sz="2700" b="1" dirty="0">
                <a:solidFill>
                  <a:schemeClr val="tx1"/>
                </a:solidFill>
              </a:rPr>
              <a:t>ER MUNNSTELL </a:t>
            </a:r>
            <a:r>
              <a:rPr lang="nb-NO" sz="2700" b="1" dirty="0" smtClean="0">
                <a:solidFill>
                  <a:schemeClr val="tx1"/>
                </a:solidFill>
              </a:rPr>
              <a:t>VIKTIG</a:t>
            </a:r>
            <a:r>
              <a:rPr lang="nb-NO" sz="2700" b="1" dirty="0">
                <a:solidFill>
                  <a:schemeClr val="tx1"/>
                </a:solidFill>
              </a:rPr>
              <a:t/>
            </a:r>
            <a:br>
              <a:rPr lang="nb-NO" sz="2700" b="1" dirty="0">
                <a:solidFill>
                  <a:schemeClr val="tx1"/>
                </a:solidFill>
              </a:rPr>
            </a:br>
            <a:endParaRPr lang="nb-NO" sz="2700" dirty="0"/>
          </a:p>
        </p:txBody>
      </p:sp>
      <p:sp>
        <p:nvSpPr>
          <p:cNvPr id="3" name="Plassholder for innhold 2"/>
          <p:cNvSpPr>
            <a:spLocks noGrp="1"/>
          </p:cNvSpPr>
          <p:nvPr>
            <p:ph idx="1"/>
          </p:nvPr>
        </p:nvSpPr>
        <p:spPr>
          <a:xfrm>
            <a:off x="5003322" y="1352145"/>
            <a:ext cx="7188678" cy="5505856"/>
          </a:xfrm>
        </p:spPr>
        <p:txBody>
          <a:bodyPr numCol="2">
            <a:normAutofit/>
          </a:bodyPr>
          <a:lstStyle/>
          <a:p>
            <a:endParaRPr lang="nb-NO" sz="1400" dirty="0" smtClean="0"/>
          </a:p>
          <a:p>
            <a:pPr marL="0" indent="0">
              <a:buNone/>
            </a:pPr>
            <a:r>
              <a:rPr lang="nb-NO" sz="1200" b="1" i="1" dirty="0" smtClean="0"/>
              <a:t>Spyttet </a:t>
            </a:r>
            <a:r>
              <a:rPr lang="nb-NO" sz="1200" b="1" i="1" dirty="0"/>
              <a:t>bidrar til å drepe </a:t>
            </a:r>
            <a:r>
              <a:rPr lang="nb-NO" sz="1200" b="1" i="1" dirty="0" smtClean="0"/>
              <a:t>farlige bakterier </a:t>
            </a:r>
            <a:r>
              <a:rPr lang="nb-NO" sz="1200" b="1" i="1" dirty="0"/>
              <a:t>og rense </a:t>
            </a:r>
            <a:r>
              <a:rPr lang="nb-NO" sz="1200" b="1" i="1" dirty="0" smtClean="0"/>
              <a:t>munnhulen.  Eldre </a:t>
            </a:r>
            <a:r>
              <a:rPr lang="nb-NO" sz="1200" b="1" i="1" dirty="0"/>
              <a:t>og syke mennesker </a:t>
            </a:r>
            <a:r>
              <a:rPr lang="nb-NO" sz="1200" b="1" i="1" dirty="0" smtClean="0"/>
              <a:t>opplever ofte </a:t>
            </a:r>
            <a:r>
              <a:rPr lang="nb-NO" sz="1200" b="1" i="1" dirty="0"/>
              <a:t>redusert </a:t>
            </a:r>
            <a:r>
              <a:rPr lang="nb-NO" sz="1200" b="1" i="1" dirty="0" smtClean="0"/>
              <a:t>spyttproduksjon. Det kan gi oppblomstring av</a:t>
            </a:r>
            <a:r>
              <a:rPr lang="nb-NO" sz="1200" b="1" i="1" dirty="0"/>
              <a:t> </a:t>
            </a:r>
            <a:r>
              <a:rPr lang="nb-NO" sz="1200" b="1" i="1" dirty="0" smtClean="0"/>
              <a:t>skadelige </a:t>
            </a:r>
            <a:r>
              <a:rPr lang="nb-NO" sz="1200" b="1" i="1" dirty="0"/>
              <a:t>bakterier i </a:t>
            </a:r>
            <a:r>
              <a:rPr lang="nb-NO" sz="1200" b="1" i="1" dirty="0" smtClean="0"/>
              <a:t>munnen </a:t>
            </a:r>
            <a:r>
              <a:rPr lang="da-DK" sz="1200" b="1" i="1" dirty="0" smtClean="0"/>
              <a:t>og </a:t>
            </a:r>
            <a:r>
              <a:rPr lang="da-DK" sz="1200" b="1" i="1" dirty="0"/>
              <a:t>føre til at tannemaljen </a:t>
            </a:r>
            <a:r>
              <a:rPr lang="da-DK" sz="1200" b="1" i="1" dirty="0" smtClean="0"/>
              <a:t>tæres </a:t>
            </a:r>
            <a:r>
              <a:rPr lang="nb-NO" sz="1200" b="1" i="1" dirty="0" smtClean="0"/>
              <a:t>bort</a:t>
            </a:r>
            <a:r>
              <a:rPr lang="nb-NO" sz="1200" b="1" i="1" dirty="0"/>
              <a:t>. For å hindre slik </a:t>
            </a:r>
            <a:r>
              <a:rPr lang="nb-NO" sz="1200" b="1" i="1" dirty="0" smtClean="0"/>
              <a:t>utvikling, er </a:t>
            </a:r>
            <a:r>
              <a:rPr lang="nb-NO" sz="1200" b="1" i="1" dirty="0"/>
              <a:t>det </a:t>
            </a:r>
            <a:r>
              <a:rPr lang="nb-NO" sz="1200" b="1" i="1" dirty="0" smtClean="0"/>
              <a:t>nødvendig at bakteriebelegg og </a:t>
            </a:r>
            <a:r>
              <a:rPr lang="nb-NO" sz="1200" b="1" i="1" dirty="0"/>
              <a:t>matrester </a:t>
            </a:r>
            <a:r>
              <a:rPr lang="nb-NO" sz="1200" b="1" i="1" dirty="0" smtClean="0"/>
              <a:t>fjernes regelmessig</a:t>
            </a:r>
            <a:r>
              <a:rPr lang="nb-NO" sz="1200" b="1" i="1" dirty="0"/>
              <a:t> </a:t>
            </a:r>
            <a:r>
              <a:rPr lang="nb-NO" sz="1200" b="1" i="1" dirty="0" smtClean="0"/>
              <a:t>fra tenner og slimhinner.</a:t>
            </a:r>
          </a:p>
          <a:p>
            <a:pPr marL="0" indent="0">
              <a:buNone/>
            </a:pPr>
            <a:endParaRPr lang="nb-NO" sz="1200" b="1" i="1" dirty="0"/>
          </a:p>
          <a:p>
            <a:pPr marL="0" indent="0">
              <a:buNone/>
            </a:pPr>
            <a:endParaRPr lang="nb-NO" sz="1400" b="1" i="1" dirty="0" smtClean="0"/>
          </a:p>
          <a:p>
            <a:pPr marL="0" indent="0">
              <a:buNone/>
            </a:pPr>
            <a:endParaRPr lang="nb-NO" sz="1400" b="1" i="1" dirty="0"/>
          </a:p>
          <a:p>
            <a:pPr marL="0" indent="0">
              <a:buNone/>
            </a:pPr>
            <a:endParaRPr lang="nb-NO" sz="1400" b="1" i="1" dirty="0" smtClean="0"/>
          </a:p>
          <a:p>
            <a:pPr marL="0" indent="0">
              <a:buNone/>
            </a:pPr>
            <a:endParaRPr lang="nb-NO" sz="1400" b="1" i="1" dirty="0" smtClean="0"/>
          </a:p>
          <a:p>
            <a:endParaRPr lang="nb-NO" sz="1400" b="1" i="1" dirty="0" smtClean="0"/>
          </a:p>
          <a:p>
            <a:pPr marL="0" indent="0">
              <a:buNone/>
            </a:pPr>
            <a:r>
              <a:rPr lang="nb-NO" sz="1400" dirty="0" smtClean="0">
                <a:solidFill>
                  <a:srgbClr val="C00000"/>
                </a:solidFill>
              </a:rPr>
              <a:t>1. Tenner </a:t>
            </a:r>
            <a:r>
              <a:rPr lang="nb-NO" sz="1400" dirty="0">
                <a:solidFill>
                  <a:srgbClr val="C00000"/>
                </a:solidFill>
              </a:rPr>
              <a:t>finfordeler </a:t>
            </a:r>
            <a:r>
              <a:rPr lang="nb-NO" sz="1400" dirty="0" smtClean="0">
                <a:solidFill>
                  <a:srgbClr val="C00000"/>
                </a:solidFill>
              </a:rPr>
              <a:t>maten.</a:t>
            </a:r>
          </a:p>
          <a:p>
            <a:pPr marL="0" indent="0">
              <a:buNone/>
            </a:pPr>
            <a:r>
              <a:rPr lang="nb-NO" sz="1400" dirty="0" smtClean="0">
                <a:solidFill>
                  <a:srgbClr val="C00000"/>
                </a:solidFill>
              </a:rPr>
              <a:t>2. Tygging stimulere spyttsekresjon.</a:t>
            </a:r>
          </a:p>
          <a:p>
            <a:pPr marL="0" indent="0">
              <a:buNone/>
            </a:pPr>
            <a:r>
              <a:rPr lang="nb-NO" sz="1400" dirty="0" smtClean="0">
                <a:solidFill>
                  <a:srgbClr val="C00000"/>
                </a:solidFill>
              </a:rPr>
              <a:t>3. Spyttet </a:t>
            </a:r>
            <a:r>
              <a:rPr lang="nb-NO" sz="1400" dirty="0">
                <a:solidFill>
                  <a:srgbClr val="C00000"/>
                </a:solidFill>
              </a:rPr>
              <a:t>er </a:t>
            </a:r>
            <a:r>
              <a:rPr lang="nb-NO" sz="1400" dirty="0" smtClean="0">
                <a:solidFill>
                  <a:srgbClr val="C00000"/>
                </a:solidFill>
              </a:rPr>
              <a:t>viktig for fordøyelsen.</a:t>
            </a:r>
          </a:p>
          <a:p>
            <a:pPr marL="0" indent="0">
              <a:buNone/>
            </a:pPr>
            <a:endParaRPr lang="nb-NO" sz="1400" dirty="0">
              <a:solidFill>
                <a:srgbClr val="C00000"/>
              </a:solidFill>
            </a:endParaRPr>
          </a:p>
        </p:txBody>
      </p:sp>
      <p:sp>
        <p:nvSpPr>
          <p:cNvPr id="4" name="Plassholder for tekst 3"/>
          <p:cNvSpPr>
            <a:spLocks noGrp="1"/>
          </p:cNvSpPr>
          <p:nvPr>
            <p:ph type="body" sz="half" idx="2"/>
          </p:nvPr>
        </p:nvSpPr>
        <p:spPr>
          <a:xfrm>
            <a:off x="414069" y="1639019"/>
            <a:ext cx="4589253" cy="5106838"/>
          </a:xfrm>
        </p:spPr>
        <p:txBody>
          <a:bodyPr>
            <a:normAutofit/>
          </a:bodyPr>
          <a:lstStyle/>
          <a:p>
            <a:r>
              <a:rPr lang="nb-NO" sz="1200" dirty="0" smtClean="0"/>
              <a:t>God munnhygiene </a:t>
            </a:r>
            <a:r>
              <a:rPr lang="nb-NO" sz="1200" dirty="0"/>
              <a:t>er faktisk langt viktigere enn mange tror, og kan </a:t>
            </a:r>
            <a:r>
              <a:rPr lang="nb-NO" sz="1200" dirty="0" smtClean="0"/>
              <a:t>ha </a:t>
            </a:r>
            <a:r>
              <a:rPr lang="nb-NO" sz="1200" dirty="0"/>
              <a:t>en stor innvirkning på den generelle helse. </a:t>
            </a:r>
            <a:br>
              <a:rPr lang="nb-NO" sz="1200" dirty="0"/>
            </a:br>
            <a:r>
              <a:rPr lang="nb-NO" sz="1200" dirty="0" smtClean="0"/>
              <a:t>En </a:t>
            </a:r>
            <a:r>
              <a:rPr lang="nb-NO" sz="1200" dirty="0"/>
              <a:t>velpleiet munnhule har stor estetisk betydning, og er viktig </a:t>
            </a:r>
            <a:r>
              <a:rPr lang="nb-NO" sz="1200" dirty="0" smtClean="0"/>
              <a:t>for velvære. </a:t>
            </a:r>
            <a:r>
              <a:rPr lang="nb-NO" sz="1200" dirty="0"/>
              <a:t>En velstelt munnhule og et godt tannsett </a:t>
            </a:r>
            <a:r>
              <a:rPr lang="nb-NO" sz="1200" dirty="0" smtClean="0"/>
              <a:t>eller tannproteser </a:t>
            </a:r>
            <a:r>
              <a:rPr lang="nb-NO" sz="1200" dirty="0"/>
              <a:t>som </a:t>
            </a:r>
            <a:r>
              <a:rPr lang="nb-NO" sz="1200" dirty="0" smtClean="0"/>
              <a:t>er </a:t>
            </a:r>
            <a:r>
              <a:rPr lang="nb-NO" sz="1200" dirty="0"/>
              <a:t>tilpasset har også innvirkning på </a:t>
            </a:r>
            <a:r>
              <a:rPr lang="nb-NO" sz="1200" dirty="0" smtClean="0"/>
              <a:t>talefunksjonen</a:t>
            </a:r>
          </a:p>
          <a:p>
            <a:endParaRPr lang="nb-NO" sz="1200" dirty="0" smtClean="0"/>
          </a:p>
          <a:p>
            <a:endParaRPr lang="nb-NO" sz="1200" dirty="0"/>
          </a:p>
          <a:p>
            <a:r>
              <a:rPr lang="nb-NO" sz="1200" dirty="0">
                <a:solidFill>
                  <a:srgbClr val="C00000"/>
                </a:solidFill>
              </a:rPr>
              <a:t>I den fuktige og varme munnhulen kryr det av bakterier. </a:t>
            </a:r>
            <a:r>
              <a:rPr lang="nb-NO" sz="1200" dirty="0" smtClean="0">
                <a:solidFill>
                  <a:srgbClr val="C00000"/>
                </a:solidFill>
              </a:rPr>
              <a:t>De </a:t>
            </a:r>
            <a:r>
              <a:rPr lang="nb-NO" sz="1200" dirty="0">
                <a:solidFill>
                  <a:srgbClr val="C00000"/>
                </a:solidFill>
              </a:rPr>
              <a:t>kommer fra mage-tarm </a:t>
            </a:r>
            <a:r>
              <a:rPr lang="nb-NO" sz="1200" dirty="0" smtClean="0">
                <a:solidFill>
                  <a:srgbClr val="C00000"/>
                </a:solidFill>
              </a:rPr>
              <a:t>kanalen, </a:t>
            </a:r>
            <a:r>
              <a:rPr lang="nb-NO" sz="1200" dirty="0">
                <a:solidFill>
                  <a:srgbClr val="C00000"/>
                </a:solidFill>
              </a:rPr>
              <a:t>fra hudens normalflora og fra verden utenfor. </a:t>
            </a:r>
            <a:r>
              <a:rPr lang="nb-NO" sz="1200" dirty="0" smtClean="0">
                <a:solidFill>
                  <a:srgbClr val="C00000"/>
                </a:solidFill>
              </a:rPr>
              <a:t>   </a:t>
            </a:r>
            <a:endParaRPr lang="nb-NO" sz="1200" dirty="0">
              <a:solidFill>
                <a:srgbClr val="C00000"/>
              </a:solidFill>
            </a:endParaRPr>
          </a:p>
          <a:p>
            <a:r>
              <a:rPr lang="nb-NO" sz="1200" dirty="0" smtClean="0">
                <a:solidFill>
                  <a:srgbClr val="C00000"/>
                </a:solidFill>
              </a:rPr>
              <a:t>Bakterier </a:t>
            </a:r>
            <a:r>
              <a:rPr lang="nb-NO" sz="1200" dirty="0">
                <a:solidFill>
                  <a:srgbClr val="C00000"/>
                </a:solidFill>
              </a:rPr>
              <a:t>munnhulen kan dessuten trekkes ned i luftveiene og spres via blodbanen, noe som kan gi alvorlig sykdom som </a:t>
            </a:r>
            <a:r>
              <a:rPr lang="nb-NO" sz="1200" dirty="0" smtClean="0">
                <a:solidFill>
                  <a:srgbClr val="C00000"/>
                </a:solidFill>
              </a:rPr>
              <a:t>lungebetennelse, hjertebetennelse </a:t>
            </a:r>
            <a:r>
              <a:rPr lang="nb-NO" sz="1200" dirty="0">
                <a:solidFill>
                  <a:srgbClr val="C00000"/>
                </a:solidFill>
              </a:rPr>
              <a:t>og </a:t>
            </a:r>
            <a:r>
              <a:rPr lang="nb-NO" sz="1200" dirty="0" smtClean="0">
                <a:solidFill>
                  <a:srgbClr val="C00000"/>
                </a:solidFill>
              </a:rPr>
              <a:t>blodpropp.</a:t>
            </a:r>
          </a:p>
          <a:p>
            <a:endParaRPr lang="nb-NO" sz="1200" dirty="0"/>
          </a:p>
        </p:txBody>
      </p:sp>
      <p:pic>
        <p:nvPicPr>
          <p:cNvPr id="6" name="Picture 3" descr="C:\Users\tove.bendiksen\AppData\Local\Microsoft\Windows\Temporary Internet Files\Content.IE5\2U9EAO8G\MM900356605[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64224" y="3595059"/>
            <a:ext cx="809625" cy="99060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e 10"/>
          <p:cNvPicPr>
            <a:picLocks noChangeAspect="1"/>
          </p:cNvPicPr>
          <p:nvPr/>
        </p:nvPicPr>
        <p:blipFill>
          <a:blip r:embed="rId3"/>
          <a:stretch>
            <a:fillRect/>
          </a:stretch>
        </p:blipFill>
        <p:spPr>
          <a:xfrm>
            <a:off x="8626377" y="1871031"/>
            <a:ext cx="3444892" cy="3184048"/>
          </a:xfrm>
          <a:prstGeom prst="rect">
            <a:avLst/>
          </a:prstGeom>
        </p:spPr>
      </p:pic>
    </p:spTree>
    <p:extLst>
      <p:ext uri="{BB962C8B-B14F-4D97-AF65-F5344CB8AC3E}">
        <p14:creationId xmlns:p14="http://schemas.microsoft.com/office/powerpoint/2010/main" val="38514881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6595" y="793630"/>
            <a:ext cx="7039155" cy="552091"/>
          </a:xfrm>
        </p:spPr>
        <p:txBody>
          <a:bodyPr>
            <a:normAutofit/>
          </a:bodyPr>
          <a:lstStyle/>
          <a:p>
            <a:r>
              <a:rPr lang="nb-NO" sz="2400" b="1" dirty="0">
                <a:solidFill>
                  <a:schemeClr val="tx1"/>
                </a:solidFill>
              </a:rPr>
              <a:t>ULIKE TILSTANDER I </a:t>
            </a:r>
            <a:r>
              <a:rPr lang="nb-NO" sz="2400" b="1" dirty="0" smtClean="0">
                <a:solidFill>
                  <a:schemeClr val="tx1"/>
                </a:solidFill>
              </a:rPr>
              <a:t>MUNNHULEN</a:t>
            </a:r>
            <a:endParaRPr lang="nb-NO" sz="2400" dirty="0"/>
          </a:p>
        </p:txBody>
      </p:sp>
      <p:sp>
        <p:nvSpPr>
          <p:cNvPr id="3" name="Plassholder for innhold 2"/>
          <p:cNvSpPr>
            <a:spLocks noGrp="1"/>
          </p:cNvSpPr>
          <p:nvPr>
            <p:ph idx="1"/>
          </p:nvPr>
        </p:nvSpPr>
        <p:spPr>
          <a:xfrm>
            <a:off x="5466944" y="1345721"/>
            <a:ext cx="6342435" cy="5287991"/>
          </a:xfrm>
        </p:spPr>
        <p:txBody>
          <a:bodyPr>
            <a:normAutofit/>
          </a:bodyPr>
          <a:lstStyle/>
          <a:p>
            <a:pPr marL="0" indent="0">
              <a:lnSpc>
                <a:spcPct val="100000"/>
              </a:lnSpc>
              <a:buNone/>
            </a:pPr>
            <a:endParaRPr lang="nb-NO" dirty="0"/>
          </a:p>
          <a:p>
            <a:pPr marL="0" indent="0">
              <a:lnSpc>
                <a:spcPct val="100000"/>
              </a:lnSpc>
              <a:buNone/>
            </a:pPr>
            <a:r>
              <a:rPr lang="nb-NO" sz="1200" dirty="0" smtClean="0"/>
              <a:t>Stråling mot hode-hals-regionen </a:t>
            </a:r>
            <a:r>
              <a:rPr lang="nb-NO" sz="1200" dirty="0"/>
              <a:t>påvirker spyttkjertlene og kan gi nedsatt spyttmengde. </a:t>
            </a:r>
          </a:p>
          <a:p>
            <a:pPr marL="0" indent="0">
              <a:lnSpc>
                <a:spcPct val="100000"/>
              </a:lnSpc>
              <a:buNone/>
            </a:pPr>
            <a:r>
              <a:rPr lang="nb-NO" sz="1200" dirty="0"/>
              <a:t>Hos eldre mennesker kan aldersforandringer i spyttkjertlene gi munntørrhet. Protesene kan virke løsere på grunn av tunge og munn ikke glir så lett mot protesene som når munnen er smurt med spytt. </a:t>
            </a:r>
          </a:p>
          <a:p>
            <a:pPr marL="0" indent="0">
              <a:lnSpc>
                <a:spcPct val="100000"/>
              </a:lnSpc>
              <a:buNone/>
            </a:pPr>
            <a:r>
              <a:rPr lang="nb-NO" sz="1200" dirty="0"/>
              <a:t>Sårhet i slimhinnene kan forekomme dersom det blir tørt i munnen. Soppinfeksjon vil lettere oppstå i munnhulen. Det er viktig at det alltid står friskt vann innenfor brukerens rekkevidde. </a:t>
            </a:r>
          </a:p>
          <a:p>
            <a:pPr marL="0" indent="0">
              <a:buNone/>
            </a:pPr>
            <a:endParaRPr lang="nb-NO" sz="1200" dirty="0" smtClean="0"/>
          </a:p>
          <a:p>
            <a:pPr marL="0" indent="0">
              <a:buNone/>
            </a:pPr>
            <a:endParaRPr lang="nb-NO" sz="1400" dirty="0"/>
          </a:p>
          <a:p>
            <a:pPr marL="0" indent="0">
              <a:buNone/>
            </a:pPr>
            <a:endParaRPr lang="nb-NO" sz="1400" dirty="0" smtClean="0"/>
          </a:p>
          <a:p>
            <a:pPr marL="0" indent="0">
              <a:buNone/>
            </a:pPr>
            <a:endParaRPr lang="nb-NO" sz="1400" dirty="0"/>
          </a:p>
          <a:p>
            <a:pPr marL="0" indent="0">
              <a:buNone/>
            </a:pPr>
            <a:endParaRPr lang="nb-NO" sz="1400" dirty="0" smtClean="0"/>
          </a:p>
          <a:p>
            <a:pPr marL="0" indent="0">
              <a:buNone/>
            </a:pPr>
            <a:r>
              <a:rPr lang="nb-NO" sz="1400" dirty="0"/>
              <a:t> </a:t>
            </a:r>
            <a:r>
              <a:rPr lang="nb-NO" sz="1400" dirty="0" smtClean="0"/>
              <a:t>                                                                              </a:t>
            </a:r>
            <a:endParaRPr lang="nb-NO" sz="1000" dirty="0"/>
          </a:p>
        </p:txBody>
      </p:sp>
      <p:sp>
        <p:nvSpPr>
          <p:cNvPr id="4" name="Plassholder for tekst 3"/>
          <p:cNvSpPr>
            <a:spLocks noGrp="1"/>
          </p:cNvSpPr>
          <p:nvPr>
            <p:ph type="body" sz="half" idx="2"/>
          </p:nvPr>
        </p:nvSpPr>
        <p:spPr>
          <a:xfrm>
            <a:off x="586595" y="1682151"/>
            <a:ext cx="4477110" cy="4951561"/>
          </a:xfrm>
        </p:spPr>
        <p:txBody>
          <a:bodyPr>
            <a:noAutofit/>
          </a:bodyPr>
          <a:lstStyle/>
          <a:p>
            <a:pPr>
              <a:lnSpc>
                <a:spcPct val="100000"/>
              </a:lnSpc>
            </a:pPr>
            <a:r>
              <a:rPr lang="nb-NO" sz="1400" b="1" dirty="0" smtClean="0"/>
              <a:t>Munntørrhet</a:t>
            </a:r>
          </a:p>
          <a:p>
            <a:pPr>
              <a:lnSpc>
                <a:spcPct val="100000"/>
              </a:lnSpc>
            </a:pPr>
            <a:r>
              <a:rPr lang="nb-NO" sz="1200" dirty="0" smtClean="0"/>
              <a:t>Mange </a:t>
            </a:r>
            <a:r>
              <a:rPr lang="nb-NO" sz="1200" dirty="0"/>
              <a:t>eldre er plaget av munntørrhet. Dette kan få alvorlige konsekvenser for tenner og slimhinner. </a:t>
            </a:r>
          </a:p>
          <a:p>
            <a:pPr>
              <a:lnSpc>
                <a:spcPct val="100000"/>
              </a:lnSpc>
            </a:pPr>
            <a:r>
              <a:rPr lang="nb-NO" sz="1200" dirty="0"/>
              <a:t>Spyttet beskytter mot sykdommer i tenner/tannkjøtt og slimhinne. Det er med på å hindre utvikling av hull i tenner og beskytter slimhinner mot infeksjoner, som f.eks. sopp. Spyttet bidrar til at proteser sitter noenlunde fast.</a:t>
            </a:r>
          </a:p>
          <a:p>
            <a:pPr>
              <a:lnSpc>
                <a:spcPct val="100000"/>
              </a:lnSpc>
            </a:pPr>
            <a:endParaRPr lang="nb-NO" sz="1200" dirty="0"/>
          </a:p>
          <a:p>
            <a:pPr>
              <a:lnSpc>
                <a:spcPct val="100000"/>
              </a:lnSpc>
            </a:pPr>
            <a:r>
              <a:rPr lang="nb-NO" sz="1200" dirty="0"/>
              <a:t>Munntørrhet kan ha flere årsaker og årsaken må kartlegges. </a:t>
            </a:r>
          </a:p>
          <a:p>
            <a:pPr>
              <a:lnSpc>
                <a:spcPct val="100000"/>
              </a:lnSpc>
            </a:pPr>
            <a:r>
              <a:rPr lang="nb-NO" sz="1200" dirty="0"/>
              <a:t>En del sykdommer kan nedsette spyttkjertlenes produksjon av spytt, og mange legemidler kan gi munntørrhet som bivirkning. </a:t>
            </a:r>
          </a:p>
          <a:p>
            <a:pPr>
              <a:lnSpc>
                <a:spcPct val="100000"/>
              </a:lnSpc>
            </a:pPr>
            <a:r>
              <a:rPr lang="nb-NO" sz="1200" dirty="0"/>
              <a:t>Ved nedsatt spyttsekresjon er det større risiko for å få hull i tennene. Derfor er god munnhygiene og ekstra fluortilskudd viktig. </a:t>
            </a:r>
          </a:p>
        </p:txBody>
      </p:sp>
      <p:pic>
        <p:nvPicPr>
          <p:cNvPr id="5" name="Picture 3" descr="C:\Users\tove.bendiksen\AppData\Local\Microsoft\Windows\Temporary Internet Files\Content.IE5\2U9EAO8G\MM900356605[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75010" y="5342365"/>
            <a:ext cx="809625" cy="990600"/>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7"/>
          <p:cNvPicPr>
            <a:picLocks noChangeAspect="1"/>
          </p:cNvPicPr>
          <p:nvPr/>
        </p:nvPicPr>
        <p:blipFill>
          <a:blip r:embed="rId3"/>
          <a:stretch>
            <a:fillRect/>
          </a:stretch>
        </p:blipFill>
        <p:spPr>
          <a:xfrm>
            <a:off x="8403597" y="4546318"/>
            <a:ext cx="2373549" cy="1592094"/>
          </a:xfrm>
          <a:prstGeom prst="rect">
            <a:avLst/>
          </a:prstGeom>
        </p:spPr>
      </p:pic>
    </p:spTree>
    <p:extLst>
      <p:ext uri="{BB962C8B-B14F-4D97-AF65-F5344CB8AC3E}">
        <p14:creationId xmlns:p14="http://schemas.microsoft.com/office/powerpoint/2010/main" val="2554948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3660" y="797667"/>
            <a:ext cx="4894114" cy="323767"/>
          </a:xfrm>
        </p:spPr>
        <p:txBody>
          <a:bodyPr>
            <a:normAutofit/>
          </a:bodyPr>
          <a:lstStyle/>
          <a:p>
            <a:endParaRPr lang="nb-NO" sz="1000" dirty="0"/>
          </a:p>
        </p:txBody>
      </p:sp>
      <p:pic>
        <p:nvPicPr>
          <p:cNvPr id="5" name="Plassholder for innhold 3"/>
          <p:cNvPicPr>
            <a:picLocks noGrp="1" noChangeAspect="1"/>
          </p:cNvPicPr>
          <p:nvPr>
            <p:ph idx="1"/>
          </p:nvPr>
        </p:nvPicPr>
        <p:blipFill>
          <a:blip r:embed="rId2"/>
          <a:stretch>
            <a:fillRect/>
          </a:stretch>
        </p:blipFill>
        <p:spPr>
          <a:xfrm>
            <a:off x="5982969" y="1709498"/>
            <a:ext cx="4572638" cy="3429479"/>
          </a:xfrm>
          <a:prstGeom prst="rect">
            <a:avLst/>
          </a:prstGeom>
        </p:spPr>
      </p:pic>
      <p:sp>
        <p:nvSpPr>
          <p:cNvPr id="4" name="Plassholder for tekst 3"/>
          <p:cNvSpPr>
            <a:spLocks noGrp="1"/>
          </p:cNvSpPr>
          <p:nvPr>
            <p:ph type="body" sz="half" idx="2"/>
          </p:nvPr>
        </p:nvSpPr>
        <p:spPr>
          <a:xfrm>
            <a:off x="508958" y="1121434"/>
            <a:ext cx="4373593" cy="5615796"/>
          </a:xfrm>
        </p:spPr>
        <p:txBody>
          <a:bodyPr/>
          <a:lstStyle/>
          <a:p>
            <a:pPr marL="68580"/>
            <a:r>
              <a:rPr lang="nb-NO" b="1" dirty="0"/>
              <a:t>Soppinfeksjon </a:t>
            </a:r>
          </a:p>
          <a:p>
            <a:r>
              <a:rPr lang="nb-NO" sz="1200" dirty="0"/>
              <a:t>Soppinfeksjon er en svært smertefull tilstand som kommer lett dersom munnhygienen uteblir, ved antibiotikabehandling, enkelte medikamenter eller </a:t>
            </a:r>
            <a:r>
              <a:rPr lang="nb-NO" sz="1200" dirty="0" err="1"/>
              <a:t>pga</a:t>
            </a:r>
            <a:r>
              <a:rPr lang="nb-NO" sz="1200" dirty="0"/>
              <a:t> redusert immunforsvar. </a:t>
            </a:r>
          </a:p>
          <a:p>
            <a:r>
              <a:rPr lang="nb-NO" sz="1200" dirty="0"/>
              <a:t>Ganen er ofte ildrød og av og til ses soppbelegg. </a:t>
            </a:r>
          </a:p>
          <a:p>
            <a:r>
              <a:rPr lang="nb-NO" sz="1200" dirty="0"/>
              <a:t>Kontakt tannhelsetjenesten dersom det er mistanke om protesegnag, sår i munnen eller annen infeksjon. Første tegn på at noe er galt er dersom bruker vegrer seg ved bruk av proteser. </a:t>
            </a:r>
          </a:p>
          <a:p>
            <a:r>
              <a:rPr lang="nb-NO" sz="1200" dirty="0"/>
              <a:t>Lege bør også kontaktes dersom det er mistanke om eller synlig sår- og/eller soppinfeksjon. Målet er alltid å finne årsaken til </a:t>
            </a:r>
            <a:r>
              <a:rPr lang="nb-NO" sz="1200" dirty="0" smtClean="0"/>
              <a:t>infeksjonen</a:t>
            </a:r>
            <a:r>
              <a:rPr lang="nb-NO" dirty="0" smtClean="0"/>
              <a:t>.</a:t>
            </a:r>
            <a:endParaRPr lang="nb-NO" dirty="0"/>
          </a:p>
          <a:p>
            <a:endParaRPr lang="nb-NO" dirty="0"/>
          </a:p>
        </p:txBody>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411" y="4830792"/>
            <a:ext cx="2881223" cy="1655765"/>
          </a:xfrm>
          <a:prstGeom prst="rect">
            <a:avLst/>
          </a:prstGeom>
        </p:spPr>
      </p:pic>
    </p:spTree>
    <p:extLst>
      <p:ext uri="{BB962C8B-B14F-4D97-AF65-F5344CB8AC3E}">
        <p14:creationId xmlns:p14="http://schemas.microsoft.com/office/powerpoint/2010/main" val="1695144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985" y="780422"/>
            <a:ext cx="4094859" cy="285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671" y="780422"/>
            <a:ext cx="3886199" cy="2794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186" y="3860010"/>
            <a:ext cx="4052455" cy="281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7671" y="3786637"/>
            <a:ext cx="3886199" cy="2820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1218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6596" y="788037"/>
            <a:ext cx="4071669" cy="293299"/>
          </a:xfrm>
        </p:spPr>
        <p:txBody>
          <a:bodyPr>
            <a:noAutofit/>
          </a:bodyPr>
          <a:lstStyle/>
          <a:p>
            <a:endParaRPr lang="nb-NO" sz="1100" dirty="0">
              <a:solidFill>
                <a:schemeClr val="tx1"/>
              </a:solidFill>
            </a:endParaRPr>
          </a:p>
        </p:txBody>
      </p:sp>
      <p:pic>
        <p:nvPicPr>
          <p:cNvPr id="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8673" y="788037"/>
            <a:ext cx="190500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lassholder for tekst 3"/>
          <p:cNvSpPr>
            <a:spLocks noGrp="1"/>
          </p:cNvSpPr>
          <p:nvPr>
            <p:ph type="body" sz="half" idx="2"/>
          </p:nvPr>
        </p:nvSpPr>
        <p:spPr>
          <a:xfrm>
            <a:off x="586596" y="1216325"/>
            <a:ext cx="4399472" cy="5434641"/>
          </a:xfrm>
        </p:spPr>
        <p:txBody>
          <a:bodyPr>
            <a:normAutofit/>
          </a:bodyPr>
          <a:lstStyle/>
          <a:p>
            <a:pPr marL="68580"/>
            <a:r>
              <a:rPr lang="nb-NO" sz="1200" b="1" dirty="0" smtClean="0"/>
              <a:t>Tannkjøttbetennelse </a:t>
            </a:r>
            <a:r>
              <a:rPr lang="nb-NO" sz="1200" b="1" dirty="0"/>
              <a:t>(Gingivitt</a:t>
            </a:r>
            <a:r>
              <a:rPr lang="nb-NO" sz="1200" dirty="0"/>
              <a:t>) </a:t>
            </a:r>
          </a:p>
          <a:p>
            <a:r>
              <a:rPr lang="nb-NO" sz="1200" dirty="0"/>
              <a:t>Dersom tennene ikke blir pusset daglig, vil bakteriebelegget langs tannkjøttskanten føre til en betennelse. Tannkjøttet blir rødt, hovent og blør lett ved puss av tennene. Blødning er et sikkert tegn på betennelse. Det er viktig å pusse selv om det blør. </a:t>
            </a:r>
          </a:p>
          <a:p>
            <a:r>
              <a:rPr lang="nb-NO" sz="1200" dirty="0">
                <a:solidFill>
                  <a:srgbClr val="C00000"/>
                </a:solidFill>
              </a:rPr>
              <a:t>Et friskt tannkjøtt er lyserosa i farge og blør </a:t>
            </a:r>
            <a:r>
              <a:rPr lang="nb-NO" sz="1200" dirty="0" smtClean="0">
                <a:solidFill>
                  <a:srgbClr val="C00000"/>
                </a:solidFill>
              </a:rPr>
              <a:t>ikke.</a:t>
            </a:r>
          </a:p>
          <a:p>
            <a:pPr marL="68580"/>
            <a:endParaRPr lang="nb-NO" sz="1200" dirty="0">
              <a:solidFill>
                <a:srgbClr val="C00000"/>
              </a:solidFill>
            </a:endParaRPr>
          </a:p>
          <a:p>
            <a:pPr marL="68580"/>
            <a:r>
              <a:rPr lang="nb-NO" sz="1200" b="1" dirty="0" smtClean="0"/>
              <a:t>Tannløsningssykdom </a:t>
            </a:r>
            <a:r>
              <a:rPr lang="nb-NO" sz="1200" b="1" dirty="0"/>
              <a:t>(Periodontitt) </a:t>
            </a:r>
          </a:p>
          <a:p>
            <a:r>
              <a:rPr lang="nb-NO" sz="1200" dirty="0"/>
              <a:t>Periodontitt begynner med gingivitt som utvikler seg i dybden og fører til at tennenes feste i kjeven og selve kjevebeinet blir angrepet. Tannkjøttslommer blir gradvis dypere. </a:t>
            </a:r>
          </a:p>
          <a:p>
            <a:r>
              <a:rPr lang="nb-NO" sz="1200" dirty="0"/>
              <a:t>En periodontitt som utvikler seg langsomt, gir ofte få symptomer, og en oppdager kanskje ikke noe før eventuelt en tann kjennes løs </a:t>
            </a:r>
            <a:r>
              <a:rPr lang="nb-NO" sz="1200" dirty="0" smtClean="0"/>
              <a:t>ut.</a:t>
            </a:r>
            <a:endParaRPr lang="nb-NO" sz="1200" dirty="0"/>
          </a:p>
        </p:txBody>
      </p:sp>
      <p:pic>
        <p:nvPicPr>
          <p:cNvPr id="6" name="Bilde 5"/>
          <p:cNvPicPr>
            <a:picLocks noChangeAspect="1"/>
          </p:cNvPicPr>
          <p:nvPr/>
        </p:nvPicPr>
        <p:blipFill>
          <a:blip r:embed="rId3"/>
          <a:stretch>
            <a:fillRect/>
          </a:stretch>
        </p:blipFill>
        <p:spPr>
          <a:xfrm>
            <a:off x="6392175" y="2750187"/>
            <a:ext cx="5227606" cy="3495337"/>
          </a:xfrm>
          <a:prstGeom prst="rect">
            <a:avLst/>
          </a:prstGeom>
        </p:spPr>
      </p:pic>
    </p:spTree>
    <p:extLst>
      <p:ext uri="{BB962C8B-B14F-4D97-AF65-F5344CB8AC3E}">
        <p14:creationId xmlns:p14="http://schemas.microsoft.com/office/powerpoint/2010/main" val="1168034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07034" y="836761"/>
            <a:ext cx="4891177" cy="500333"/>
          </a:xfrm>
        </p:spPr>
        <p:txBody>
          <a:bodyPr>
            <a:normAutofit/>
          </a:bodyPr>
          <a:lstStyle/>
          <a:p>
            <a:r>
              <a:rPr lang="nb-NO" sz="1600" dirty="0">
                <a:solidFill>
                  <a:schemeClr val="tx1"/>
                </a:solidFill>
              </a:rPr>
              <a:t>Viktige observasjoner hos </a:t>
            </a:r>
            <a:r>
              <a:rPr lang="nb-NO" sz="1600" dirty="0" smtClean="0">
                <a:solidFill>
                  <a:schemeClr val="tx1"/>
                </a:solidFill>
              </a:rPr>
              <a:t>alle pasienter</a:t>
            </a:r>
            <a:r>
              <a:rPr lang="nb-NO" sz="1600" dirty="0"/>
              <a:t>.</a:t>
            </a:r>
          </a:p>
        </p:txBody>
      </p:sp>
      <p:sp>
        <p:nvSpPr>
          <p:cNvPr id="3" name="Plassholder for innhold 2"/>
          <p:cNvSpPr>
            <a:spLocks noGrp="1"/>
          </p:cNvSpPr>
          <p:nvPr>
            <p:ph idx="1"/>
          </p:nvPr>
        </p:nvSpPr>
        <p:spPr>
          <a:xfrm>
            <a:off x="5183188" y="232913"/>
            <a:ext cx="7008812" cy="6418052"/>
          </a:xfrm>
        </p:spPr>
        <p:txBody>
          <a:bodyPr>
            <a:normAutofit/>
          </a:bodyPr>
          <a:lstStyle/>
          <a:p>
            <a:pPr marL="0" indent="0">
              <a:buNone/>
            </a:pPr>
            <a:endParaRPr lang="nb-NO" sz="1400" dirty="0" smtClean="0">
              <a:cs typeface="Times New Roman" panose="02020603050405020304" pitchFamily="18" charset="0"/>
            </a:endParaRPr>
          </a:p>
          <a:p>
            <a:pPr marL="0" indent="0">
              <a:buNone/>
            </a:pPr>
            <a:endParaRPr lang="nb-NO" sz="1400" dirty="0">
              <a:cs typeface="Times New Roman" panose="02020603050405020304" pitchFamily="18" charset="0"/>
            </a:endParaRPr>
          </a:p>
          <a:p>
            <a:pPr marL="0" indent="0">
              <a:buNone/>
            </a:pPr>
            <a:endParaRPr lang="nb-NO" sz="1400" dirty="0" smtClean="0">
              <a:cs typeface="Times New Roman" panose="02020603050405020304" pitchFamily="18" charset="0"/>
            </a:endParaRPr>
          </a:p>
          <a:p>
            <a:pPr marL="0" indent="0">
              <a:buNone/>
            </a:pPr>
            <a:endParaRPr lang="nb-NO" sz="1200" dirty="0">
              <a:cs typeface="Times New Roman" panose="02020603050405020304" pitchFamily="18" charset="0"/>
            </a:endParaRPr>
          </a:p>
          <a:p>
            <a:pPr marL="0" indent="0">
              <a:buNone/>
            </a:pPr>
            <a:r>
              <a:rPr lang="nb-NO" sz="1200" dirty="0" smtClean="0">
                <a:cs typeface="Times New Roman" panose="02020603050405020304" pitchFamily="18" charset="0"/>
              </a:rPr>
              <a:t>Observer </a:t>
            </a:r>
            <a:r>
              <a:rPr lang="nb-NO" sz="1200" dirty="0">
                <a:cs typeface="Times New Roman" panose="02020603050405020304" pitchFamily="18" charset="0"/>
              </a:rPr>
              <a:t>om pasienten er plaget av munntørrhet og om spyttet er tykt- eller tyntflytende, spør om mulig pasienten selv. </a:t>
            </a:r>
          </a:p>
          <a:p>
            <a:pPr marL="0" indent="0">
              <a:buNone/>
            </a:pPr>
            <a:r>
              <a:rPr lang="nb-NO" sz="1200" dirty="0">
                <a:cs typeface="Times New Roman" panose="02020603050405020304" pitchFamily="18" charset="0"/>
              </a:rPr>
              <a:t> Spyttet skal være tyntflytende og vannholdig. Munntørrhet øker faren for karies og for sprekker og sår i munnslimhinnen. Munntørrheten fører også til at det blir vanskeligere å spise, tygge og snakke. </a:t>
            </a:r>
          </a:p>
          <a:p>
            <a:pPr marL="0" indent="0">
              <a:buNone/>
            </a:pPr>
            <a:r>
              <a:rPr lang="nb-NO" sz="1200" dirty="0" smtClean="0">
                <a:cs typeface="Times New Roman" panose="02020603050405020304" pitchFamily="18" charset="0"/>
              </a:rPr>
              <a:t> </a:t>
            </a:r>
            <a:r>
              <a:rPr lang="nb-NO" sz="1200" dirty="0">
                <a:cs typeface="Times New Roman" panose="02020603050405020304" pitchFamily="18" charset="0"/>
              </a:rPr>
              <a:t>Observer om pasienten har dårlig </a:t>
            </a:r>
            <a:r>
              <a:rPr lang="nb-NO" sz="1200" dirty="0" smtClean="0">
                <a:cs typeface="Times New Roman" panose="02020603050405020304" pitchFamily="18" charset="0"/>
              </a:rPr>
              <a:t>ånde.</a:t>
            </a:r>
            <a:endParaRPr lang="nb-NO" sz="1200" dirty="0"/>
          </a:p>
          <a:p>
            <a:pPr marL="0" indent="0">
              <a:buNone/>
            </a:pPr>
            <a:endParaRPr lang="nb-NO" dirty="0"/>
          </a:p>
        </p:txBody>
      </p:sp>
      <p:sp>
        <p:nvSpPr>
          <p:cNvPr id="4" name="Plassholder for tekst 3"/>
          <p:cNvSpPr>
            <a:spLocks noGrp="1"/>
          </p:cNvSpPr>
          <p:nvPr>
            <p:ph type="body" sz="half" idx="2"/>
          </p:nvPr>
        </p:nvSpPr>
        <p:spPr>
          <a:xfrm>
            <a:off x="109124" y="1337094"/>
            <a:ext cx="4832527" cy="5313871"/>
          </a:xfrm>
        </p:spPr>
        <p:txBody>
          <a:bodyPr>
            <a:noAutofit/>
          </a:bodyPr>
          <a:lstStyle/>
          <a:p>
            <a:pPr marL="68580">
              <a:lnSpc>
                <a:spcPct val="100000"/>
              </a:lnSpc>
            </a:pPr>
            <a:endParaRPr lang="nb-NO" sz="1400" b="1" i="1" dirty="0" smtClean="0">
              <a:cs typeface="Times New Roman" panose="02020603050405020304" pitchFamily="18" charset="0"/>
            </a:endParaRPr>
          </a:p>
          <a:p>
            <a:pPr marL="68580">
              <a:lnSpc>
                <a:spcPct val="100000"/>
              </a:lnSpc>
            </a:pPr>
            <a:r>
              <a:rPr lang="nb-NO" sz="1200" b="1" i="1" dirty="0" smtClean="0">
                <a:cs typeface="Times New Roman" panose="02020603050405020304" pitchFamily="18" charset="0"/>
              </a:rPr>
              <a:t>Observer </a:t>
            </a:r>
            <a:r>
              <a:rPr lang="nb-NO" sz="1200" b="1" i="1" dirty="0">
                <a:cs typeface="Times New Roman" panose="02020603050405020304" pitchFamily="18" charset="0"/>
              </a:rPr>
              <a:t>munnmotorikk og svelgeevne. </a:t>
            </a:r>
            <a:endParaRPr lang="nb-NO" sz="1200" dirty="0">
              <a:cs typeface="Times New Roman" panose="02020603050405020304" pitchFamily="18" charset="0"/>
            </a:endParaRPr>
          </a:p>
          <a:p>
            <a:pPr>
              <a:lnSpc>
                <a:spcPct val="100000"/>
              </a:lnSpc>
            </a:pPr>
            <a:r>
              <a:rPr lang="nb-NO" sz="1200" dirty="0" smtClean="0">
                <a:cs typeface="Times New Roman" panose="02020603050405020304" pitchFamily="18" charset="0"/>
              </a:rPr>
              <a:t>Nedsatt </a:t>
            </a:r>
            <a:r>
              <a:rPr lang="nb-NO" sz="1200" dirty="0">
                <a:cs typeface="Times New Roman" panose="02020603050405020304" pitchFamily="18" charset="0"/>
              </a:rPr>
              <a:t>munnmotorikk og svelgeevne kan ses ved mange sykdommer og tilstander. Det reduserer evnen til å tygge, svelge og å skylle munnen. </a:t>
            </a:r>
          </a:p>
          <a:p>
            <a:pPr>
              <a:lnSpc>
                <a:spcPct val="100000"/>
              </a:lnSpc>
            </a:pPr>
            <a:r>
              <a:rPr lang="nb-NO" sz="1200" dirty="0">
                <a:cs typeface="Times New Roman" panose="02020603050405020304" pitchFamily="18" charset="0"/>
              </a:rPr>
              <a:t>Observer om leppene er hovne, tørre og/eller sprukne eller har blemmer/sår, og om det er sår i munnvikene. </a:t>
            </a:r>
          </a:p>
          <a:p>
            <a:pPr>
              <a:lnSpc>
                <a:spcPct val="100000"/>
              </a:lnSpc>
            </a:pPr>
            <a:r>
              <a:rPr lang="nb-NO" sz="1200" dirty="0">
                <a:cs typeface="Times New Roman" panose="02020603050405020304" pitchFamily="18" charset="0"/>
              </a:rPr>
              <a:t>Tørre, sprukne lepper og sår i munnviken kan være smertefullt og kan vanskeliggjøre spisingen og gjøre det vanskeligere å komme til med tannbørsten. </a:t>
            </a:r>
          </a:p>
          <a:p>
            <a:pPr>
              <a:lnSpc>
                <a:spcPct val="100000"/>
              </a:lnSpc>
            </a:pPr>
            <a:r>
              <a:rPr lang="nb-NO" sz="1200" dirty="0">
                <a:cs typeface="Times New Roman" panose="02020603050405020304" pitchFamily="18" charset="0"/>
              </a:rPr>
              <a:t>Observer om det er sår, belegg, sprekkedannelser, hevelser og/eller smerte i tunge, tannkjøtt og slimhinner. Observer tennenes tilstand, bl.a. om det er belegg på dem og om noen er løse eller ser skadet ut. </a:t>
            </a:r>
          </a:p>
          <a:p>
            <a:pPr>
              <a:lnSpc>
                <a:spcPct val="100000"/>
              </a:lnSpc>
            </a:pPr>
            <a:r>
              <a:rPr lang="nb-NO" sz="1200" dirty="0" smtClean="0">
                <a:cs typeface="Times New Roman" panose="02020603050405020304" pitchFamily="18" charset="0"/>
              </a:rPr>
              <a:t>Det </a:t>
            </a:r>
            <a:r>
              <a:rPr lang="nb-NO" sz="1200" dirty="0">
                <a:cs typeface="Times New Roman" panose="02020603050405020304" pitchFamily="18" charset="0"/>
              </a:rPr>
              <a:t>kan være vanskelig å avgjøre type skade, kontakt tannhelsetjenesten ved tvil. </a:t>
            </a:r>
            <a:endParaRPr lang="nb-NO" sz="1200" dirty="0"/>
          </a:p>
        </p:txBody>
      </p:sp>
      <p:sp>
        <p:nvSpPr>
          <p:cNvPr id="7" name="AutoShape 2" descr="Bilderesultat for foto munntørrhet"/>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8" name="AutoShape 4" descr="Bilderesultat for foto munntørrhet"/>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 name="AutoShape 6" descr="Bilderesultat for foto munntørrhet"/>
          <p:cNvSpPr>
            <a:spLocks noChangeAspect="1" noChangeArrowheads="1"/>
          </p:cNvSpPr>
          <p:nvPr/>
        </p:nvSpPr>
        <p:spPr bwMode="auto">
          <a:xfrm>
            <a:off x="273050" y="2226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2" name="AutoShape 10" descr="Bilderesultat for foto munntørrhet"/>
          <p:cNvSpPr>
            <a:spLocks noChangeAspect="1" noChangeArrowheads="1"/>
          </p:cNvSpPr>
          <p:nvPr/>
        </p:nvSpPr>
        <p:spPr bwMode="auto">
          <a:xfrm>
            <a:off x="42545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6" name="Bilde 5"/>
          <p:cNvPicPr>
            <a:picLocks noChangeAspect="1"/>
          </p:cNvPicPr>
          <p:nvPr/>
        </p:nvPicPr>
        <p:blipFill>
          <a:blip r:embed="rId2"/>
          <a:stretch>
            <a:fillRect/>
          </a:stretch>
        </p:blipFill>
        <p:spPr>
          <a:xfrm>
            <a:off x="5567225" y="3441939"/>
            <a:ext cx="2638425" cy="1733550"/>
          </a:xfrm>
          <a:prstGeom prst="rect">
            <a:avLst/>
          </a:prstGeom>
        </p:spPr>
      </p:pic>
      <p:pic>
        <p:nvPicPr>
          <p:cNvPr id="10" name="Bilde 9"/>
          <p:cNvPicPr>
            <a:picLocks noChangeAspect="1"/>
          </p:cNvPicPr>
          <p:nvPr/>
        </p:nvPicPr>
        <p:blipFill>
          <a:blip r:embed="rId3"/>
          <a:stretch>
            <a:fillRect/>
          </a:stretch>
        </p:blipFill>
        <p:spPr>
          <a:xfrm>
            <a:off x="8589687" y="3441939"/>
            <a:ext cx="3479948" cy="2319050"/>
          </a:xfrm>
          <a:prstGeom prst="rect">
            <a:avLst/>
          </a:prstGeom>
        </p:spPr>
      </p:pic>
    </p:spTree>
    <p:extLst>
      <p:ext uri="{BB962C8B-B14F-4D97-AF65-F5344CB8AC3E}">
        <p14:creationId xmlns:p14="http://schemas.microsoft.com/office/powerpoint/2010/main" val="2249633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b="1" dirty="0">
                <a:solidFill>
                  <a:schemeClr val="tx1"/>
                </a:solidFill>
              </a:rPr>
              <a:t>TRUSSEL FOR TENNENE</a:t>
            </a:r>
            <a:endParaRPr lang="nb-NO" dirty="0"/>
          </a:p>
        </p:txBody>
      </p:sp>
      <p:pic>
        <p:nvPicPr>
          <p:cNvPr id="4" name="il_fi" descr="http://cdnstatic.expressen.se/polopoly/bilder/2008/05/07/1.1151994TS1278200136036_slot100slotWide75ArticleFull.jpg"/>
          <p:cNvPicPr>
            <a:picLocks noGrp="1" noChangeAspect="1" noChangeArrowheads="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762000" y="3477924"/>
            <a:ext cx="53340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357" y="3477924"/>
            <a:ext cx="4392612" cy="29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aft_033-174web_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3817" y="1023215"/>
            <a:ext cx="3887787"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100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95224" y="987424"/>
            <a:ext cx="4494362" cy="1203685"/>
          </a:xfrm>
        </p:spPr>
        <p:txBody>
          <a:bodyPr>
            <a:normAutofit/>
          </a:bodyPr>
          <a:lstStyle/>
          <a:p>
            <a:r>
              <a:rPr lang="nb-NO" sz="2400" b="1" dirty="0" smtClean="0">
                <a:solidFill>
                  <a:schemeClr val="tx1"/>
                </a:solidFill>
              </a:rPr>
              <a:t>PROSEDYRER </a:t>
            </a:r>
            <a:r>
              <a:rPr lang="nb-NO" sz="2400" b="1" dirty="0">
                <a:solidFill>
                  <a:schemeClr val="tx1"/>
                </a:solidFill>
              </a:rPr>
              <a:t>FOR MUNN- OG </a:t>
            </a:r>
            <a:r>
              <a:rPr lang="nb-NO" sz="2400" b="1" dirty="0" smtClean="0">
                <a:solidFill>
                  <a:schemeClr val="tx1"/>
                </a:solidFill>
              </a:rPr>
              <a:t>TANNSTELL</a:t>
            </a:r>
            <a:r>
              <a:rPr lang="nb-NO" sz="2400" b="1" dirty="0"/>
              <a:t/>
            </a:r>
            <a:br>
              <a:rPr lang="nb-NO" sz="2400" b="1" dirty="0"/>
            </a:br>
            <a:endParaRPr lang="nb-NO" sz="2400" dirty="0"/>
          </a:p>
        </p:txBody>
      </p:sp>
      <p:pic>
        <p:nvPicPr>
          <p:cNvPr id="5" name="Picture 2" descr="C:\Users\tove.bendiksen\AppData\Local\Microsoft\Windows\Temporary Internet Files\Content.IE5\2U9EAO8G\MC900389908[1].wm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787656" y="1311215"/>
            <a:ext cx="2721715" cy="3303918"/>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tekst 3"/>
          <p:cNvSpPr>
            <a:spLocks noGrp="1"/>
          </p:cNvSpPr>
          <p:nvPr>
            <p:ph type="body" sz="half" idx="2"/>
          </p:nvPr>
        </p:nvSpPr>
        <p:spPr>
          <a:xfrm>
            <a:off x="595224" y="1802921"/>
            <a:ext cx="4701395" cy="5055079"/>
          </a:xfrm>
        </p:spPr>
        <p:txBody>
          <a:bodyPr/>
          <a:lstStyle/>
          <a:p>
            <a:endParaRPr lang="nb-NO" b="1" i="1" dirty="0" smtClean="0"/>
          </a:p>
          <a:p>
            <a:endParaRPr lang="nb-NO" b="1" i="1" dirty="0"/>
          </a:p>
          <a:p>
            <a:r>
              <a:rPr lang="nb-NO" sz="1200" b="1" i="1" dirty="0" smtClean="0"/>
              <a:t>De </a:t>
            </a:r>
            <a:r>
              <a:rPr lang="nb-NO" sz="1200" b="1" i="1" dirty="0"/>
              <a:t>fem prosedyrene forklarer munnstell for pasientene med ulike munnpleie behov.</a:t>
            </a:r>
            <a:br>
              <a:rPr lang="nb-NO" sz="1200" b="1" i="1" dirty="0"/>
            </a:br>
            <a:r>
              <a:rPr lang="nb-NO" sz="1200" b="1" i="1" dirty="0"/>
              <a:t/>
            </a:r>
            <a:br>
              <a:rPr lang="nb-NO" sz="1200" b="1" i="1" dirty="0"/>
            </a:br>
            <a:r>
              <a:rPr lang="nb-NO" sz="1200" b="1" i="1" dirty="0"/>
              <a:t>Prosedyrene gjelder for : </a:t>
            </a:r>
            <a:br>
              <a:rPr lang="nb-NO" sz="1200" b="1" i="1" dirty="0"/>
            </a:br>
            <a:r>
              <a:rPr lang="nb-NO" sz="1200" i="1" dirty="0"/>
              <a:t/>
            </a:r>
            <a:br>
              <a:rPr lang="nb-NO" sz="1200" i="1" dirty="0"/>
            </a:br>
            <a:r>
              <a:rPr lang="nb-NO" sz="1200" i="1" dirty="0"/>
              <a:t>1. Pasienter som klarer munn og tannstell </a:t>
            </a:r>
            <a:r>
              <a:rPr lang="nb-NO" sz="1200" i="1" dirty="0" smtClean="0"/>
              <a:t>selv</a:t>
            </a:r>
          </a:p>
          <a:p>
            <a:r>
              <a:rPr lang="nb-NO" sz="1200" i="1" dirty="0"/>
              <a:t/>
            </a:r>
            <a:br>
              <a:rPr lang="nb-NO" sz="1200" i="1" dirty="0"/>
            </a:br>
            <a:r>
              <a:rPr lang="nb-NO" sz="1200" i="1" dirty="0"/>
              <a:t>2. Pasienter med egne </a:t>
            </a:r>
            <a:r>
              <a:rPr lang="nb-NO" sz="1200" i="1" dirty="0" smtClean="0"/>
              <a:t>tenner</a:t>
            </a:r>
            <a:r>
              <a:rPr lang="nb-NO" sz="1200" i="1" dirty="0"/>
              <a:t> </a:t>
            </a:r>
            <a:r>
              <a:rPr lang="nb-NO" sz="1200" i="1" dirty="0" smtClean="0"/>
              <a:t>som trenger hjelp</a:t>
            </a:r>
          </a:p>
          <a:p>
            <a:r>
              <a:rPr lang="nb-NO" sz="1200" i="1" dirty="0"/>
              <a:t/>
            </a:r>
            <a:br>
              <a:rPr lang="nb-NO" sz="1200" i="1" dirty="0"/>
            </a:br>
            <a:r>
              <a:rPr lang="nb-NO" sz="1200" i="1" dirty="0"/>
              <a:t>3. Pasienter med egne tenner og proteser</a:t>
            </a:r>
            <a:r>
              <a:rPr lang="nb-NO" sz="1200" i="1" dirty="0" smtClean="0"/>
              <a:t>.</a:t>
            </a:r>
          </a:p>
          <a:p>
            <a:r>
              <a:rPr lang="nb-NO" sz="1200" i="1" dirty="0"/>
              <a:t/>
            </a:r>
            <a:br>
              <a:rPr lang="nb-NO" sz="1200" i="1" dirty="0"/>
            </a:br>
            <a:r>
              <a:rPr lang="nb-NO" sz="1200" i="1" dirty="0"/>
              <a:t>4. Pasienter med proteser</a:t>
            </a:r>
            <a:r>
              <a:rPr lang="nb-NO" sz="1200" i="1" dirty="0" smtClean="0"/>
              <a:t>.</a:t>
            </a:r>
          </a:p>
          <a:p>
            <a:r>
              <a:rPr lang="nb-NO" sz="1200" i="1" dirty="0"/>
              <a:t/>
            </a:r>
            <a:br>
              <a:rPr lang="nb-NO" sz="1200" i="1" dirty="0"/>
            </a:br>
            <a:r>
              <a:rPr lang="nb-NO" sz="1200" i="1" dirty="0"/>
              <a:t>5. Svært syke eller bevisstløse pasienter</a:t>
            </a:r>
            <a:endParaRPr lang="nb-NO" sz="1200" dirty="0"/>
          </a:p>
        </p:txBody>
      </p:sp>
    </p:spTree>
    <p:extLst>
      <p:ext uri="{BB962C8B-B14F-4D97-AF65-F5344CB8AC3E}">
        <p14:creationId xmlns:p14="http://schemas.microsoft.com/office/powerpoint/2010/main" val="2668437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1102" y="646982"/>
            <a:ext cx="6211019" cy="621101"/>
          </a:xfrm>
        </p:spPr>
        <p:txBody>
          <a:bodyPr>
            <a:normAutofit/>
          </a:bodyPr>
          <a:lstStyle/>
          <a:p>
            <a:r>
              <a:rPr lang="nb-NO" sz="1400" b="1" u="sng" dirty="0" smtClean="0">
                <a:solidFill>
                  <a:schemeClr val="tx1"/>
                </a:solidFill>
                <a:latin typeface="Calibri" panose="020F0502020204030204" pitchFamily="34" charset="0"/>
              </a:rPr>
              <a:t>1. Pasienter </a:t>
            </a:r>
            <a:r>
              <a:rPr lang="nb-NO" sz="1400" b="1" u="sng" dirty="0">
                <a:solidFill>
                  <a:schemeClr val="tx1"/>
                </a:solidFill>
                <a:latin typeface="Calibri" panose="020F0502020204030204" pitchFamily="34" charset="0"/>
              </a:rPr>
              <a:t>som klarer munn og tannstellet selv:</a:t>
            </a:r>
            <a:br>
              <a:rPr lang="nb-NO" sz="1400" b="1" u="sng" dirty="0">
                <a:solidFill>
                  <a:schemeClr val="tx1"/>
                </a:solidFill>
                <a:latin typeface="Calibri" panose="020F0502020204030204" pitchFamily="34" charset="0"/>
              </a:rPr>
            </a:br>
            <a:endParaRPr lang="nb-NO" sz="1400" u="sng" dirty="0">
              <a:solidFill>
                <a:schemeClr val="tx1"/>
              </a:solidFill>
            </a:endParaRPr>
          </a:p>
        </p:txBody>
      </p:sp>
      <p:sp>
        <p:nvSpPr>
          <p:cNvPr id="8" name="Plassholder for innhold 7"/>
          <p:cNvSpPr>
            <a:spLocks noGrp="1"/>
          </p:cNvSpPr>
          <p:nvPr>
            <p:ph idx="1"/>
          </p:nvPr>
        </p:nvSpPr>
        <p:spPr>
          <a:xfrm>
            <a:off x="5269452" y="1043796"/>
            <a:ext cx="6922548" cy="5680794"/>
          </a:xfrm>
        </p:spPr>
        <p:txBody>
          <a:bodyPr>
            <a:normAutofit fontScale="47500" lnSpcReduction="20000"/>
          </a:bodyPr>
          <a:lstStyle/>
          <a:p>
            <a:endParaRPr lang="nb-NO" sz="1000" dirty="0" smtClean="0"/>
          </a:p>
          <a:p>
            <a:endParaRPr lang="nb-NO" sz="1000" dirty="0"/>
          </a:p>
          <a:p>
            <a:endParaRPr lang="nb-NO" sz="1000" dirty="0" smtClean="0"/>
          </a:p>
          <a:p>
            <a:pPr marL="0" indent="0">
              <a:lnSpc>
                <a:spcPct val="120000"/>
              </a:lnSpc>
              <a:buNone/>
            </a:pPr>
            <a:r>
              <a:rPr lang="nb-NO" sz="3000" dirty="0" smtClean="0">
                <a:latin typeface="Calibri" panose="020F0502020204030204" pitchFamily="34" charset="0"/>
              </a:rPr>
              <a:t>Dersom </a:t>
            </a:r>
            <a:r>
              <a:rPr lang="nb-NO" sz="3000" dirty="0">
                <a:latin typeface="Calibri" panose="020F0502020204030204" pitchFamily="34" charset="0"/>
              </a:rPr>
              <a:t>brukeren ikke klarer kroppsstell, klarer han/hun heller ikke å utføre munnstellet </a:t>
            </a:r>
            <a:r>
              <a:rPr lang="nb-NO" sz="3000" dirty="0" smtClean="0">
                <a:latin typeface="Calibri" panose="020F0502020204030204" pitchFamily="34" charset="0"/>
              </a:rPr>
              <a:t>selv. </a:t>
            </a:r>
          </a:p>
          <a:p>
            <a:pPr marL="0" indent="0">
              <a:lnSpc>
                <a:spcPct val="120000"/>
              </a:lnSpc>
              <a:buNone/>
            </a:pPr>
            <a:r>
              <a:rPr lang="nb-NO" sz="3000" b="1" dirty="0" smtClean="0">
                <a:latin typeface="Calibri" panose="020F0502020204030204" pitchFamily="34" charset="0"/>
              </a:rPr>
              <a:t>Vurdering </a:t>
            </a:r>
            <a:r>
              <a:rPr lang="nb-NO" sz="3000" b="1" dirty="0">
                <a:latin typeface="Calibri" panose="020F0502020204030204" pitchFamily="34" charset="0"/>
              </a:rPr>
              <a:t>av tiltak </a:t>
            </a:r>
            <a:endParaRPr lang="nb-NO" sz="3000" dirty="0">
              <a:latin typeface="Calibri" panose="020F0502020204030204" pitchFamily="34" charset="0"/>
            </a:endParaRPr>
          </a:p>
          <a:p>
            <a:pPr marL="0" indent="0">
              <a:lnSpc>
                <a:spcPct val="120000"/>
              </a:lnSpc>
              <a:buNone/>
            </a:pPr>
            <a:r>
              <a:rPr lang="nb-NO" sz="3000" dirty="0">
                <a:latin typeface="Calibri" panose="020F0502020204030204" pitchFamily="34" charset="0"/>
              </a:rPr>
              <a:t>Tannkjøtt som ikke blør ved tannpuss, er et tegn på at renholdet er </a:t>
            </a:r>
            <a:r>
              <a:rPr lang="nb-NO" sz="3000" dirty="0" smtClean="0">
                <a:latin typeface="Calibri" panose="020F0502020204030204" pitchFamily="34" charset="0"/>
              </a:rPr>
              <a:t>tilfredsstillende.</a:t>
            </a:r>
            <a:endParaRPr lang="nb-NO" sz="3000" dirty="0"/>
          </a:p>
          <a:p>
            <a:pPr>
              <a:lnSpc>
                <a:spcPct val="120000"/>
              </a:lnSpc>
            </a:pPr>
            <a:endParaRPr lang="nb-NO" sz="3000" dirty="0">
              <a:latin typeface="Calibri" panose="020F0502020204030204" pitchFamily="34" charset="0"/>
            </a:endParaRPr>
          </a:p>
          <a:p>
            <a:pPr marL="0" indent="0">
              <a:lnSpc>
                <a:spcPct val="120000"/>
              </a:lnSpc>
              <a:buNone/>
            </a:pPr>
            <a:r>
              <a:rPr lang="nb-NO" sz="3000" b="1" dirty="0" err="1">
                <a:latin typeface="Calibri" panose="020F0502020204030204" pitchFamily="34" charset="0"/>
              </a:rPr>
              <a:t>NB:Det</a:t>
            </a:r>
            <a:r>
              <a:rPr lang="nb-NO" sz="3000" b="1" dirty="0">
                <a:latin typeface="Calibri" panose="020F0502020204030204" pitchFamily="34" charset="0"/>
              </a:rPr>
              <a:t> anbefales 1 fluortablett á 0,25 mg </a:t>
            </a:r>
            <a:r>
              <a:rPr lang="nb-NO" sz="3000" b="1" dirty="0" err="1">
                <a:latin typeface="Calibri" panose="020F0502020204030204" pitchFamily="34" charset="0"/>
              </a:rPr>
              <a:t>NaF</a:t>
            </a:r>
            <a:r>
              <a:rPr lang="nb-NO" sz="3000" b="1" dirty="0">
                <a:latin typeface="Calibri" panose="020F0502020204030204" pitchFamily="34" charset="0"/>
              </a:rPr>
              <a:t> etter tannpussen hvis </a:t>
            </a:r>
            <a:r>
              <a:rPr lang="nb-NO" sz="3000" b="1" dirty="0">
                <a:solidFill>
                  <a:srgbClr val="FF0000"/>
                </a:solidFill>
                <a:latin typeface="Calibri" panose="020F0502020204030204" pitchFamily="34" charset="0"/>
              </a:rPr>
              <a:t>det ikke </a:t>
            </a:r>
            <a:r>
              <a:rPr lang="nb-NO" sz="3000" b="1" dirty="0">
                <a:latin typeface="Calibri" panose="020F0502020204030204" pitchFamily="34" charset="0"/>
              </a:rPr>
              <a:t>brukes </a:t>
            </a:r>
            <a:r>
              <a:rPr lang="nb-NO" sz="3000" b="1" dirty="0" err="1">
                <a:latin typeface="Calibri" panose="020F0502020204030204" pitchFamily="34" charset="0"/>
              </a:rPr>
              <a:t>Duraphat</a:t>
            </a:r>
            <a:r>
              <a:rPr lang="nb-NO" sz="3000" b="1" dirty="0">
                <a:latin typeface="Calibri" panose="020F0502020204030204" pitchFamily="34" charset="0"/>
              </a:rPr>
              <a:t> </a:t>
            </a:r>
            <a:r>
              <a:rPr lang="nb-NO" sz="3000" b="1" dirty="0" smtClean="0">
                <a:latin typeface="Calibri" panose="020F0502020204030204" pitchFamily="34" charset="0"/>
              </a:rPr>
              <a:t>tannkrem.</a:t>
            </a:r>
            <a:endParaRPr lang="nb-NO" sz="3000" dirty="0"/>
          </a:p>
          <a:p>
            <a:endParaRPr lang="nb-NO" sz="3500" dirty="0" smtClean="0"/>
          </a:p>
          <a:p>
            <a:endParaRPr lang="nb-NO" sz="1000" dirty="0"/>
          </a:p>
          <a:p>
            <a:endParaRPr lang="nb-NO" sz="1000" dirty="0" smtClean="0"/>
          </a:p>
          <a:p>
            <a:endParaRPr lang="nb-NO" sz="1000" dirty="0"/>
          </a:p>
          <a:p>
            <a:endParaRPr lang="nb-NO" sz="1000" dirty="0" smtClean="0"/>
          </a:p>
          <a:p>
            <a:endParaRPr lang="nb-NO" sz="1000" dirty="0"/>
          </a:p>
          <a:p>
            <a:endParaRPr lang="nb-NO" sz="1000" dirty="0" smtClean="0"/>
          </a:p>
          <a:p>
            <a:endParaRPr lang="nb-NO" sz="1000" dirty="0"/>
          </a:p>
          <a:p>
            <a:endParaRPr lang="nb-NO" sz="1000" dirty="0" smtClean="0"/>
          </a:p>
          <a:p>
            <a:endParaRPr lang="nb-NO" sz="1000" dirty="0"/>
          </a:p>
          <a:p>
            <a:endParaRPr lang="nb-NO" sz="1000" dirty="0" smtClean="0"/>
          </a:p>
          <a:p>
            <a:endParaRPr lang="nb-NO" sz="1000" dirty="0"/>
          </a:p>
          <a:p>
            <a:endParaRPr lang="nb-NO" sz="1000" dirty="0" smtClean="0"/>
          </a:p>
          <a:p>
            <a:endParaRPr lang="nb-NO" sz="1000" dirty="0"/>
          </a:p>
          <a:p>
            <a:endParaRPr lang="nb-NO" sz="1000" dirty="0" smtClean="0"/>
          </a:p>
          <a:p>
            <a:endParaRPr lang="nb-NO" sz="1000" dirty="0"/>
          </a:p>
          <a:p>
            <a:pPr marL="0" indent="0">
              <a:buNone/>
            </a:pPr>
            <a:r>
              <a:rPr lang="nb-NO" sz="1000" dirty="0" smtClean="0"/>
              <a:t>                    Glemte tenner </a:t>
            </a:r>
            <a:endParaRPr lang="nb-NO" sz="1000" dirty="0"/>
          </a:p>
        </p:txBody>
      </p:sp>
      <p:sp>
        <p:nvSpPr>
          <p:cNvPr id="4" name="Plassholder for tekst 3"/>
          <p:cNvSpPr>
            <a:spLocks noGrp="1"/>
          </p:cNvSpPr>
          <p:nvPr>
            <p:ph type="body" sz="half" idx="2"/>
          </p:nvPr>
        </p:nvSpPr>
        <p:spPr>
          <a:xfrm>
            <a:off x="621102" y="1164566"/>
            <a:ext cx="4442604" cy="5581291"/>
          </a:xfrm>
        </p:spPr>
        <p:txBody>
          <a:bodyPr>
            <a:normAutofit/>
          </a:bodyPr>
          <a:lstStyle/>
          <a:p>
            <a:pPr>
              <a:lnSpc>
                <a:spcPct val="120000"/>
              </a:lnSpc>
            </a:pPr>
            <a:r>
              <a:rPr lang="nb-NO" sz="1300" b="1" dirty="0">
                <a:latin typeface="Calibri" panose="020F0502020204030204" pitchFamily="34" charset="0"/>
              </a:rPr>
              <a:t>Mål </a:t>
            </a:r>
            <a:endParaRPr lang="nb-NO" sz="1300" dirty="0">
              <a:latin typeface="Calibri" panose="020F0502020204030204" pitchFamily="34" charset="0"/>
            </a:endParaRPr>
          </a:p>
          <a:p>
            <a:pPr>
              <a:lnSpc>
                <a:spcPct val="120000"/>
              </a:lnSpc>
            </a:pPr>
            <a:r>
              <a:rPr lang="nb-NO" sz="1300" dirty="0">
                <a:latin typeface="Calibri" panose="020F0502020204030204" pitchFamily="34" charset="0"/>
              </a:rPr>
              <a:t>Opprettholde god munnhygiene slik at sykdom i tenner og tannkjøtt ikke oppstår. </a:t>
            </a:r>
          </a:p>
          <a:p>
            <a:pPr>
              <a:lnSpc>
                <a:spcPct val="120000"/>
              </a:lnSpc>
            </a:pPr>
            <a:r>
              <a:rPr lang="nb-NO" sz="1300" b="1" dirty="0" smtClean="0">
                <a:latin typeface="Calibri" panose="020F0502020204030204" pitchFamily="34" charset="0"/>
              </a:rPr>
              <a:t>Utstyr </a:t>
            </a:r>
            <a:endParaRPr lang="nb-NO" sz="1300" dirty="0">
              <a:latin typeface="Calibri" panose="020F0502020204030204" pitchFamily="34" charset="0"/>
            </a:endParaRPr>
          </a:p>
          <a:p>
            <a:pPr>
              <a:lnSpc>
                <a:spcPct val="120000"/>
              </a:lnSpc>
            </a:pPr>
            <a:r>
              <a:rPr lang="nb-NO" sz="1300" dirty="0" smtClean="0">
                <a:latin typeface="Calibri" panose="020F0502020204030204" pitchFamily="34" charset="0"/>
              </a:rPr>
              <a:t>Liten </a:t>
            </a:r>
            <a:r>
              <a:rPr lang="nb-NO" sz="1300" dirty="0">
                <a:latin typeface="Calibri" panose="020F0502020204030204" pitchFamily="34" charset="0"/>
              </a:rPr>
              <a:t>myk tannbørste (evt. elektrisk børste) </a:t>
            </a:r>
          </a:p>
          <a:p>
            <a:pPr>
              <a:lnSpc>
                <a:spcPct val="120000"/>
              </a:lnSpc>
            </a:pPr>
            <a:r>
              <a:rPr lang="nb-NO" sz="1300" dirty="0" smtClean="0">
                <a:latin typeface="Calibri" panose="020F0502020204030204" pitchFamily="34" charset="0"/>
              </a:rPr>
              <a:t>Fluortannkrem </a:t>
            </a:r>
            <a:r>
              <a:rPr lang="nb-NO" sz="1300" dirty="0">
                <a:latin typeface="Calibri" panose="020F0502020204030204" pitchFamily="34" charset="0"/>
              </a:rPr>
              <a:t>/</a:t>
            </a:r>
            <a:r>
              <a:rPr lang="nb-NO" sz="1300" dirty="0" err="1">
                <a:latin typeface="Calibri" panose="020F0502020204030204" pitchFamily="34" charset="0"/>
              </a:rPr>
              <a:t>Duraphat</a:t>
            </a:r>
            <a:r>
              <a:rPr lang="nb-NO" sz="1300" dirty="0">
                <a:latin typeface="Calibri" panose="020F0502020204030204" pitchFamily="34" charset="0"/>
              </a:rPr>
              <a:t> tannkrem ( reseptbelagt</a:t>
            </a:r>
            <a:r>
              <a:rPr lang="nb-NO" sz="1300" dirty="0" smtClean="0">
                <a:latin typeface="Calibri" panose="020F0502020204030204" pitchFamily="34" charset="0"/>
              </a:rPr>
              <a:t>).</a:t>
            </a:r>
            <a:endParaRPr lang="nb-NO" sz="1300" dirty="0">
              <a:latin typeface="Calibri" panose="020F0502020204030204" pitchFamily="34" charset="0"/>
            </a:endParaRPr>
          </a:p>
          <a:p>
            <a:pPr>
              <a:lnSpc>
                <a:spcPct val="120000"/>
              </a:lnSpc>
            </a:pPr>
            <a:r>
              <a:rPr lang="nb-NO" sz="1300" dirty="0" smtClean="0">
                <a:latin typeface="Calibri" panose="020F0502020204030204" pitchFamily="34" charset="0"/>
              </a:rPr>
              <a:t>Fluortabletter </a:t>
            </a:r>
            <a:r>
              <a:rPr lang="nb-NO" sz="1300" dirty="0">
                <a:latin typeface="Calibri" panose="020F0502020204030204" pitchFamily="34" charset="0"/>
              </a:rPr>
              <a:t>(0,25 mg </a:t>
            </a:r>
            <a:r>
              <a:rPr lang="nb-NO" sz="1300" dirty="0" err="1">
                <a:latin typeface="Calibri" panose="020F0502020204030204" pitchFamily="34" charset="0"/>
              </a:rPr>
              <a:t>NaF</a:t>
            </a:r>
            <a:r>
              <a:rPr lang="nb-NO" sz="1300" dirty="0">
                <a:latin typeface="Calibri" panose="020F0502020204030204" pitchFamily="34" charset="0"/>
              </a:rPr>
              <a:t>) /</a:t>
            </a:r>
            <a:r>
              <a:rPr lang="nb-NO" sz="1300" dirty="0" smtClean="0">
                <a:latin typeface="Calibri" panose="020F0502020204030204" pitchFamily="34" charset="0"/>
              </a:rPr>
              <a:t>fluorskylling. </a:t>
            </a:r>
            <a:endParaRPr lang="nb-NO" sz="1300" dirty="0">
              <a:latin typeface="Calibri" panose="020F0502020204030204" pitchFamily="34" charset="0"/>
            </a:endParaRPr>
          </a:p>
          <a:p>
            <a:pPr>
              <a:lnSpc>
                <a:spcPct val="120000"/>
              </a:lnSpc>
            </a:pPr>
            <a:r>
              <a:rPr lang="nb-NO" sz="1300" dirty="0" smtClean="0">
                <a:latin typeface="Calibri" panose="020F0502020204030204" pitchFamily="34" charset="0"/>
              </a:rPr>
              <a:t>Tannstikkere </a:t>
            </a:r>
            <a:r>
              <a:rPr lang="nb-NO" sz="1300" dirty="0">
                <a:latin typeface="Calibri" panose="020F0502020204030204" pitchFamily="34" charset="0"/>
              </a:rPr>
              <a:t>eller mellomrombørster ved behov </a:t>
            </a:r>
          </a:p>
          <a:p>
            <a:pPr>
              <a:lnSpc>
                <a:spcPct val="120000"/>
              </a:lnSpc>
            </a:pPr>
            <a:r>
              <a:rPr lang="nb-NO" sz="1300" dirty="0" smtClean="0">
                <a:latin typeface="Calibri" panose="020F0502020204030204" pitchFamily="34" charset="0"/>
              </a:rPr>
              <a:t>Tennene </a:t>
            </a:r>
            <a:r>
              <a:rPr lang="nb-NO" sz="1300" dirty="0">
                <a:latin typeface="Calibri" panose="020F0502020204030204" pitchFamily="34" charset="0"/>
              </a:rPr>
              <a:t>rengjøres 2x daglig. </a:t>
            </a:r>
          </a:p>
          <a:p>
            <a:pPr>
              <a:lnSpc>
                <a:spcPct val="120000"/>
              </a:lnSpc>
            </a:pPr>
            <a:r>
              <a:rPr lang="nb-NO" sz="1300" dirty="0" smtClean="0">
                <a:latin typeface="Calibri" panose="020F0502020204030204" pitchFamily="34" charset="0"/>
              </a:rPr>
              <a:t>Sørg </a:t>
            </a:r>
            <a:r>
              <a:rPr lang="nb-NO" sz="1300" dirty="0">
                <a:latin typeface="Calibri" panose="020F0502020204030204" pitchFamily="34" charset="0"/>
              </a:rPr>
              <a:t>for at alt av nødvendig utstyr er tilgjengelig. </a:t>
            </a:r>
          </a:p>
          <a:p>
            <a:pPr>
              <a:lnSpc>
                <a:spcPct val="120000"/>
              </a:lnSpc>
            </a:pPr>
            <a:r>
              <a:rPr lang="nb-NO" sz="1300" dirty="0" smtClean="0">
                <a:latin typeface="Calibri" panose="020F0502020204030204" pitchFamily="34" charset="0"/>
              </a:rPr>
              <a:t>Legg </a:t>
            </a:r>
            <a:r>
              <a:rPr lang="nb-NO" sz="1300" dirty="0">
                <a:latin typeface="Calibri" panose="020F0502020204030204" pitchFamily="34" charset="0"/>
              </a:rPr>
              <a:t>forholdene til rette for brukeren med utstyr og hjelpemidler. </a:t>
            </a:r>
          </a:p>
          <a:p>
            <a:pPr>
              <a:lnSpc>
                <a:spcPct val="120000"/>
              </a:lnSpc>
            </a:pPr>
            <a:r>
              <a:rPr lang="nb-NO" sz="1300" dirty="0" smtClean="0">
                <a:latin typeface="Calibri" panose="020F0502020204030204" pitchFamily="34" charset="0"/>
              </a:rPr>
              <a:t>Gi </a:t>
            </a:r>
            <a:r>
              <a:rPr lang="nb-NO" sz="1300" dirty="0">
                <a:latin typeface="Calibri" panose="020F0502020204030204" pitchFamily="34" charset="0"/>
              </a:rPr>
              <a:t>veiledning i munnstell om nødvendig. </a:t>
            </a:r>
          </a:p>
          <a:p>
            <a:pPr>
              <a:lnSpc>
                <a:spcPct val="120000"/>
              </a:lnSpc>
            </a:pPr>
            <a:r>
              <a:rPr lang="nb-NO" sz="1300" dirty="0" smtClean="0">
                <a:latin typeface="Calibri" panose="020F0502020204030204" pitchFamily="34" charset="0"/>
              </a:rPr>
              <a:t>Følg </a:t>
            </a:r>
            <a:r>
              <a:rPr lang="nb-NO" sz="1300" dirty="0">
                <a:latin typeface="Calibri" panose="020F0502020204030204" pitchFamily="34" charset="0"/>
              </a:rPr>
              <a:t>med når brukeren utfører tannrengjøring og tilby hjelp der hvor dette ikke utføres tilfredsstillende. </a:t>
            </a:r>
            <a:endParaRPr lang="nb-NO" sz="1300" dirty="0" smtClean="0">
              <a:latin typeface="Calibri" panose="020F0502020204030204" pitchFamily="34" charset="0"/>
            </a:endParaRPr>
          </a:p>
          <a:p>
            <a:endParaRPr lang="nb-NO" dirty="0"/>
          </a:p>
        </p:txBody>
      </p:sp>
      <p:pic>
        <p:nvPicPr>
          <p:cNvPr id="10"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1943" y="4045884"/>
            <a:ext cx="2873883" cy="203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458" y="4030105"/>
            <a:ext cx="3053311" cy="205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935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3298" y="819510"/>
            <a:ext cx="4889890" cy="483080"/>
          </a:xfrm>
        </p:spPr>
        <p:txBody>
          <a:bodyPr>
            <a:normAutofit/>
          </a:bodyPr>
          <a:lstStyle/>
          <a:p>
            <a:r>
              <a:rPr lang="nb-NO" sz="2400" b="1" dirty="0" smtClean="0"/>
              <a:t>SAMARBEIDSKONTRAKT</a:t>
            </a:r>
            <a:endParaRPr lang="nb-NO" sz="2400" b="1" dirty="0"/>
          </a:p>
        </p:txBody>
      </p:sp>
      <p:sp>
        <p:nvSpPr>
          <p:cNvPr id="3" name="Plassholder for innhold 2"/>
          <p:cNvSpPr>
            <a:spLocks noGrp="1"/>
          </p:cNvSpPr>
          <p:nvPr>
            <p:ph idx="1"/>
          </p:nvPr>
        </p:nvSpPr>
        <p:spPr>
          <a:xfrm>
            <a:off x="5183188" y="987425"/>
            <a:ext cx="5789612" cy="5404749"/>
          </a:xfrm>
        </p:spPr>
        <p:txBody>
          <a:bodyPr>
            <a:normAutofit/>
          </a:bodyPr>
          <a:lstStyle/>
          <a:p>
            <a:pPr marL="0" indent="0">
              <a:lnSpc>
                <a:spcPct val="120000"/>
              </a:lnSpc>
              <a:buNone/>
            </a:pPr>
            <a:endParaRPr lang="nb-NO" sz="1400" b="1" dirty="0"/>
          </a:p>
          <a:p>
            <a:pPr marL="0" indent="0">
              <a:lnSpc>
                <a:spcPct val="120000"/>
              </a:lnSpc>
              <a:buNone/>
            </a:pPr>
            <a:r>
              <a:rPr lang="nb-NO" sz="1200" b="1" dirty="0" smtClean="0"/>
              <a:t>TANNHELSETJENESTENS </a:t>
            </a:r>
            <a:r>
              <a:rPr lang="nb-NO" sz="1200" b="1" dirty="0"/>
              <a:t>ANSVAR : </a:t>
            </a:r>
            <a:endParaRPr lang="nb-NO" sz="1200" dirty="0"/>
          </a:p>
          <a:p>
            <a:pPr marL="0" lvl="0" indent="0">
              <a:lnSpc>
                <a:spcPct val="100000"/>
              </a:lnSpc>
              <a:buNone/>
            </a:pPr>
            <a:r>
              <a:rPr lang="nb-NO" sz="1200" dirty="0"/>
              <a:t>Det bør være et årlig samarbeidsmøte på lokalt nivå mellom pleie- og omsorgstjenesten og tannhelsetjenesten. Tannhelsetjenesten har ansvar for å avtale møtedato og for at referat blir skrevet.</a:t>
            </a:r>
          </a:p>
          <a:p>
            <a:pPr marL="0" indent="0">
              <a:lnSpc>
                <a:spcPct val="100000"/>
              </a:lnSpc>
              <a:buNone/>
            </a:pPr>
            <a:r>
              <a:rPr lang="nb-NO" sz="1200" dirty="0"/>
              <a:t> Tannhelsetjenesten har ansvar for å gi tilbakemelding til pleie- og omsorgstjenesten om brukere som ikke klarer og opprettholde sin tannhelse selv, og foreslå tiltak. </a:t>
            </a:r>
          </a:p>
          <a:p>
            <a:pPr marL="0" lvl="0" indent="0">
              <a:lnSpc>
                <a:spcPct val="100000"/>
              </a:lnSpc>
              <a:buNone/>
            </a:pPr>
            <a:r>
              <a:rPr lang="nb-NO" sz="1200" dirty="0"/>
              <a:t>Tannhelsetjenesten skal tilby opplæring i tann- og munnstell til ansatte i pleie- og omsorgstjenesten. </a:t>
            </a:r>
            <a:r>
              <a:rPr lang="nb-NO" sz="1200" dirty="0" smtClean="0"/>
              <a:t>Plan </a:t>
            </a:r>
            <a:r>
              <a:rPr lang="nb-NO" sz="1200" dirty="0"/>
              <a:t>for opplæring lages i samarbeid mellom tjenestene.</a:t>
            </a:r>
          </a:p>
          <a:p>
            <a:pPr marL="0" indent="0">
              <a:lnSpc>
                <a:spcPct val="100000"/>
              </a:lnSpc>
              <a:buNone/>
            </a:pPr>
            <a:r>
              <a:rPr lang="nb-NO" sz="1200" dirty="0"/>
              <a:t> Tannhelsetjenesten skal rapportere tannhelsetilstanden til den enkelte bruker til pleie- og omsorgstjenesten.</a:t>
            </a:r>
          </a:p>
          <a:p>
            <a:pPr marL="0" indent="0">
              <a:lnSpc>
                <a:spcPct val="100000"/>
              </a:lnSpc>
              <a:buNone/>
            </a:pPr>
            <a:r>
              <a:rPr lang="nb-NO" sz="1200" dirty="0"/>
              <a:t> Hver ansvarlig klinikk utpeker en kontaktperson som har ansvar for samarbeidet med </a:t>
            </a:r>
            <a:r>
              <a:rPr lang="nb-NO" sz="1200" dirty="0" smtClean="0"/>
              <a:t>pleie- </a:t>
            </a:r>
            <a:r>
              <a:rPr lang="nb-NO" sz="1200" dirty="0"/>
              <a:t>og omsorgstjenesten. </a:t>
            </a:r>
          </a:p>
          <a:p>
            <a:endParaRPr lang="nb-NO" sz="1200" dirty="0"/>
          </a:p>
        </p:txBody>
      </p:sp>
      <p:sp>
        <p:nvSpPr>
          <p:cNvPr id="4" name="Plassholder for tekst 3"/>
          <p:cNvSpPr>
            <a:spLocks noGrp="1"/>
          </p:cNvSpPr>
          <p:nvPr>
            <p:ph type="body" sz="half" idx="2"/>
          </p:nvPr>
        </p:nvSpPr>
        <p:spPr>
          <a:xfrm>
            <a:off x="207034" y="1302590"/>
            <a:ext cx="4820879" cy="5417389"/>
          </a:xfrm>
        </p:spPr>
        <p:txBody>
          <a:bodyPr>
            <a:normAutofit fontScale="25000" lnSpcReduction="20000"/>
          </a:bodyPr>
          <a:lstStyle/>
          <a:p>
            <a:pPr>
              <a:lnSpc>
                <a:spcPct val="120000"/>
              </a:lnSpc>
            </a:pPr>
            <a:r>
              <a:rPr lang="nb-NO" sz="5600" b="1" dirty="0" smtClean="0"/>
              <a:t>LOVER </a:t>
            </a:r>
            <a:r>
              <a:rPr lang="nb-NO" sz="5600" b="1" dirty="0"/>
              <a:t>OG FORSKRIFTER SOM STYRER ARBEIDET </a:t>
            </a:r>
          </a:p>
          <a:p>
            <a:pPr lvl="0">
              <a:lnSpc>
                <a:spcPct val="120000"/>
              </a:lnSpc>
            </a:pPr>
            <a:r>
              <a:rPr lang="nb-NO" sz="4800" b="1" i="1" dirty="0" smtClean="0"/>
              <a:t>Lov </a:t>
            </a:r>
            <a:r>
              <a:rPr lang="nb-NO" sz="4800" b="1" i="1" dirty="0"/>
              <a:t>om tannhelsetjenesten (1983) </a:t>
            </a:r>
            <a:r>
              <a:rPr lang="nb-NO" sz="4800" dirty="0"/>
              <a:t>gir eldre, langtidssyke, og uføre som forventes å bli i institusjon eller hjemmesykepleie i mer enn tre måneder rett til </a:t>
            </a:r>
            <a:r>
              <a:rPr lang="nb-NO" sz="4800" dirty="0" smtClean="0"/>
              <a:t>gratis </a:t>
            </a:r>
            <a:r>
              <a:rPr lang="nb-NO" sz="4800" dirty="0"/>
              <a:t>tannbehandling i den offentlige tannhelsetjenesten</a:t>
            </a:r>
            <a:r>
              <a:rPr lang="nb-NO" sz="4800" dirty="0" smtClean="0"/>
              <a:t>. </a:t>
            </a:r>
            <a:r>
              <a:rPr lang="nb-NO" sz="4800" dirty="0"/>
              <a:t>I hjemmesykepleien gjelder dette for de som har pleie minst 1</a:t>
            </a:r>
            <a:r>
              <a:rPr lang="nb-NO" sz="4800" dirty="0" smtClean="0"/>
              <a:t> </a:t>
            </a:r>
            <a:r>
              <a:rPr lang="nb-NO" sz="4800" dirty="0"/>
              <a:t>gang i uken.</a:t>
            </a:r>
          </a:p>
          <a:p>
            <a:pPr>
              <a:lnSpc>
                <a:spcPct val="120000"/>
              </a:lnSpc>
            </a:pPr>
            <a:r>
              <a:rPr lang="nb-NO" sz="4800" dirty="0" smtClean="0"/>
              <a:t> </a:t>
            </a:r>
            <a:r>
              <a:rPr lang="nb-NO" sz="4800" dirty="0"/>
              <a:t>Loven gir også rett til gratis tannbehandling for psykisk utviklingshemmede  De som er i familiepleie som er registrert i </a:t>
            </a:r>
            <a:r>
              <a:rPr lang="nb-NO" sz="4800" dirty="0" smtClean="0"/>
              <a:t>kommunen likestilles </a:t>
            </a:r>
            <a:r>
              <a:rPr lang="nb-NO" sz="4800" dirty="0"/>
              <a:t>med </a:t>
            </a:r>
            <a:r>
              <a:rPr lang="nb-NO" sz="4800" dirty="0" smtClean="0"/>
              <a:t>pasienter </a:t>
            </a:r>
            <a:r>
              <a:rPr lang="nb-NO" sz="4800" dirty="0"/>
              <a:t>i hjemmesykepleie (3-måneders regel). </a:t>
            </a:r>
            <a:endParaRPr lang="nb-NO" sz="4800" dirty="0" smtClean="0"/>
          </a:p>
          <a:p>
            <a:pPr>
              <a:lnSpc>
                <a:spcPct val="120000"/>
              </a:lnSpc>
            </a:pPr>
            <a:r>
              <a:rPr lang="nb-NO" sz="4800" dirty="0" smtClean="0"/>
              <a:t> </a:t>
            </a:r>
            <a:r>
              <a:rPr lang="nb-NO" sz="4800" dirty="0"/>
              <a:t>Personer med hyppige opphold på psykiatrisk institusjon </a:t>
            </a:r>
            <a:r>
              <a:rPr lang="nb-NO" sz="4800" dirty="0" smtClean="0"/>
              <a:t>eller kronisk </a:t>
            </a:r>
            <a:r>
              <a:rPr lang="nb-NO" sz="4800" dirty="0"/>
              <a:t>syke med et </a:t>
            </a:r>
            <a:r>
              <a:rPr lang="nb-NO" sz="4800" dirty="0" smtClean="0"/>
              <a:t>lengre </a:t>
            </a:r>
            <a:r>
              <a:rPr lang="nb-NO" sz="4800" dirty="0"/>
              <a:t>institusjonsopphold bak seg får også gratis </a:t>
            </a:r>
            <a:r>
              <a:rPr lang="nb-NO" sz="4800" dirty="0" smtClean="0"/>
              <a:t>tannbehandling.</a:t>
            </a:r>
            <a:endParaRPr lang="nb-NO" sz="4800" dirty="0"/>
          </a:p>
          <a:p>
            <a:pPr>
              <a:lnSpc>
                <a:spcPct val="120000"/>
              </a:lnSpc>
            </a:pPr>
            <a:r>
              <a:rPr lang="nb-NO" sz="4800" b="1" dirty="0" smtClean="0"/>
              <a:t>Lov </a:t>
            </a:r>
            <a:r>
              <a:rPr lang="nb-NO" sz="4800" b="1" dirty="0"/>
              <a:t>om kommunale helse- og omsorgstjenesten, LOV-2011-06-24-30, </a:t>
            </a:r>
            <a:r>
              <a:rPr lang="nb-NO" sz="4800" dirty="0"/>
              <a:t>sier at kommunene skal samarbeide med fylkeskommunen, regionalt helseforetak og stat, slik at helse og omsorgstjenesten i landet best mulig kan virke som en enhet</a:t>
            </a:r>
            <a:r>
              <a:rPr lang="nb-NO" sz="4800" b="1" dirty="0"/>
              <a:t>. </a:t>
            </a:r>
          </a:p>
          <a:p>
            <a:pPr lvl="0">
              <a:lnSpc>
                <a:spcPct val="120000"/>
              </a:lnSpc>
            </a:pPr>
            <a:r>
              <a:rPr lang="nb-NO" sz="4800" b="1" i="1" dirty="0" smtClean="0"/>
              <a:t>Lov </a:t>
            </a:r>
            <a:r>
              <a:rPr lang="nb-NO" sz="4800" b="1" i="1" dirty="0"/>
              <a:t>om pasientrettigheter</a:t>
            </a:r>
            <a:r>
              <a:rPr lang="nb-NO" sz="4800" b="1" dirty="0"/>
              <a:t> </a:t>
            </a:r>
          </a:p>
          <a:p>
            <a:pPr lvl="0">
              <a:lnSpc>
                <a:spcPct val="120000"/>
              </a:lnSpc>
            </a:pPr>
            <a:r>
              <a:rPr lang="nb-NO" sz="4800" b="1" i="1" dirty="0" smtClean="0"/>
              <a:t>Lov </a:t>
            </a:r>
            <a:r>
              <a:rPr lang="nb-NO" sz="4800" b="1" i="1" dirty="0"/>
              <a:t>om helsepersonell §25 </a:t>
            </a:r>
            <a:r>
              <a:rPr lang="nb-NO" sz="4800" i="1" dirty="0"/>
              <a:t>sier at </a:t>
            </a:r>
            <a:r>
              <a:rPr lang="nb-NO" sz="4800" dirty="0"/>
              <a:t>med mindre pasienten motsetter seg det, kan taushetsbelagte opplysninger også gis samarbeidende personell når det er nødvendig for å kunne gi forsvarlig helsehjelp. </a:t>
            </a:r>
            <a:endParaRPr lang="nb-NO" sz="4800" dirty="0" smtClean="0"/>
          </a:p>
          <a:p>
            <a:pPr lvl="0">
              <a:lnSpc>
                <a:spcPct val="120000"/>
              </a:lnSpc>
            </a:pPr>
            <a:r>
              <a:rPr lang="nb-NO" sz="4800" b="1" i="1" dirty="0" smtClean="0"/>
              <a:t> </a:t>
            </a:r>
            <a:r>
              <a:rPr lang="nb-NO" sz="4800" b="1" i="1" dirty="0"/>
              <a:t>Forskrift om kvalitet i pleie og omsorgstjenester, § </a:t>
            </a:r>
            <a:r>
              <a:rPr lang="nb-NO" sz="4800" i="1" dirty="0"/>
              <a:t>3</a:t>
            </a:r>
            <a:r>
              <a:rPr lang="nb-NO" sz="4800" dirty="0"/>
              <a:t> sier at kommunen skal etablere et system av prosedyrer som søker å sikre nødvendig tannbehandling og ivaretatt munnhygiene</a:t>
            </a:r>
            <a:r>
              <a:rPr lang="nb-NO" dirty="0"/>
              <a:t>.</a:t>
            </a:r>
          </a:p>
        </p:txBody>
      </p:sp>
    </p:spTree>
    <p:extLst>
      <p:ext uri="{BB962C8B-B14F-4D97-AF65-F5344CB8AC3E}">
        <p14:creationId xmlns:p14="http://schemas.microsoft.com/office/powerpoint/2010/main" val="2632383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60717" y="569343"/>
            <a:ext cx="6573327" cy="690114"/>
          </a:xfrm>
        </p:spPr>
        <p:txBody>
          <a:bodyPr>
            <a:normAutofit/>
          </a:bodyPr>
          <a:lstStyle/>
          <a:p>
            <a:r>
              <a:rPr lang="nb-NO" sz="1400" b="1" u="sng" dirty="0" smtClean="0">
                <a:solidFill>
                  <a:schemeClr val="tx1"/>
                </a:solidFill>
              </a:rPr>
              <a:t>2. Pasienter </a:t>
            </a:r>
            <a:r>
              <a:rPr lang="nb-NO" sz="1400" b="1" u="sng" dirty="0">
                <a:solidFill>
                  <a:schemeClr val="tx1"/>
                </a:solidFill>
              </a:rPr>
              <a:t>med egne tenner som trenger hjelp til munn og </a:t>
            </a:r>
            <a:r>
              <a:rPr lang="nb-NO" sz="1400" b="1" u="sng" dirty="0" smtClean="0">
                <a:solidFill>
                  <a:schemeClr val="tx1"/>
                </a:solidFill>
              </a:rPr>
              <a:t>tannstell:</a:t>
            </a:r>
            <a:endParaRPr lang="nb-NO" sz="1400" u="sng" dirty="0">
              <a:solidFill>
                <a:schemeClr val="tx1"/>
              </a:solidFill>
            </a:endParaRPr>
          </a:p>
        </p:txBody>
      </p:sp>
      <p:sp>
        <p:nvSpPr>
          <p:cNvPr id="4" name="Plassholder for tekst 3"/>
          <p:cNvSpPr>
            <a:spLocks noGrp="1"/>
          </p:cNvSpPr>
          <p:nvPr>
            <p:ph type="body" sz="half" idx="2"/>
          </p:nvPr>
        </p:nvSpPr>
        <p:spPr>
          <a:xfrm>
            <a:off x="560718" y="1078303"/>
            <a:ext cx="4321834" cy="5710686"/>
          </a:xfrm>
        </p:spPr>
        <p:txBody>
          <a:bodyPr>
            <a:noAutofit/>
          </a:bodyPr>
          <a:lstStyle/>
          <a:p>
            <a:pPr marL="68580">
              <a:lnSpc>
                <a:spcPct val="100000"/>
              </a:lnSpc>
            </a:pPr>
            <a:endParaRPr lang="nb-NO" sz="1200" b="1" dirty="0"/>
          </a:p>
          <a:p>
            <a:pPr marL="68580">
              <a:lnSpc>
                <a:spcPct val="100000"/>
              </a:lnSpc>
            </a:pPr>
            <a:endParaRPr lang="nb-NO" sz="1200" b="1" dirty="0" smtClean="0"/>
          </a:p>
          <a:p>
            <a:pPr marL="68580">
              <a:lnSpc>
                <a:spcPct val="100000"/>
              </a:lnSpc>
            </a:pPr>
            <a:r>
              <a:rPr lang="nb-NO" sz="1200" b="1" dirty="0" smtClean="0"/>
              <a:t>Mål </a:t>
            </a:r>
            <a:endParaRPr lang="nb-NO" sz="1200" dirty="0"/>
          </a:p>
          <a:p>
            <a:pPr marL="68580">
              <a:lnSpc>
                <a:spcPct val="100000"/>
              </a:lnSpc>
            </a:pPr>
            <a:r>
              <a:rPr lang="nb-NO" sz="1200" dirty="0"/>
              <a:t>Opprettholde god munnhygiene slik at sykdom i tenner og tannkjøtt ikke oppstår. </a:t>
            </a:r>
          </a:p>
          <a:p>
            <a:pPr marL="68580">
              <a:lnSpc>
                <a:spcPct val="100000"/>
              </a:lnSpc>
            </a:pPr>
            <a:r>
              <a:rPr lang="nb-NO" sz="1200" b="1" dirty="0"/>
              <a:t>Utstyr </a:t>
            </a:r>
            <a:endParaRPr lang="nb-NO" sz="1200" dirty="0"/>
          </a:p>
          <a:p>
            <a:pPr>
              <a:lnSpc>
                <a:spcPct val="100000"/>
              </a:lnSpc>
            </a:pPr>
            <a:r>
              <a:rPr lang="nb-NO" sz="1200" dirty="0"/>
              <a:t>Hansker for den som utfører renholdet </a:t>
            </a:r>
          </a:p>
          <a:p>
            <a:pPr>
              <a:lnSpc>
                <a:spcPct val="100000"/>
              </a:lnSpc>
            </a:pPr>
            <a:r>
              <a:rPr lang="nb-NO" sz="1200" dirty="0"/>
              <a:t>Liten tannbørste (evt. elektrisk tannbørste) </a:t>
            </a:r>
          </a:p>
          <a:p>
            <a:pPr>
              <a:lnSpc>
                <a:spcPct val="100000"/>
              </a:lnSpc>
            </a:pPr>
            <a:r>
              <a:rPr lang="nb-NO" sz="1200" dirty="0"/>
              <a:t>Glass/krus for skylling av munnen </a:t>
            </a:r>
          </a:p>
          <a:p>
            <a:pPr>
              <a:lnSpc>
                <a:spcPct val="100000"/>
              </a:lnSpc>
            </a:pPr>
            <a:r>
              <a:rPr lang="nb-NO" sz="1200" dirty="0" smtClean="0"/>
              <a:t>Fluortannkrem. Bruk gjerne </a:t>
            </a:r>
            <a:r>
              <a:rPr lang="nb-NO" sz="1200" dirty="0" err="1"/>
              <a:t>D</a:t>
            </a:r>
            <a:r>
              <a:rPr lang="nb-NO" sz="1200" dirty="0" err="1" smtClean="0"/>
              <a:t>uraphat</a:t>
            </a:r>
            <a:r>
              <a:rPr lang="nb-NO" sz="1200" dirty="0" smtClean="0"/>
              <a:t> tannkrem. Reseptbelagt. Snakk med tannpleier</a:t>
            </a:r>
            <a:endParaRPr lang="nb-NO" sz="1200" dirty="0"/>
          </a:p>
          <a:p>
            <a:pPr>
              <a:lnSpc>
                <a:spcPct val="100000"/>
              </a:lnSpc>
            </a:pPr>
            <a:r>
              <a:rPr lang="nb-NO" sz="1200" dirty="0"/>
              <a:t> </a:t>
            </a:r>
            <a:r>
              <a:rPr lang="nb-NO" sz="1200" dirty="0" err="1"/>
              <a:t>Fluortabl</a:t>
            </a:r>
            <a:r>
              <a:rPr lang="nb-NO" sz="1200" dirty="0"/>
              <a:t>/fluorskylling</a:t>
            </a:r>
          </a:p>
          <a:p>
            <a:pPr>
              <a:lnSpc>
                <a:spcPct val="100000"/>
              </a:lnSpc>
            </a:pPr>
            <a:r>
              <a:rPr lang="nb-NO" sz="1200" dirty="0"/>
              <a:t>Vaselin eller leppepomade for å forhindre tørre lepper </a:t>
            </a:r>
          </a:p>
          <a:p>
            <a:pPr>
              <a:lnSpc>
                <a:spcPct val="100000"/>
              </a:lnSpc>
            </a:pPr>
            <a:r>
              <a:rPr lang="nb-NO" sz="1200" dirty="0"/>
              <a:t>Evt. tannstikkere eller mellomrombørste </a:t>
            </a:r>
          </a:p>
          <a:p>
            <a:pPr marL="68580">
              <a:lnSpc>
                <a:spcPct val="100000"/>
              </a:lnSpc>
            </a:pPr>
            <a:endParaRPr lang="nb-NO" sz="1200" dirty="0" smtClean="0"/>
          </a:p>
        </p:txBody>
      </p:sp>
      <p:sp>
        <p:nvSpPr>
          <p:cNvPr id="6" name="Rektangel 5"/>
          <p:cNvSpPr/>
          <p:nvPr/>
        </p:nvSpPr>
        <p:spPr>
          <a:xfrm>
            <a:off x="6443931" y="1190443"/>
            <a:ext cx="5607171" cy="2677656"/>
          </a:xfrm>
          <a:prstGeom prst="rect">
            <a:avLst/>
          </a:prstGeom>
        </p:spPr>
        <p:txBody>
          <a:bodyPr wrap="square">
            <a:spAutoFit/>
          </a:bodyPr>
          <a:lstStyle/>
          <a:p>
            <a:endParaRPr lang="nb-NO" sz="1200" b="1" dirty="0" smtClean="0"/>
          </a:p>
          <a:p>
            <a:endParaRPr lang="nb-NO" sz="1200" b="1" dirty="0"/>
          </a:p>
          <a:p>
            <a:endParaRPr lang="nb-NO" sz="1200" b="1" dirty="0" smtClean="0"/>
          </a:p>
          <a:p>
            <a:r>
              <a:rPr lang="nb-NO" sz="1200" b="1" dirty="0" smtClean="0"/>
              <a:t>Rutiner</a:t>
            </a:r>
            <a:endParaRPr lang="nb-NO" sz="1200" dirty="0"/>
          </a:p>
          <a:p>
            <a:r>
              <a:rPr lang="nb-NO" sz="1200" dirty="0"/>
              <a:t>Informer brukeren hva som skal skje. </a:t>
            </a:r>
          </a:p>
          <a:p>
            <a:r>
              <a:rPr lang="nb-NO" sz="1200" dirty="0"/>
              <a:t>Ha brukeren sittende på en stol med høy rygg eller liggende oppreist i sengen. Stå gjerne litt ved siden av stolen selv, slik at du kan støtte hodet. </a:t>
            </a:r>
          </a:p>
          <a:p>
            <a:r>
              <a:rPr lang="nb-NO" sz="1200" dirty="0"/>
              <a:t>Smør leppene med vaselin/leppepomade for å forhindre ubehag ved såre lepper. Rengjør tennene 2x daglig. </a:t>
            </a:r>
          </a:p>
          <a:p>
            <a:r>
              <a:rPr lang="nb-NO" sz="1200" dirty="0"/>
              <a:t>Børst innsiden, yttersiden og tyggeflater. </a:t>
            </a:r>
            <a:r>
              <a:rPr lang="nb-NO" sz="1200" dirty="0" smtClean="0"/>
              <a:t>Løft opp leppene for godt innsyn.</a:t>
            </a:r>
            <a:endParaRPr lang="nb-NO" sz="1200" dirty="0"/>
          </a:p>
          <a:p>
            <a:r>
              <a:rPr lang="nb-NO" sz="1200" dirty="0"/>
              <a:t>Fluortabletter /skylling – bare når pasienten ikke bruker </a:t>
            </a:r>
            <a:r>
              <a:rPr lang="nb-NO" sz="1200" dirty="0" err="1" smtClean="0"/>
              <a:t>Duraphat</a:t>
            </a:r>
            <a:r>
              <a:rPr lang="nb-NO" sz="1200" dirty="0" smtClean="0"/>
              <a:t> </a:t>
            </a:r>
            <a:r>
              <a:rPr lang="nb-NO" sz="1200" dirty="0"/>
              <a:t>tannkrem</a:t>
            </a:r>
            <a:r>
              <a:rPr lang="nb-NO" sz="1200" dirty="0" smtClean="0"/>
              <a:t>.</a:t>
            </a:r>
          </a:p>
          <a:p>
            <a:endParaRPr lang="nb-NO" sz="1200" dirty="0"/>
          </a:p>
          <a:p>
            <a:r>
              <a:rPr lang="nb-NO" sz="1200" b="1" dirty="0"/>
              <a:t>Vurdering av tiltak </a:t>
            </a:r>
            <a:endParaRPr lang="nb-NO" sz="1200" dirty="0"/>
          </a:p>
          <a:p>
            <a:r>
              <a:rPr lang="nb-NO" sz="1200" dirty="0"/>
              <a:t>Tannkjøtt som ikke blør ved tannpuss, er et tegn på at renholdet er tilfredsstillende</a:t>
            </a:r>
          </a:p>
        </p:txBody>
      </p:sp>
      <p:pic>
        <p:nvPicPr>
          <p:cNvPr id="7" name="Picture 1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47781" y="4084660"/>
            <a:ext cx="2838090" cy="177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ssholder for innhold 2"/>
          <p:cNvSpPr>
            <a:spLocks noGrp="1"/>
          </p:cNvSpPr>
          <p:nvPr>
            <p:ph idx="1"/>
          </p:nvPr>
        </p:nvSpPr>
        <p:spPr>
          <a:xfrm>
            <a:off x="5183187" y="1388853"/>
            <a:ext cx="6773023" cy="5287992"/>
          </a:xfrm>
        </p:spPr>
        <p:txBody>
          <a:bodyPr/>
          <a:lstStyle/>
          <a:p>
            <a:pPr marL="0" indent="0">
              <a:buNone/>
            </a:pPr>
            <a:endParaRPr lang="nb-NO" dirty="0" smtClean="0"/>
          </a:p>
          <a:p>
            <a:pPr marL="0" indent="0">
              <a:buNone/>
            </a:pPr>
            <a:endParaRPr lang="nb-NO" dirty="0"/>
          </a:p>
          <a:p>
            <a:pPr marL="0" indent="0">
              <a:buNone/>
            </a:pPr>
            <a:endParaRPr lang="nb-NO" dirty="0" smtClean="0"/>
          </a:p>
          <a:p>
            <a:pPr marL="0" indent="0">
              <a:buNone/>
            </a:pPr>
            <a:endParaRPr lang="nb-NO" sz="1200" dirty="0" smtClean="0"/>
          </a:p>
          <a:p>
            <a:pPr marL="0" indent="0">
              <a:buNone/>
            </a:pPr>
            <a:endParaRPr lang="nb-NO" dirty="0"/>
          </a:p>
        </p:txBody>
      </p:sp>
    </p:spTree>
    <p:extLst>
      <p:ext uri="{BB962C8B-B14F-4D97-AF65-F5344CB8AC3E}">
        <p14:creationId xmlns:p14="http://schemas.microsoft.com/office/powerpoint/2010/main" val="1464670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9791" y="681487"/>
            <a:ext cx="4643690" cy="457200"/>
          </a:xfrm>
        </p:spPr>
        <p:txBody>
          <a:bodyPr>
            <a:normAutofit/>
          </a:bodyPr>
          <a:lstStyle/>
          <a:p>
            <a:r>
              <a:rPr lang="nb-NO" sz="1400" b="1" u="sng" dirty="0" smtClean="0">
                <a:solidFill>
                  <a:schemeClr val="tx1"/>
                </a:solidFill>
              </a:rPr>
              <a:t>3. Pasienter </a:t>
            </a:r>
            <a:r>
              <a:rPr lang="nb-NO" sz="1400" b="1" u="sng" dirty="0">
                <a:solidFill>
                  <a:schemeClr val="tx1"/>
                </a:solidFill>
              </a:rPr>
              <a:t>med egne tenner og </a:t>
            </a:r>
            <a:r>
              <a:rPr lang="nb-NO" sz="1400" b="1" u="sng" dirty="0" smtClean="0">
                <a:solidFill>
                  <a:schemeClr val="tx1"/>
                </a:solidFill>
              </a:rPr>
              <a:t>proteser:</a:t>
            </a:r>
            <a:endParaRPr lang="nb-NO" sz="1400" u="sng" dirty="0">
              <a:solidFill>
                <a:schemeClr val="tx1"/>
              </a:solidFill>
            </a:endParaRPr>
          </a:p>
        </p:txBody>
      </p:sp>
      <p:sp>
        <p:nvSpPr>
          <p:cNvPr id="3" name="Plassholder for innhold 2"/>
          <p:cNvSpPr>
            <a:spLocks noGrp="1"/>
          </p:cNvSpPr>
          <p:nvPr>
            <p:ph idx="1"/>
          </p:nvPr>
        </p:nvSpPr>
        <p:spPr>
          <a:xfrm>
            <a:off x="6305908" y="1362975"/>
            <a:ext cx="5788325" cy="5339750"/>
          </a:xfrm>
        </p:spPr>
        <p:txBody>
          <a:bodyPr>
            <a:normAutofit/>
          </a:bodyPr>
          <a:lstStyle/>
          <a:p>
            <a:pPr marL="0" indent="0">
              <a:buNone/>
            </a:pPr>
            <a:endParaRPr lang="nb-NO" sz="1200" b="1" dirty="0" smtClean="0"/>
          </a:p>
          <a:p>
            <a:pPr marL="0" indent="0">
              <a:buNone/>
            </a:pPr>
            <a:r>
              <a:rPr lang="nb-NO" sz="1200" b="1" dirty="0" smtClean="0"/>
              <a:t>Rutiner</a:t>
            </a:r>
            <a:endParaRPr lang="nb-NO" sz="1200" dirty="0" smtClean="0"/>
          </a:p>
          <a:p>
            <a:pPr marL="0" indent="0">
              <a:buNone/>
            </a:pPr>
            <a:r>
              <a:rPr lang="nb-NO" sz="1200" dirty="0" smtClean="0"/>
              <a:t>Informer </a:t>
            </a:r>
            <a:r>
              <a:rPr lang="nb-NO" sz="1200" dirty="0"/>
              <a:t>brukeren om hva du skal gjøre. </a:t>
            </a:r>
            <a:r>
              <a:rPr lang="nb-NO" sz="1200" dirty="0" smtClean="0"/>
              <a:t>Ha </a:t>
            </a:r>
            <a:r>
              <a:rPr lang="nb-NO" sz="1200" dirty="0"/>
              <a:t>brukeren </a:t>
            </a:r>
            <a:r>
              <a:rPr lang="nb-NO" sz="1200" dirty="0" smtClean="0"/>
              <a:t>sittende. </a:t>
            </a:r>
            <a:r>
              <a:rPr lang="nb-NO" sz="1200" dirty="0"/>
              <a:t>Smør lepper. </a:t>
            </a:r>
          </a:p>
          <a:p>
            <a:pPr marL="0" indent="0">
              <a:buNone/>
            </a:pPr>
            <a:r>
              <a:rPr lang="nb-NO" sz="1200" dirty="0" smtClean="0"/>
              <a:t>Rengjør </a:t>
            </a:r>
            <a:r>
              <a:rPr lang="nb-NO" sz="1200" dirty="0"/>
              <a:t>tenner og proteser to ganger daglig. </a:t>
            </a:r>
          </a:p>
          <a:p>
            <a:pPr marL="0" indent="0">
              <a:buNone/>
            </a:pPr>
            <a:r>
              <a:rPr lang="nb-NO" sz="1200" dirty="0" smtClean="0"/>
              <a:t>Fjern </a:t>
            </a:r>
            <a:r>
              <a:rPr lang="nb-NO" sz="1200" dirty="0"/>
              <a:t>evt. festemiddel som sitter igjen i pasientens munn gjerne med en Q-tip eller liknende. </a:t>
            </a:r>
          </a:p>
          <a:p>
            <a:pPr marL="0" indent="0">
              <a:buNone/>
            </a:pPr>
            <a:r>
              <a:rPr lang="nb-NO" sz="1200" dirty="0" smtClean="0"/>
              <a:t>Børst </a:t>
            </a:r>
            <a:r>
              <a:rPr lang="nb-NO" sz="1200" dirty="0"/>
              <a:t>innsiden, yttersiden og tyggeflater på alle tenner. </a:t>
            </a:r>
            <a:r>
              <a:rPr lang="nb-NO" sz="1200" dirty="0" smtClean="0"/>
              <a:t>Fjern </a:t>
            </a:r>
            <a:r>
              <a:rPr lang="nb-NO" sz="1200" dirty="0"/>
              <a:t>evt. festemiddel fra protesen. </a:t>
            </a:r>
          </a:p>
          <a:p>
            <a:pPr marL="0" indent="0">
              <a:buNone/>
            </a:pPr>
            <a:r>
              <a:rPr lang="nb-NO" sz="1200" dirty="0" smtClean="0"/>
              <a:t>Fyll </a:t>
            </a:r>
            <a:r>
              <a:rPr lang="nb-NO" sz="1200" dirty="0"/>
              <a:t>vasken med vann slik at du forhindrer at protesen knuser om man skulle være uheldig å miste den. </a:t>
            </a:r>
          </a:p>
          <a:p>
            <a:pPr marL="0" indent="0">
              <a:buNone/>
            </a:pPr>
            <a:r>
              <a:rPr lang="nb-NO" sz="1200" dirty="0" smtClean="0"/>
              <a:t>Puss </a:t>
            </a:r>
            <a:r>
              <a:rPr lang="nb-NO" sz="1200" dirty="0"/>
              <a:t>protesen med protesebørste med litt Zalo/ </a:t>
            </a:r>
            <a:r>
              <a:rPr lang="nb-NO" sz="1200" dirty="0" smtClean="0"/>
              <a:t>tannkrem. Skyll </a:t>
            </a:r>
            <a:r>
              <a:rPr lang="nb-NO" sz="1200" dirty="0"/>
              <a:t>protesen godt før den settes på plass. </a:t>
            </a:r>
            <a:endParaRPr lang="nb-NO" sz="1200" dirty="0" smtClean="0"/>
          </a:p>
          <a:p>
            <a:pPr marL="0" indent="0">
              <a:buNone/>
            </a:pPr>
            <a:endParaRPr lang="nb-NO" sz="1200" dirty="0"/>
          </a:p>
          <a:p>
            <a:pPr marL="0" indent="0">
              <a:buNone/>
            </a:pPr>
            <a:r>
              <a:rPr lang="nb-NO" sz="1200" b="1" dirty="0"/>
              <a:t>Vurdering av tiltak </a:t>
            </a:r>
            <a:endParaRPr lang="nb-NO" sz="1200" dirty="0"/>
          </a:p>
          <a:p>
            <a:pPr marL="0" indent="0">
              <a:buNone/>
            </a:pPr>
            <a:r>
              <a:rPr lang="nb-NO" sz="1200" dirty="0" smtClean="0"/>
              <a:t>Tannkjøtt </a:t>
            </a:r>
            <a:r>
              <a:rPr lang="nb-NO" sz="1200" dirty="0"/>
              <a:t>som ikke blør ved tannpuss, er tegn på at tannrengjøringen er tilfredsstillende. </a:t>
            </a:r>
          </a:p>
          <a:p>
            <a:pPr marL="0" indent="0">
              <a:buNone/>
            </a:pPr>
            <a:r>
              <a:rPr lang="nb-NO" sz="1200" dirty="0" smtClean="0"/>
              <a:t>Tannstein </a:t>
            </a:r>
            <a:r>
              <a:rPr lang="nb-NO" sz="1200" dirty="0"/>
              <a:t>på protesene og rødhet i ganen (protesestomatitt) er tegn på at renholdet ikke er godt nok</a:t>
            </a:r>
          </a:p>
          <a:p>
            <a:pPr marL="0" indent="0">
              <a:buNone/>
            </a:pPr>
            <a:endParaRPr lang="nb-NO" sz="1200" dirty="0"/>
          </a:p>
        </p:txBody>
      </p:sp>
      <p:sp>
        <p:nvSpPr>
          <p:cNvPr id="4" name="Plassholder for tekst 3"/>
          <p:cNvSpPr>
            <a:spLocks noGrp="1"/>
          </p:cNvSpPr>
          <p:nvPr>
            <p:ph type="body" sz="half" idx="2"/>
          </p:nvPr>
        </p:nvSpPr>
        <p:spPr>
          <a:xfrm>
            <a:off x="589792" y="1061050"/>
            <a:ext cx="5646500" cy="5796950"/>
          </a:xfrm>
        </p:spPr>
        <p:txBody>
          <a:bodyPr>
            <a:noAutofit/>
          </a:bodyPr>
          <a:lstStyle/>
          <a:p>
            <a:pPr marL="68580">
              <a:lnSpc>
                <a:spcPct val="100000"/>
              </a:lnSpc>
            </a:pPr>
            <a:endParaRPr lang="nb-NO" sz="1200" b="1" dirty="0"/>
          </a:p>
          <a:p>
            <a:pPr marL="68580">
              <a:lnSpc>
                <a:spcPct val="100000"/>
              </a:lnSpc>
            </a:pPr>
            <a:r>
              <a:rPr lang="nb-NO" sz="1200" b="1" dirty="0" smtClean="0"/>
              <a:t>Mål</a:t>
            </a:r>
            <a:endParaRPr lang="nb-NO" sz="1200" b="1" dirty="0"/>
          </a:p>
          <a:p>
            <a:pPr marL="68580">
              <a:lnSpc>
                <a:spcPct val="100000"/>
              </a:lnSpc>
            </a:pPr>
            <a:r>
              <a:rPr lang="nb-NO" sz="1200" dirty="0"/>
              <a:t>Renholdet av tenner og protese skal opprettholdes slik at ikke flere tenner går tapt.</a:t>
            </a:r>
          </a:p>
          <a:p>
            <a:pPr marL="68580">
              <a:lnSpc>
                <a:spcPct val="100000"/>
              </a:lnSpc>
            </a:pPr>
            <a:r>
              <a:rPr lang="nb-NO" sz="1200" b="1" dirty="0"/>
              <a:t>Utstyr </a:t>
            </a:r>
            <a:endParaRPr lang="nb-NO" sz="1200" dirty="0"/>
          </a:p>
          <a:p>
            <a:pPr>
              <a:lnSpc>
                <a:spcPct val="100000"/>
              </a:lnSpc>
            </a:pPr>
            <a:r>
              <a:rPr lang="nb-NO" sz="1200" dirty="0"/>
              <a:t>Liten myk tannbørste (evt. elektrisk børste) og protesebørste. </a:t>
            </a:r>
          </a:p>
          <a:p>
            <a:pPr>
              <a:lnSpc>
                <a:spcPct val="100000"/>
              </a:lnSpc>
            </a:pPr>
            <a:r>
              <a:rPr lang="nb-NO" sz="1200" dirty="0"/>
              <a:t>Fluortannkrem. (bruk gjerne </a:t>
            </a:r>
            <a:r>
              <a:rPr lang="nb-NO" sz="1200" dirty="0" err="1"/>
              <a:t>D</a:t>
            </a:r>
            <a:r>
              <a:rPr lang="nb-NO" sz="1200" dirty="0" err="1" smtClean="0"/>
              <a:t>uraphat</a:t>
            </a:r>
            <a:r>
              <a:rPr lang="nb-NO" sz="1200" dirty="0" smtClean="0"/>
              <a:t> </a:t>
            </a:r>
            <a:r>
              <a:rPr lang="nb-NO" sz="1200" dirty="0"/>
              <a:t>tannkremen, reseptbelagt). </a:t>
            </a:r>
          </a:p>
          <a:p>
            <a:pPr>
              <a:lnSpc>
                <a:spcPct val="100000"/>
              </a:lnSpc>
            </a:pPr>
            <a:r>
              <a:rPr lang="nb-NO" sz="1200" dirty="0" smtClean="0"/>
              <a:t>Zalo/</a:t>
            </a:r>
            <a:r>
              <a:rPr lang="nb-NO" sz="1200" dirty="0" err="1" smtClean="0"/>
              <a:t>evt</a:t>
            </a:r>
            <a:r>
              <a:rPr lang="nb-NO" sz="1200" dirty="0" smtClean="0"/>
              <a:t> tannkrem uten slipemiddel </a:t>
            </a:r>
            <a:r>
              <a:rPr lang="nb-NO" sz="1200" dirty="0"/>
              <a:t>(proteser). </a:t>
            </a:r>
          </a:p>
          <a:p>
            <a:pPr>
              <a:lnSpc>
                <a:spcPct val="100000"/>
              </a:lnSpc>
            </a:pPr>
            <a:r>
              <a:rPr lang="nb-NO" sz="1200" dirty="0"/>
              <a:t>Hansker. </a:t>
            </a:r>
          </a:p>
          <a:p>
            <a:pPr>
              <a:lnSpc>
                <a:spcPct val="100000"/>
              </a:lnSpc>
            </a:pPr>
            <a:r>
              <a:rPr lang="nb-NO" sz="1200" dirty="0"/>
              <a:t>Vaselin/leppepomade (v/behov). </a:t>
            </a:r>
          </a:p>
          <a:p>
            <a:pPr>
              <a:lnSpc>
                <a:spcPct val="100000"/>
              </a:lnSpc>
            </a:pPr>
            <a:r>
              <a:rPr lang="nb-NO" sz="1200" dirty="0"/>
              <a:t>Evt. festemiddel der protesen sitter løst. </a:t>
            </a:r>
          </a:p>
          <a:p>
            <a:pPr>
              <a:lnSpc>
                <a:spcPct val="100000"/>
              </a:lnSpc>
            </a:pPr>
            <a:endParaRPr lang="nb-NO" sz="1200" dirty="0"/>
          </a:p>
          <a:p>
            <a:endParaRPr lang="nb-NO" sz="1400" dirty="0" smtClean="0"/>
          </a:p>
          <a:p>
            <a:endParaRPr lang="nb-NO" sz="1100" dirty="0" smtClean="0"/>
          </a:p>
          <a:p>
            <a:endParaRPr lang="nb-NO" sz="1100" dirty="0" smtClean="0"/>
          </a:p>
          <a:p>
            <a:endParaRPr lang="nb-NO" sz="1400" dirty="0"/>
          </a:p>
          <a:p>
            <a:endParaRPr lang="nb-NO" sz="1400" dirty="0" smtClean="0"/>
          </a:p>
          <a:p>
            <a:endParaRPr lang="nb-NO" sz="1400" dirty="0"/>
          </a:p>
          <a:p>
            <a:endParaRPr lang="nb-NO" sz="1400" dirty="0" smtClean="0"/>
          </a:p>
          <a:p>
            <a:endParaRPr lang="nb-NO" sz="1400" dirty="0"/>
          </a:p>
          <a:p>
            <a:endParaRPr lang="nb-NO" sz="1400" dirty="0" smtClean="0"/>
          </a:p>
          <a:p>
            <a:endParaRPr lang="nb-NO" sz="1400" dirty="0"/>
          </a:p>
        </p:txBody>
      </p:sp>
      <p:pic>
        <p:nvPicPr>
          <p:cNvPr id="8" name="Bilde 7"/>
          <p:cNvPicPr>
            <a:picLocks noChangeAspect="1"/>
          </p:cNvPicPr>
          <p:nvPr/>
        </p:nvPicPr>
        <p:blipFill>
          <a:blip r:embed="rId2"/>
          <a:stretch>
            <a:fillRect/>
          </a:stretch>
        </p:blipFill>
        <p:spPr>
          <a:xfrm>
            <a:off x="3746962" y="4598126"/>
            <a:ext cx="2489329" cy="1674253"/>
          </a:xfrm>
          <a:prstGeom prst="rect">
            <a:avLst/>
          </a:prstGeom>
        </p:spPr>
      </p:pic>
      <p:pic>
        <p:nvPicPr>
          <p:cNvPr id="6" name="Bilde 5"/>
          <p:cNvPicPr>
            <a:picLocks noChangeAspect="1"/>
          </p:cNvPicPr>
          <p:nvPr/>
        </p:nvPicPr>
        <p:blipFill>
          <a:blip r:embed="rId3"/>
          <a:stretch>
            <a:fillRect/>
          </a:stretch>
        </p:blipFill>
        <p:spPr>
          <a:xfrm>
            <a:off x="589791" y="4598127"/>
            <a:ext cx="2972578" cy="1674252"/>
          </a:xfrm>
          <a:prstGeom prst="rect">
            <a:avLst/>
          </a:prstGeom>
        </p:spPr>
      </p:pic>
    </p:spTree>
    <p:extLst>
      <p:ext uri="{BB962C8B-B14F-4D97-AF65-F5344CB8AC3E}">
        <p14:creationId xmlns:p14="http://schemas.microsoft.com/office/powerpoint/2010/main" val="29314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60718" y="724619"/>
            <a:ext cx="4416724" cy="517585"/>
          </a:xfrm>
        </p:spPr>
        <p:txBody>
          <a:bodyPr>
            <a:normAutofit/>
          </a:bodyPr>
          <a:lstStyle/>
          <a:p>
            <a:r>
              <a:rPr lang="nb-NO" sz="1400" b="1" u="sng" dirty="0" smtClean="0">
                <a:solidFill>
                  <a:schemeClr val="tx1"/>
                </a:solidFill>
              </a:rPr>
              <a:t>4. Pasienter </a:t>
            </a:r>
            <a:r>
              <a:rPr lang="nb-NO" sz="1400" b="1" u="sng" dirty="0">
                <a:solidFill>
                  <a:schemeClr val="tx1"/>
                </a:solidFill>
              </a:rPr>
              <a:t>med </a:t>
            </a:r>
            <a:r>
              <a:rPr lang="nb-NO" sz="1400" b="1" u="sng" dirty="0" smtClean="0">
                <a:solidFill>
                  <a:schemeClr val="tx1"/>
                </a:solidFill>
              </a:rPr>
              <a:t>proteser:</a:t>
            </a:r>
            <a:endParaRPr lang="nb-NO" sz="1400" u="sng" dirty="0">
              <a:solidFill>
                <a:schemeClr val="tx1"/>
              </a:solidFill>
            </a:endParaRPr>
          </a:p>
        </p:txBody>
      </p:sp>
      <p:sp>
        <p:nvSpPr>
          <p:cNvPr id="3" name="Plassholder for innhold 2"/>
          <p:cNvSpPr>
            <a:spLocks noGrp="1"/>
          </p:cNvSpPr>
          <p:nvPr>
            <p:ph idx="1"/>
          </p:nvPr>
        </p:nvSpPr>
        <p:spPr>
          <a:xfrm>
            <a:off x="5995358" y="595223"/>
            <a:ext cx="5693434" cy="6116128"/>
          </a:xfrm>
        </p:spPr>
        <p:txBody>
          <a:bodyPr>
            <a:normAutofit fontScale="47500" lnSpcReduction="20000"/>
          </a:bodyPr>
          <a:lstStyle/>
          <a:p>
            <a:pPr marL="0" indent="0">
              <a:buNone/>
            </a:pPr>
            <a:endParaRPr lang="nb-NO" sz="1400" dirty="0" smtClean="0">
              <a:solidFill>
                <a:srgbClr val="C00000"/>
              </a:solidFill>
            </a:endParaRPr>
          </a:p>
          <a:p>
            <a:pPr marL="0" indent="0">
              <a:lnSpc>
                <a:spcPct val="110000"/>
              </a:lnSpc>
              <a:buNone/>
            </a:pPr>
            <a:endParaRPr lang="nb-NO" sz="1400" dirty="0">
              <a:solidFill>
                <a:srgbClr val="C00000"/>
              </a:solidFill>
            </a:endParaRPr>
          </a:p>
          <a:p>
            <a:pPr marL="0" indent="0">
              <a:buNone/>
            </a:pPr>
            <a:endParaRPr lang="nb-NO" sz="1500" dirty="0" smtClean="0">
              <a:solidFill>
                <a:srgbClr val="C00000"/>
              </a:solidFill>
            </a:endParaRPr>
          </a:p>
          <a:p>
            <a:pPr marL="0" indent="0">
              <a:buNone/>
            </a:pPr>
            <a:endParaRPr lang="nb-NO" sz="1500" dirty="0">
              <a:solidFill>
                <a:srgbClr val="C00000"/>
              </a:solidFill>
            </a:endParaRPr>
          </a:p>
          <a:p>
            <a:pPr marL="0" indent="0">
              <a:buNone/>
            </a:pPr>
            <a:endParaRPr lang="nb-NO" sz="1500" dirty="0" smtClean="0">
              <a:solidFill>
                <a:srgbClr val="C00000"/>
              </a:solidFill>
            </a:endParaRPr>
          </a:p>
          <a:p>
            <a:pPr marL="0" indent="0">
              <a:buNone/>
            </a:pPr>
            <a:endParaRPr lang="nb-NO" sz="1500" dirty="0">
              <a:solidFill>
                <a:srgbClr val="C00000"/>
              </a:solidFill>
            </a:endParaRPr>
          </a:p>
          <a:p>
            <a:pPr marL="0" indent="0">
              <a:buNone/>
            </a:pPr>
            <a:endParaRPr lang="nb-NO" sz="1500" dirty="0" smtClean="0">
              <a:solidFill>
                <a:srgbClr val="C00000"/>
              </a:solidFill>
            </a:endParaRPr>
          </a:p>
          <a:p>
            <a:pPr marL="0" indent="0">
              <a:buNone/>
            </a:pPr>
            <a:r>
              <a:rPr lang="nb-NO" sz="2500" dirty="0" smtClean="0">
                <a:solidFill>
                  <a:srgbClr val="C00000"/>
                </a:solidFill>
              </a:rPr>
              <a:t>Drikk </a:t>
            </a:r>
            <a:r>
              <a:rPr lang="nb-NO" sz="2500" dirty="0">
                <a:solidFill>
                  <a:srgbClr val="C00000"/>
                </a:solidFill>
              </a:rPr>
              <a:t>et glass vann etter måltider da dette fjerner en del matrester</a:t>
            </a:r>
          </a:p>
          <a:p>
            <a:pPr marL="0" indent="0">
              <a:buNone/>
            </a:pPr>
            <a:r>
              <a:rPr lang="nb-NO" sz="2500" dirty="0">
                <a:solidFill>
                  <a:srgbClr val="C00000"/>
                </a:solidFill>
              </a:rPr>
              <a:t>Bruk protesefestemiddel ved behov. Dette SKAL fjernes hver kveld</a:t>
            </a:r>
          </a:p>
          <a:p>
            <a:pPr marL="0" indent="0">
              <a:lnSpc>
                <a:spcPct val="110000"/>
              </a:lnSpc>
              <a:buNone/>
            </a:pPr>
            <a:endParaRPr lang="nb-NO" sz="2500" dirty="0">
              <a:solidFill>
                <a:srgbClr val="C00000"/>
              </a:solidFill>
            </a:endParaRPr>
          </a:p>
          <a:p>
            <a:pPr marL="0" indent="0">
              <a:lnSpc>
                <a:spcPct val="110000"/>
              </a:lnSpc>
              <a:buNone/>
            </a:pPr>
            <a:r>
              <a:rPr lang="nb-NO" sz="2500" dirty="0" smtClean="0">
                <a:solidFill>
                  <a:srgbClr val="C00000"/>
                </a:solidFill>
              </a:rPr>
              <a:t>Proteser </a:t>
            </a:r>
            <a:r>
              <a:rPr lang="nb-NO" sz="2500" dirty="0">
                <a:solidFill>
                  <a:srgbClr val="C00000"/>
                </a:solidFill>
              </a:rPr>
              <a:t>som ikke brukes kan merkes eller legges i merket protese </a:t>
            </a:r>
            <a:r>
              <a:rPr lang="nb-NO" sz="2500" dirty="0" smtClean="0">
                <a:solidFill>
                  <a:srgbClr val="C00000"/>
                </a:solidFill>
              </a:rPr>
              <a:t>boks. </a:t>
            </a:r>
            <a:r>
              <a:rPr lang="nb-NO" sz="2500" dirty="0" smtClean="0">
                <a:solidFill>
                  <a:srgbClr val="C00000"/>
                </a:solidFill>
              </a:rPr>
              <a:t>. </a:t>
            </a:r>
            <a:endParaRPr lang="nb-NO" sz="2500" dirty="0" smtClean="0">
              <a:solidFill>
                <a:srgbClr val="C00000"/>
              </a:solidFill>
            </a:endParaRPr>
          </a:p>
          <a:p>
            <a:pPr marL="0" indent="0">
              <a:buNone/>
            </a:pPr>
            <a:endParaRPr lang="nb-NO" sz="2500" dirty="0">
              <a:solidFill>
                <a:srgbClr val="C00000"/>
              </a:solidFill>
            </a:endParaRPr>
          </a:p>
          <a:p>
            <a:pPr marL="0" indent="0">
              <a:buNone/>
            </a:pPr>
            <a:endParaRPr lang="nb-NO" sz="1000" dirty="0" smtClean="0">
              <a:solidFill>
                <a:srgbClr val="C00000"/>
              </a:solidFill>
            </a:endParaRPr>
          </a:p>
          <a:p>
            <a:pPr marL="0" indent="0">
              <a:buNone/>
            </a:pPr>
            <a:endParaRPr lang="nb-NO" sz="1000" dirty="0">
              <a:solidFill>
                <a:srgbClr val="C00000"/>
              </a:solidFill>
            </a:endParaRPr>
          </a:p>
          <a:p>
            <a:pPr marL="0" indent="0">
              <a:buNone/>
            </a:pPr>
            <a:endParaRPr lang="nb-NO" sz="1000" dirty="0" smtClean="0">
              <a:solidFill>
                <a:srgbClr val="C00000"/>
              </a:solidFill>
            </a:endParaRPr>
          </a:p>
          <a:p>
            <a:pPr marL="0" indent="0">
              <a:buNone/>
            </a:pPr>
            <a:endParaRPr lang="nb-NO" sz="1000" dirty="0">
              <a:solidFill>
                <a:srgbClr val="C00000"/>
              </a:solidFill>
            </a:endParaRPr>
          </a:p>
          <a:p>
            <a:pPr marL="0" indent="0">
              <a:buNone/>
            </a:pPr>
            <a:endParaRPr lang="nb-NO" sz="1000" dirty="0" smtClean="0">
              <a:solidFill>
                <a:srgbClr val="C00000"/>
              </a:solidFill>
            </a:endParaRPr>
          </a:p>
          <a:p>
            <a:pPr marL="0" indent="0">
              <a:buNone/>
            </a:pPr>
            <a:r>
              <a:rPr lang="nb-NO" sz="1000" dirty="0">
                <a:solidFill>
                  <a:srgbClr val="C00000"/>
                </a:solidFill>
              </a:rPr>
              <a:t> </a:t>
            </a:r>
            <a:r>
              <a:rPr lang="nb-NO" sz="1000" dirty="0" smtClean="0">
                <a:solidFill>
                  <a:srgbClr val="C00000"/>
                </a:solidFill>
              </a:rPr>
              <a:t>                                                                                                   </a:t>
            </a:r>
          </a:p>
          <a:p>
            <a:pPr marL="0" indent="0">
              <a:buNone/>
            </a:pPr>
            <a:r>
              <a:rPr lang="nb-NO" sz="1000" dirty="0"/>
              <a:t> </a:t>
            </a:r>
            <a:r>
              <a:rPr lang="nb-NO" sz="1000" dirty="0" smtClean="0"/>
              <a:t>                                                                                             </a:t>
            </a:r>
          </a:p>
          <a:p>
            <a:pPr marL="0" indent="0">
              <a:buNone/>
            </a:pPr>
            <a:endParaRPr lang="nb-NO" sz="1000" dirty="0">
              <a:solidFill>
                <a:srgbClr val="C00000"/>
              </a:solidFill>
            </a:endParaRPr>
          </a:p>
          <a:p>
            <a:pPr marL="0" indent="0">
              <a:buNone/>
            </a:pPr>
            <a:endParaRPr lang="nb-NO" sz="1000" dirty="0" smtClean="0">
              <a:solidFill>
                <a:srgbClr val="C00000"/>
              </a:solidFill>
            </a:endParaRPr>
          </a:p>
          <a:p>
            <a:pPr marL="0" indent="0">
              <a:buNone/>
            </a:pPr>
            <a:endParaRPr lang="nb-NO" sz="1000" dirty="0">
              <a:solidFill>
                <a:srgbClr val="C00000"/>
              </a:solidFill>
            </a:endParaRPr>
          </a:p>
          <a:p>
            <a:pPr marL="0" indent="0">
              <a:buNone/>
            </a:pPr>
            <a:endParaRPr lang="nb-NO" sz="1000" dirty="0" smtClean="0">
              <a:solidFill>
                <a:srgbClr val="C00000"/>
              </a:solidFill>
            </a:endParaRPr>
          </a:p>
          <a:p>
            <a:pPr marL="0" indent="0">
              <a:buNone/>
            </a:pPr>
            <a:endParaRPr lang="nb-NO" sz="1000" dirty="0">
              <a:solidFill>
                <a:srgbClr val="C00000"/>
              </a:solidFill>
            </a:endParaRPr>
          </a:p>
          <a:p>
            <a:pPr marL="0" indent="0">
              <a:buNone/>
            </a:pPr>
            <a:endParaRPr lang="nb-NO" sz="1000" dirty="0" smtClean="0">
              <a:solidFill>
                <a:srgbClr val="C00000"/>
              </a:solidFill>
            </a:endParaRPr>
          </a:p>
          <a:p>
            <a:pPr marL="0" indent="0">
              <a:buNone/>
            </a:pPr>
            <a:endParaRPr lang="nb-NO" sz="1000" dirty="0">
              <a:solidFill>
                <a:srgbClr val="C00000"/>
              </a:solidFill>
            </a:endParaRPr>
          </a:p>
          <a:p>
            <a:pPr marL="0" indent="0">
              <a:buNone/>
            </a:pPr>
            <a:endParaRPr lang="nb-NO" sz="1000" dirty="0" smtClean="0">
              <a:solidFill>
                <a:srgbClr val="C00000"/>
              </a:solidFill>
            </a:endParaRPr>
          </a:p>
          <a:p>
            <a:pPr marL="0" indent="0">
              <a:buNone/>
            </a:pPr>
            <a:r>
              <a:rPr lang="nb-NO" sz="1000" dirty="0"/>
              <a:t> </a:t>
            </a:r>
            <a:r>
              <a:rPr lang="nb-NO" sz="1000" dirty="0" smtClean="0"/>
              <a:t>                                                                 </a:t>
            </a:r>
          </a:p>
          <a:p>
            <a:pPr marL="0" indent="0">
              <a:buNone/>
            </a:pPr>
            <a:endParaRPr lang="nb-NO" sz="1000" dirty="0"/>
          </a:p>
          <a:p>
            <a:pPr marL="0" indent="0">
              <a:buNone/>
            </a:pPr>
            <a:r>
              <a:rPr lang="nb-NO" sz="1000" dirty="0" smtClean="0"/>
              <a:t>                                                                                                                                 </a:t>
            </a:r>
            <a:endParaRPr lang="nb-NO" sz="1000" dirty="0">
              <a:solidFill>
                <a:srgbClr val="C00000"/>
              </a:solidFill>
            </a:endParaRPr>
          </a:p>
        </p:txBody>
      </p:sp>
      <p:sp>
        <p:nvSpPr>
          <p:cNvPr id="4" name="Plassholder for tekst 3"/>
          <p:cNvSpPr>
            <a:spLocks noGrp="1"/>
          </p:cNvSpPr>
          <p:nvPr>
            <p:ph type="body" sz="half" idx="2"/>
          </p:nvPr>
        </p:nvSpPr>
        <p:spPr>
          <a:xfrm>
            <a:off x="539151" y="1172085"/>
            <a:ext cx="5331124" cy="5374256"/>
          </a:xfrm>
        </p:spPr>
        <p:txBody>
          <a:bodyPr>
            <a:normAutofit fontScale="25000" lnSpcReduction="20000"/>
          </a:bodyPr>
          <a:lstStyle/>
          <a:p>
            <a:pPr marL="68580"/>
            <a:endParaRPr lang="nb-NO" dirty="0"/>
          </a:p>
          <a:p>
            <a:pPr marL="68580"/>
            <a:endParaRPr lang="nb-NO" sz="4800" b="1" dirty="0" smtClean="0"/>
          </a:p>
          <a:p>
            <a:pPr marL="68580"/>
            <a:r>
              <a:rPr lang="nb-NO" sz="4800" b="1" dirty="0" smtClean="0"/>
              <a:t>Mål</a:t>
            </a:r>
          </a:p>
          <a:p>
            <a:pPr marL="68580"/>
            <a:r>
              <a:rPr lang="nb-NO" sz="4800" dirty="0" smtClean="0"/>
              <a:t>Opprettholde </a:t>
            </a:r>
            <a:r>
              <a:rPr lang="nb-NO" sz="4800" dirty="0"/>
              <a:t>friske, fine </a:t>
            </a:r>
            <a:r>
              <a:rPr lang="nb-NO" sz="4800"/>
              <a:t>slimhinner </a:t>
            </a:r>
            <a:r>
              <a:rPr lang="nb-NO" sz="4800" smtClean="0"/>
              <a:t>slik </a:t>
            </a:r>
            <a:r>
              <a:rPr lang="nb-NO" sz="4800" dirty="0"/>
              <a:t>at protesene kan fungere godt </a:t>
            </a:r>
            <a:r>
              <a:rPr lang="nb-NO" sz="4800"/>
              <a:t>for </a:t>
            </a:r>
            <a:r>
              <a:rPr lang="nb-NO" sz="4800" smtClean="0"/>
              <a:t>brukeren</a:t>
            </a:r>
            <a:r>
              <a:rPr lang="nb-NO" sz="4800"/>
              <a:t>.</a:t>
            </a:r>
            <a:endParaRPr lang="nb-NO" sz="4800" dirty="0"/>
          </a:p>
          <a:p>
            <a:pPr marL="68580"/>
            <a:endParaRPr lang="nb-NO" sz="4800" dirty="0"/>
          </a:p>
          <a:p>
            <a:pPr marL="68580"/>
            <a:r>
              <a:rPr lang="nb-NO" sz="4800" b="1" dirty="0"/>
              <a:t>Utstyr </a:t>
            </a:r>
            <a:endParaRPr lang="nb-NO" sz="4800" dirty="0"/>
          </a:p>
          <a:p>
            <a:r>
              <a:rPr lang="nb-NO" sz="4800" dirty="0" smtClean="0"/>
              <a:t>Protesebørste </a:t>
            </a:r>
            <a:endParaRPr lang="nb-NO" sz="4800" dirty="0"/>
          </a:p>
          <a:p>
            <a:r>
              <a:rPr lang="nb-NO" sz="4800" dirty="0" smtClean="0"/>
              <a:t>Zalo/ </a:t>
            </a:r>
            <a:r>
              <a:rPr lang="nb-NO" sz="4800" dirty="0" err="1" smtClean="0"/>
              <a:t>evt</a:t>
            </a:r>
            <a:r>
              <a:rPr lang="nb-NO" sz="4800" dirty="0" smtClean="0"/>
              <a:t> tannkrem uten slipemiddel</a:t>
            </a:r>
          </a:p>
          <a:p>
            <a:r>
              <a:rPr lang="nb-NO" sz="4800" dirty="0" smtClean="0"/>
              <a:t>Hansker </a:t>
            </a:r>
            <a:r>
              <a:rPr lang="nb-NO" sz="4800" dirty="0"/>
              <a:t>for den som skal gjennomføre renholdet </a:t>
            </a:r>
          </a:p>
          <a:p>
            <a:r>
              <a:rPr lang="nb-NO" sz="4800" dirty="0" smtClean="0"/>
              <a:t>Evt</a:t>
            </a:r>
            <a:r>
              <a:rPr lang="nb-NO" sz="4800" dirty="0"/>
              <a:t>. festemiddel </a:t>
            </a:r>
          </a:p>
          <a:p>
            <a:r>
              <a:rPr lang="nb-NO" sz="4800" dirty="0" smtClean="0"/>
              <a:t>Vaselin/leppepomade </a:t>
            </a:r>
            <a:endParaRPr lang="nb-NO" sz="4800" dirty="0"/>
          </a:p>
          <a:p>
            <a:pPr marL="68580"/>
            <a:r>
              <a:rPr lang="nb-NO" sz="4800" b="1" dirty="0" smtClean="0"/>
              <a:t>Rutiner</a:t>
            </a:r>
            <a:endParaRPr lang="nb-NO" sz="4800" dirty="0"/>
          </a:p>
          <a:p>
            <a:r>
              <a:rPr lang="nb-NO" sz="4800" dirty="0" smtClean="0"/>
              <a:t>Ta </a:t>
            </a:r>
            <a:r>
              <a:rPr lang="nb-NO" sz="4800" dirty="0"/>
              <a:t>ut protesene. </a:t>
            </a:r>
          </a:p>
          <a:p>
            <a:r>
              <a:rPr lang="nb-NO" sz="4800" dirty="0" smtClean="0"/>
              <a:t>Rengjør </a:t>
            </a:r>
            <a:r>
              <a:rPr lang="nb-NO" sz="4800" dirty="0"/>
              <a:t>protesene morgen og kveld med </a:t>
            </a:r>
            <a:r>
              <a:rPr lang="nb-NO" sz="4800" dirty="0" err="1" smtClean="0"/>
              <a:t>zalo</a:t>
            </a:r>
            <a:r>
              <a:rPr lang="nb-NO" sz="4800" dirty="0" smtClean="0"/>
              <a:t> / </a:t>
            </a:r>
            <a:r>
              <a:rPr lang="nb-NO" sz="4800" dirty="0"/>
              <a:t>tannkrem. </a:t>
            </a:r>
          </a:p>
          <a:p>
            <a:r>
              <a:rPr lang="nb-NO" sz="4800" dirty="0" smtClean="0"/>
              <a:t>Skyll </a:t>
            </a:r>
            <a:r>
              <a:rPr lang="nb-NO" sz="4800" dirty="0"/>
              <a:t>dem godt etter hvert måltid. </a:t>
            </a:r>
          </a:p>
          <a:p>
            <a:r>
              <a:rPr lang="nb-NO" sz="4800" dirty="0" smtClean="0"/>
              <a:t>Fjern </a:t>
            </a:r>
            <a:r>
              <a:rPr lang="nb-NO" sz="4800" dirty="0"/>
              <a:t>eventuelle rester av festemiddel og matrester. </a:t>
            </a:r>
          </a:p>
          <a:p>
            <a:r>
              <a:rPr lang="nb-NO" sz="4800" dirty="0" smtClean="0"/>
              <a:t>La </a:t>
            </a:r>
            <a:r>
              <a:rPr lang="nb-NO" sz="4800" dirty="0"/>
              <a:t>brukeren få skylle munnen når protesene er tatt ut. </a:t>
            </a:r>
          </a:p>
          <a:p>
            <a:r>
              <a:rPr lang="nb-NO" sz="4800" dirty="0" smtClean="0"/>
              <a:t>Fyll </a:t>
            </a:r>
            <a:r>
              <a:rPr lang="nb-NO" sz="4800" dirty="0"/>
              <a:t>vann i vasken for å unngå at protesen knuser om du skulle miste den. </a:t>
            </a:r>
            <a:endParaRPr lang="nb-NO" sz="4800" dirty="0" smtClean="0"/>
          </a:p>
        </p:txBody>
      </p:sp>
      <p:pic>
        <p:nvPicPr>
          <p:cNvPr id="6" name="Bil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5198" y="3319282"/>
            <a:ext cx="1757465" cy="1541806"/>
          </a:xfrm>
          <a:prstGeom prst="rect">
            <a:avLst/>
          </a:prstGeom>
        </p:spPr>
      </p:pic>
      <p:pic>
        <p:nvPicPr>
          <p:cNvPr id="7" name="Bilde 6"/>
          <p:cNvPicPr>
            <a:picLocks noChangeAspect="1"/>
          </p:cNvPicPr>
          <p:nvPr/>
        </p:nvPicPr>
        <p:blipFill>
          <a:blip r:embed="rId3"/>
          <a:stretch>
            <a:fillRect/>
          </a:stretch>
        </p:blipFill>
        <p:spPr>
          <a:xfrm>
            <a:off x="6625087" y="3859213"/>
            <a:ext cx="3780940" cy="2418297"/>
          </a:xfrm>
          <a:prstGeom prst="rect">
            <a:avLst/>
          </a:prstGeom>
        </p:spPr>
      </p:pic>
    </p:spTree>
    <p:extLst>
      <p:ext uri="{BB962C8B-B14F-4D97-AF65-F5344CB8AC3E}">
        <p14:creationId xmlns:p14="http://schemas.microsoft.com/office/powerpoint/2010/main" val="29320501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38356" y="819509"/>
            <a:ext cx="4133669" cy="310551"/>
          </a:xfrm>
        </p:spPr>
        <p:txBody>
          <a:bodyPr>
            <a:normAutofit fontScale="90000"/>
          </a:bodyPr>
          <a:lstStyle/>
          <a:p>
            <a:r>
              <a:rPr lang="nb-NO" sz="1400" b="1" dirty="0" smtClean="0">
                <a:solidFill>
                  <a:schemeClr val="tx1"/>
                </a:solidFill>
              </a:rPr>
              <a:t>SPESIELLE TILTAKSBEHOV  PROTESEBÆRERE </a:t>
            </a:r>
            <a:endParaRPr lang="nb-NO" sz="1400" b="1" dirty="0">
              <a:solidFill>
                <a:schemeClr val="tx1"/>
              </a:solidFill>
            </a:endParaRPr>
          </a:p>
        </p:txBody>
      </p:sp>
      <p:sp>
        <p:nvSpPr>
          <p:cNvPr id="7" name="Plassholder for innhold 6"/>
          <p:cNvSpPr>
            <a:spLocks noGrp="1"/>
          </p:cNvSpPr>
          <p:nvPr>
            <p:ph idx="1"/>
          </p:nvPr>
        </p:nvSpPr>
        <p:spPr>
          <a:xfrm>
            <a:off x="5486400" y="1155938"/>
            <a:ext cx="6654478" cy="5417389"/>
          </a:xfrm>
        </p:spPr>
        <p:txBody>
          <a:bodyPr/>
          <a:lstStyle/>
          <a:p>
            <a:pPr marL="68580" indent="0">
              <a:buNone/>
            </a:pPr>
            <a:endParaRPr lang="nb-NO" sz="1200" b="1" dirty="0" smtClean="0"/>
          </a:p>
          <a:p>
            <a:pPr marL="68580" indent="0">
              <a:buNone/>
            </a:pPr>
            <a:r>
              <a:rPr lang="nb-NO" sz="1200" b="1" dirty="0" smtClean="0"/>
              <a:t>Vurdering </a:t>
            </a:r>
            <a:r>
              <a:rPr lang="nb-NO" sz="1200" b="1" dirty="0"/>
              <a:t>av </a:t>
            </a:r>
            <a:r>
              <a:rPr lang="nb-NO" sz="1200" b="1" dirty="0" smtClean="0"/>
              <a:t>tiltak</a:t>
            </a:r>
            <a:endParaRPr lang="nb-NO" sz="1200" b="1" dirty="0"/>
          </a:p>
          <a:p>
            <a:pPr marL="0" indent="0">
              <a:buNone/>
            </a:pPr>
            <a:r>
              <a:rPr lang="nb-NO" sz="1200" dirty="0"/>
              <a:t>T</a:t>
            </a:r>
            <a:r>
              <a:rPr lang="nb-NO" sz="1200" dirty="0" smtClean="0"/>
              <a:t>annstein </a:t>
            </a:r>
            <a:r>
              <a:rPr lang="nb-NO" sz="1200" dirty="0"/>
              <a:t>på proteser og rødhet i den delen av ganen/slimhinnen (protesestomatitt) som protesen dekker, er tegn på at renholdet ikke er tilfredsstillende. </a:t>
            </a:r>
            <a:endParaRPr lang="nb-NO" sz="1200" dirty="0" smtClean="0"/>
          </a:p>
          <a:p>
            <a:pPr marL="0" indent="0">
              <a:buNone/>
            </a:pPr>
            <a:r>
              <a:rPr lang="nb-NO" dirty="0" smtClean="0"/>
              <a:t> </a:t>
            </a:r>
            <a:endParaRPr lang="nb-NO" dirty="0"/>
          </a:p>
          <a:p>
            <a:pPr marL="0" indent="0">
              <a:buNone/>
            </a:pPr>
            <a:endParaRPr lang="nb-NO" dirty="0" smtClean="0"/>
          </a:p>
          <a:p>
            <a:pPr marL="0" indent="0">
              <a:buNone/>
            </a:pPr>
            <a:endParaRPr lang="nb-NO" dirty="0"/>
          </a:p>
          <a:p>
            <a:pPr marL="0" indent="0">
              <a:buNone/>
            </a:pPr>
            <a:endParaRPr lang="nb-NO" dirty="0" smtClean="0"/>
          </a:p>
          <a:p>
            <a:pPr marL="0" indent="0">
              <a:buNone/>
            </a:pPr>
            <a:endParaRPr lang="nb-NO" dirty="0"/>
          </a:p>
          <a:p>
            <a:pPr marL="0" indent="0">
              <a:buNone/>
            </a:pPr>
            <a:endParaRPr lang="nb-NO" dirty="0"/>
          </a:p>
          <a:p>
            <a:pPr marL="0" indent="0">
              <a:buNone/>
            </a:pPr>
            <a:r>
              <a:rPr lang="nb-NO" dirty="0"/>
              <a:t> </a:t>
            </a:r>
            <a:r>
              <a:rPr lang="nb-NO" dirty="0" smtClean="0"/>
              <a:t>     </a:t>
            </a:r>
          </a:p>
        </p:txBody>
      </p:sp>
      <p:sp>
        <p:nvSpPr>
          <p:cNvPr id="4" name="Plassholder for tekst 3"/>
          <p:cNvSpPr>
            <a:spLocks noGrp="1"/>
          </p:cNvSpPr>
          <p:nvPr>
            <p:ph type="body" sz="half" idx="2"/>
          </p:nvPr>
        </p:nvSpPr>
        <p:spPr>
          <a:xfrm>
            <a:off x="638356" y="1233577"/>
            <a:ext cx="4544832" cy="5555412"/>
          </a:xfrm>
        </p:spPr>
        <p:txBody>
          <a:bodyPr>
            <a:normAutofit/>
          </a:bodyPr>
          <a:lstStyle/>
          <a:p>
            <a:pPr marL="68580">
              <a:lnSpc>
                <a:spcPct val="100000"/>
              </a:lnSpc>
            </a:pPr>
            <a:r>
              <a:rPr lang="nb-NO" sz="1200" b="1" dirty="0"/>
              <a:t>Tannstein på protesen </a:t>
            </a:r>
            <a:endParaRPr lang="nb-NO" sz="1200" dirty="0"/>
          </a:p>
          <a:p>
            <a:pPr marL="68580">
              <a:lnSpc>
                <a:spcPct val="100000"/>
              </a:lnSpc>
            </a:pPr>
            <a:r>
              <a:rPr lang="nb-NO" sz="1300" dirty="0" smtClean="0"/>
              <a:t>Legg </a:t>
            </a:r>
            <a:r>
              <a:rPr lang="nb-NO" sz="1300" dirty="0"/>
              <a:t>protesene i ufortynnet 7% eddik natten over. </a:t>
            </a:r>
          </a:p>
          <a:p>
            <a:pPr>
              <a:lnSpc>
                <a:spcPct val="100000"/>
              </a:lnSpc>
            </a:pPr>
            <a:r>
              <a:rPr lang="nb-NO" sz="1300" dirty="0" smtClean="0"/>
              <a:t>Puss </a:t>
            </a:r>
            <a:r>
              <a:rPr lang="nb-NO" sz="1300" dirty="0"/>
              <a:t>protesene med protesebørste. </a:t>
            </a:r>
          </a:p>
          <a:p>
            <a:pPr>
              <a:lnSpc>
                <a:spcPct val="100000"/>
              </a:lnSpc>
            </a:pPr>
            <a:r>
              <a:rPr lang="nb-NO" sz="1300" dirty="0" smtClean="0"/>
              <a:t>Evt</a:t>
            </a:r>
            <a:r>
              <a:rPr lang="nb-NO" sz="1300" dirty="0"/>
              <a:t>. gjenta behandlingen ved behov. </a:t>
            </a:r>
            <a:endParaRPr lang="nb-NO" sz="1300" dirty="0" smtClean="0"/>
          </a:p>
          <a:p>
            <a:pPr>
              <a:lnSpc>
                <a:spcPct val="100000"/>
              </a:lnSpc>
            </a:pPr>
            <a:r>
              <a:rPr lang="nb-NO" sz="1300" b="1" dirty="0" smtClean="0"/>
              <a:t>NB</a:t>
            </a:r>
            <a:r>
              <a:rPr lang="nb-NO" sz="1300" b="1" dirty="0"/>
              <a:t>! </a:t>
            </a:r>
            <a:r>
              <a:rPr lang="nb-NO" sz="1300" b="1" i="1" dirty="0"/>
              <a:t>IKKE </a:t>
            </a:r>
            <a:r>
              <a:rPr lang="nb-NO" sz="1300" dirty="0"/>
              <a:t>forsøk å fjerne tannstein med skarpe gjenstander, dette lager riper i akrylmaterialet, noe som igjen blir et </a:t>
            </a:r>
            <a:r>
              <a:rPr lang="nb-NO" sz="1300" dirty="0" err="1"/>
              <a:t>ˮheftgrunnlagˮ</a:t>
            </a:r>
            <a:r>
              <a:rPr lang="nb-NO" sz="1300" dirty="0"/>
              <a:t> for nye bakterier og tannstein</a:t>
            </a:r>
            <a:r>
              <a:rPr lang="nb-NO" sz="1300" dirty="0" smtClean="0"/>
              <a:t>.</a:t>
            </a:r>
          </a:p>
          <a:p>
            <a:pPr>
              <a:lnSpc>
                <a:spcPct val="100000"/>
              </a:lnSpc>
            </a:pPr>
            <a:endParaRPr lang="nb-NO" sz="1300" dirty="0"/>
          </a:p>
          <a:p>
            <a:pPr marL="68580">
              <a:lnSpc>
                <a:spcPct val="100000"/>
              </a:lnSpc>
            </a:pPr>
            <a:endParaRPr lang="nb-NO" sz="1300" dirty="0"/>
          </a:p>
          <a:p>
            <a:pPr>
              <a:lnSpc>
                <a:spcPct val="100000"/>
              </a:lnSpc>
            </a:pPr>
            <a:r>
              <a:rPr lang="nb-NO" sz="1200" b="1" dirty="0"/>
              <a:t>Misfarging på proteser </a:t>
            </a:r>
            <a:endParaRPr lang="nb-NO" sz="1200" dirty="0" smtClean="0"/>
          </a:p>
          <a:p>
            <a:pPr>
              <a:lnSpc>
                <a:spcPct val="100000"/>
              </a:lnSpc>
            </a:pPr>
            <a:r>
              <a:rPr lang="nb-NO" sz="1300" dirty="0" smtClean="0"/>
              <a:t>Legg </a:t>
            </a:r>
            <a:r>
              <a:rPr lang="nb-NO" sz="1300" dirty="0"/>
              <a:t>protesene i ett glass vann med </a:t>
            </a:r>
            <a:r>
              <a:rPr lang="nb-NO" sz="1300" b="1" u="sng" dirty="0"/>
              <a:t>en teskje </a:t>
            </a:r>
            <a:r>
              <a:rPr lang="nb-NO" sz="1300" dirty="0" err="1"/>
              <a:t>klorin</a:t>
            </a:r>
            <a:r>
              <a:rPr lang="nb-NO" sz="1300" dirty="0"/>
              <a:t> i maks 2 timer. </a:t>
            </a:r>
            <a:r>
              <a:rPr lang="nb-NO" sz="1300" dirty="0" smtClean="0"/>
              <a:t> Skyll </a:t>
            </a:r>
            <a:r>
              <a:rPr lang="nb-NO" sz="1300" dirty="0"/>
              <a:t>og vask protesene grundig før de settes tilbake. </a:t>
            </a:r>
            <a:endParaRPr lang="nb-NO" sz="1300" dirty="0" smtClean="0"/>
          </a:p>
          <a:p>
            <a:pPr>
              <a:lnSpc>
                <a:spcPct val="100000"/>
              </a:lnSpc>
            </a:pPr>
            <a:r>
              <a:rPr lang="nb-NO" sz="1300" b="1" dirty="0" smtClean="0">
                <a:solidFill>
                  <a:srgbClr val="FF0000"/>
                </a:solidFill>
              </a:rPr>
              <a:t>OBS</a:t>
            </a:r>
            <a:r>
              <a:rPr lang="nb-NO" sz="1300" b="1" dirty="0">
                <a:solidFill>
                  <a:srgbClr val="FF0000"/>
                </a:solidFill>
              </a:rPr>
              <a:t>! </a:t>
            </a:r>
            <a:r>
              <a:rPr lang="nb-NO" sz="1300" dirty="0">
                <a:solidFill>
                  <a:srgbClr val="FF0000"/>
                </a:solidFill>
              </a:rPr>
              <a:t>Proteser med metall skal </a:t>
            </a:r>
            <a:r>
              <a:rPr lang="nb-NO" sz="1300" b="1" i="1" dirty="0">
                <a:solidFill>
                  <a:srgbClr val="FF0000"/>
                </a:solidFill>
              </a:rPr>
              <a:t>IKKE </a:t>
            </a:r>
            <a:r>
              <a:rPr lang="nb-NO" sz="1300" dirty="0">
                <a:solidFill>
                  <a:srgbClr val="FF0000"/>
                </a:solidFill>
              </a:rPr>
              <a:t>legges i </a:t>
            </a:r>
            <a:r>
              <a:rPr lang="nb-NO" sz="1300" dirty="0" err="1">
                <a:solidFill>
                  <a:srgbClr val="FF0000"/>
                </a:solidFill>
              </a:rPr>
              <a:t>klorin</a:t>
            </a:r>
            <a:r>
              <a:rPr lang="nb-NO" sz="1300" dirty="0">
                <a:solidFill>
                  <a:srgbClr val="FF0000"/>
                </a:solidFill>
              </a:rPr>
              <a:t> vann, metallet kan korrodere.</a:t>
            </a:r>
            <a:r>
              <a:rPr lang="nb-NO" sz="1300" dirty="0"/>
              <a:t> </a:t>
            </a:r>
          </a:p>
          <a:p>
            <a:pPr marL="68580">
              <a:lnSpc>
                <a:spcPct val="100000"/>
              </a:lnSpc>
            </a:pPr>
            <a:endParaRPr lang="nb-NO" sz="1300" dirty="0"/>
          </a:p>
          <a:p>
            <a:pPr>
              <a:lnSpc>
                <a:spcPct val="100000"/>
              </a:lnSpc>
            </a:pPr>
            <a:r>
              <a:rPr lang="nb-NO" sz="1200" b="1" dirty="0"/>
              <a:t>Løse proteser </a:t>
            </a:r>
            <a:endParaRPr lang="nb-NO" sz="1200" dirty="0"/>
          </a:p>
          <a:p>
            <a:pPr>
              <a:lnSpc>
                <a:spcPct val="100000"/>
              </a:lnSpc>
            </a:pPr>
            <a:r>
              <a:rPr lang="nb-NO" sz="1300" dirty="0" smtClean="0"/>
              <a:t>Prøv </a:t>
            </a:r>
            <a:r>
              <a:rPr lang="nb-NO" sz="1300" dirty="0"/>
              <a:t>med festemiddel – NB! Viktig med god hygiene. </a:t>
            </a:r>
            <a:endParaRPr lang="nb-NO" sz="1300" dirty="0" smtClean="0"/>
          </a:p>
          <a:p>
            <a:pPr>
              <a:lnSpc>
                <a:spcPct val="100000"/>
              </a:lnSpc>
            </a:pPr>
            <a:r>
              <a:rPr lang="nb-NO" sz="1300" dirty="0" smtClean="0"/>
              <a:t>Kontakt </a:t>
            </a:r>
            <a:r>
              <a:rPr lang="nb-NO" sz="1300" dirty="0"/>
              <a:t>tannhelsepersonell for kontroll av </a:t>
            </a:r>
            <a:r>
              <a:rPr lang="nb-NO" sz="1300" dirty="0" smtClean="0"/>
              <a:t>protesene. </a:t>
            </a:r>
            <a:endParaRPr lang="nb-NO" sz="1300" dirty="0"/>
          </a:p>
          <a:p>
            <a:pPr>
              <a:lnSpc>
                <a:spcPct val="100000"/>
              </a:lnSpc>
            </a:pPr>
            <a:endParaRPr lang="nb-NO" dirty="0"/>
          </a:p>
        </p:txBody>
      </p:sp>
      <p:pic>
        <p:nvPicPr>
          <p:cNvPr id="3" name="Bilde 2"/>
          <p:cNvPicPr>
            <a:picLocks noChangeAspect="1"/>
          </p:cNvPicPr>
          <p:nvPr/>
        </p:nvPicPr>
        <p:blipFill>
          <a:blip r:embed="rId2"/>
          <a:stretch>
            <a:fillRect/>
          </a:stretch>
        </p:blipFill>
        <p:spPr>
          <a:xfrm>
            <a:off x="6012610" y="2814730"/>
            <a:ext cx="4513719" cy="2542273"/>
          </a:xfrm>
          <a:prstGeom prst="rect">
            <a:avLst/>
          </a:prstGeom>
        </p:spPr>
      </p:pic>
    </p:spTree>
    <p:extLst>
      <p:ext uri="{BB962C8B-B14F-4D97-AF65-F5344CB8AC3E}">
        <p14:creationId xmlns:p14="http://schemas.microsoft.com/office/powerpoint/2010/main" val="2137973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0663" y="987425"/>
            <a:ext cx="6984459" cy="491180"/>
          </a:xfrm>
        </p:spPr>
        <p:txBody>
          <a:bodyPr>
            <a:normAutofit/>
          </a:bodyPr>
          <a:lstStyle/>
          <a:p>
            <a:r>
              <a:rPr lang="nb-NO" sz="1400" b="1" dirty="0" smtClean="0">
                <a:solidFill>
                  <a:schemeClr val="tx1"/>
                </a:solidFill>
              </a:rPr>
              <a:t>DET FINNES PROTESER SOM ER SKRUDD FAST I KJEVEBEINET: IMPLANTAT</a:t>
            </a:r>
            <a:endParaRPr lang="nb-NO" sz="1400" dirty="0"/>
          </a:p>
        </p:txBody>
      </p:sp>
      <p:pic>
        <p:nvPicPr>
          <p:cNvPr id="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677949" y="2326021"/>
            <a:ext cx="22669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lassholder for tekst 3"/>
          <p:cNvSpPr>
            <a:spLocks noGrp="1"/>
          </p:cNvSpPr>
          <p:nvPr>
            <p:ph type="body" sz="half" idx="2"/>
          </p:nvPr>
        </p:nvSpPr>
        <p:spPr>
          <a:xfrm>
            <a:off x="690664" y="1725156"/>
            <a:ext cx="4260715" cy="4948018"/>
          </a:xfrm>
        </p:spPr>
        <p:txBody>
          <a:bodyPr/>
          <a:lstStyle/>
          <a:p>
            <a:endParaRPr lang="nb-NO" dirty="0"/>
          </a:p>
        </p:txBody>
      </p:sp>
      <p:pic>
        <p:nvPicPr>
          <p:cNvPr id="5"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766354" y="1725156"/>
            <a:ext cx="3911600" cy="239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292" y="4186237"/>
            <a:ext cx="3131458" cy="234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3441" y="2124106"/>
            <a:ext cx="2872951" cy="218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4546" y="4392638"/>
            <a:ext cx="2915727" cy="1735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91575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89781" y="685356"/>
            <a:ext cx="4237189" cy="392948"/>
          </a:xfrm>
        </p:spPr>
        <p:txBody>
          <a:bodyPr>
            <a:normAutofit/>
          </a:bodyPr>
          <a:lstStyle/>
          <a:p>
            <a:r>
              <a:rPr lang="nb-NO" sz="1400" b="1" u="sng" dirty="0" smtClean="0">
                <a:solidFill>
                  <a:schemeClr val="tx1"/>
                </a:solidFill>
              </a:rPr>
              <a:t>5. Svært </a:t>
            </a:r>
            <a:r>
              <a:rPr lang="nb-NO" sz="1400" b="1" u="sng" dirty="0">
                <a:solidFill>
                  <a:schemeClr val="tx1"/>
                </a:solidFill>
              </a:rPr>
              <a:t>syke eller bevisstløse pasienter</a:t>
            </a:r>
            <a:endParaRPr lang="nb-NO" sz="1400" u="sng" dirty="0">
              <a:solidFill>
                <a:schemeClr val="tx1"/>
              </a:solidFill>
            </a:endParaRPr>
          </a:p>
        </p:txBody>
      </p:sp>
      <p:sp>
        <p:nvSpPr>
          <p:cNvPr id="3" name="Plassholder for innhold 2"/>
          <p:cNvSpPr>
            <a:spLocks noGrp="1"/>
          </p:cNvSpPr>
          <p:nvPr>
            <p:ph idx="1"/>
          </p:nvPr>
        </p:nvSpPr>
        <p:spPr>
          <a:xfrm>
            <a:off x="5101680" y="776378"/>
            <a:ext cx="7008812" cy="6547449"/>
          </a:xfrm>
        </p:spPr>
        <p:txBody>
          <a:bodyPr>
            <a:normAutofit/>
          </a:bodyPr>
          <a:lstStyle/>
          <a:p>
            <a:pPr marL="68580" indent="0">
              <a:buNone/>
            </a:pPr>
            <a:endParaRPr lang="nb-NO" sz="1200" b="1" dirty="0" smtClean="0"/>
          </a:p>
          <a:p>
            <a:pPr marL="68580" indent="0">
              <a:buNone/>
            </a:pPr>
            <a:endParaRPr lang="nb-NO" sz="1200" b="1" dirty="0"/>
          </a:p>
          <a:p>
            <a:pPr marL="68580" indent="0">
              <a:lnSpc>
                <a:spcPct val="100000"/>
              </a:lnSpc>
              <a:buNone/>
            </a:pPr>
            <a:r>
              <a:rPr lang="nb-NO" sz="1200" b="1" dirty="0" smtClean="0"/>
              <a:t>Rutiner </a:t>
            </a:r>
            <a:endParaRPr lang="nb-NO" sz="1200" dirty="0"/>
          </a:p>
          <a:p>
            <a:pPr marL="0" indent="0">
              <a:lnSpc>
                <a:spcPct val="100000"/>
              </a:lnSpc>
              <a:buNone/>
            </a:pPr>
            <a:r>
              <a:rPr lang="nb-NO" sz="1200" dirty="0" smtClean="0"/>
              <a:t>Informer </a:t>
            </a:r>
            <a:r>
              <a:rPr lang="nb-NO" sz="1200" dirty="0"/>
              <a:t>pasienten. </a:t>
            </a:r>
          </a:p>
          <a:p>
            <a:pPr marL="0" indent="0">
              <a:lnSpc>
                <a:spcPct val="100000"/>
              </a:lnSpc>
              <a:buNone/>
            </a:pPr>
            <a:r>
              <a:rPr lang="nb-NO" sz="1200" dirty="0" smtClean="0"/>
              <a:t>Bevisstløse </a:t>
            </a:r>
            <a:r>
              <a:rPr lang="nb-NO" sz="1200" dirty="0"/>
              <a:t>bør ligge i sideleie eller med hodet vendt mot siden. </a:t>
            </a:r>
          </a:p>
          <a:p>
            <a:pPr marL="0" indent="0">
              <a:lnSpc>
                <a:spcPct val="100000"/>
              </a:lnSpc>
              <a:buNone/>
            </a:pPr>
            <a:r>
              <a:rPr lang="nb-NO" sz="1200" dirty="0" smtClean="0"/>
              <a:t>Dekk </a:t>
            </a:r>
            <a:r>
              <a:rPr lang="nb-NO" sz="1200" dirty="0"/>
              <a:t>til sengen ved hodeparti med håndkle, evt. plastunderlag. </a:t>
            </a:r>
          </a:p>
          <a:p>
            <a:pPr marL="0" indent="0">
              <a:lnSpc>
                <a:spcPct val="100000"/>
              </a:lnSpc>
              <a:buNone/>
            </a:pPr>
            <a:r>
              <a:rPr lang="nb-NO" sz="1200" dirty="0" smtClean="0"/>
              <a:t>Bruk </a:t>
            </a:r>
            <a:r>
              <a:rPr lang="nb-NO" sz="1200" dirty="0"/>
              <a:t>hansker. </a:t>
            </a:r>
          </a:p>
          <a:p>
            <a:pPr marL="0" indent="0">
              <a:lnSpc>
                <a:spcPct val="100000"/>
              </a:lnSpc>
              <a:buNone/>
            </a:pPr>
            <a:r>
              <a:rPr lang="nb-NO" sz="1200" dirty="0" smtClean="0"/>
              <a:t>Fjern </a:t>
            </a:r>
            <a:r>
              <a:rPr lang="nb-NO" sz="1200" dirty="0"/>
              <a:t>evt. proteser. </a:t>
            </a:r>
          </a:p>
          <a:p>
            <a:pPr>
              <a:lnSpc>
                <a:spcPct val="100000"/>
              </a:lnSpc>
            </a:pPr>
            <a:endParaRPr lang="nb-NO" sz="1200" dirty="0"/>
          </a:p>
          <a:p>
            <a:pPr marL="0" indent="0">
              <a:lnSpc>
                <a:spcPct val="100000"/>
              </a:lnSpc>
              <a:buNone/>
            </a:pPr>
            <a:r>
              <a:rPr lang="nb-NO" sz="1200" b="1" dirty="0"/>
              <a:t>NB! </a:t>
            </a:r>
            <a:r>
              <a:rPr lang="nb-NO" sz="1200" dirty="0"/>
              <a:t>Protesen skal </a:t>
            </a:r>
            <a:r>
              <a:rPr lang="nb-NO" sz="1200" b="1" i="1" dirty="0"/>
              <a:t>IKKE </a:t>
            </a:r>
            <a:r>
              <a:rPr lang="nb-NO" sz="1200" dirty="0"/>
              <a:t>sette tilbake igjen på bevisstløse personer! (kvelningsfare). </a:t>
            </a:r>
          </a:p>
          <a:p>
            <a:pPr marL="0" indent="0">
              <a:lnSpc>
                <a:spcPct val="100000"/>
              </a:lnSpc>
              <a:buNone/>
            </a:pPr>
            <a:r>
              <a:rPr lang="nb-NO" sz="1200" dirty="0" smtClean="0"/>
              <a:t>Undersøk </a:t>
            </a:r>
            <a:r>
              <a:rPr lang="nb-NO" sz="1200" dirty="0"/>
              <a:t>munnhulen med spatel, god belysning og munn speil. </a:t>
            </a:r>
          </a:p>
          <a:p>
            <a:pPr marL="0" indent="0">
              <a:lnSpc>
                <a:spcPct val="100000"/>
              </a:lnSpc>
              <a:buNone/>
            </a:pPr>
            <a:r>
              <a:rPr lang="nb-NO" sz="1200" dirty="0" smtClean="0"/>
              <a:t>Om </a:t>
            </a:r>
            <a:r>
              <a:rPr lang="nb-NO" sz="1200" dirty="0"/>
              <a:t>brukeren klarer det, kan munnen skylles med hydrogenperoksid 1% først, evt. med </a:t>
            </a:r>
            <a:r>
              <a:rPr lang="nb-NO" sz="1200" dirty="0" err="1"/>
              <a:t>Corsodyl</a:t>
            </a:r>
            <a:r>
              <a:rPr lang="nb-NO" sz="1200" dirty="0"/>
              <a:t>. </a:t>
            </a:r>
          </a:p>
          <a:p>
            <a:pPr marL="0" indent="0">
              <a:lnSpc>
                <a:spcPct val="100000"/>
              </a:lnSpc>
              <a:buNone/>
            </a:pPr>
            <a:r>
              <a:rPr lang="nb-NO" sz="1200" dirty="0" smtClean="0"/>
              <a:t>Rens </a:t>
            </a:r>
            <a:r>
              <a:rPr lang="nb-NO" sz="1200" dirty="0"/>
              <a:t>munnhulen (slimhinne og tunge) godt med låsbar tang og tupfere. </a:t>
            </a:r>
          </a:p>
          <a:p>
            <a:pPr marL="0" indent="0">
              <a:lnSpc>
                <a:spcPct val="100000"/>
              </a:lnSpc>
              <a:buNone/>
            </a:pPr>
            <a:r>
              <a:rPr lang="nb-NO" sz="1200" dirty="0" smtClean="0"/>
              <a:t>Puss </a:t>
            </a:r>
            <a:r>
              <a:rPr lang="nb-NO" sz="1200" dirty="0"/>
              <a:t>tennene med en liten, myk tannbørste. </a:t>
            </a:r>
          </a:p>
          <a:p>
            <a:pPr>
              <a:lnSpc>
                <a:spcPct val="100000"/>
              </a:lnSpc>
            </a:pPr>
            <a:endParaRPr lang="nb-NO" sz="1200" dirty="0"/>
          </a:p>
          <a:p>
            <a:pPr marL="0" indent="0">
              <a:lnSpc>
                <a:spcPct val="100000"/>
              </a:lnSpc>
              <a:buNone/>
            </a:pPr>
            <a:r>
              <a:rPr lang="nb-NO" sz="1200" b="1" dirty="0"/>
              <a:t>NB! </a:t>
            </a:r>
            <a:r>
              <a:rPr lang="nb-NO" sz="1200" dirty="0"/>
              <a:t>Bruk tannkrem uten såpe i forbindelse med </a:t>
            </a:r>
            <a:r>
              <a:rPr lang="nb-NO" sz="1200" dirty="0" err="1" smtClean="0"/>
              <a:t>Corsodylbehandling</a:t>
            </a:r>
            <a:r>
              <a:rPr lang="nb-NO" sz="1200" dirty="0" smtClean="0"/>
              <a:t> = </a:t>
            </a:r>
            <a:r>
              <a:rPr lang="nb-NO" sz="1200" dirty="0" err="1" smtClean="0"/>
              <a:t>zendium</a:t>
            </a:r>
            <a:endParaRPr lang="nb-NO" sz="1200" dirty="0"/>
          </a:p>
          <a:p>
            <a:pPr marL="0" indent="0">
              <a:lnSpc>
                <a:spcPct val="100000"/>
              </a:lnSpc>
              <a:buNone/>
            </a:pPr>
            <a:r>
              <a:rPr lang="nb-NO" sz="1200" dirty="0" smtClean="0"/>
              <a:t>Tørre/såre </a:t>
            </a:r>
            <a:r>
              <a:rPr lang="nb-NO" sz="1200" dirty="0"/>
              <a:t>lepper smøres med vaselin både før og etter munnstellet. </a:t>
            </a:r>
          </a:p>
          <a:p>
            <a:pPr marL="0" indent="0">
              <a:lnSpc>
                <a:spcPct val="100000"/>
              </a:lnSpc>
              <a:buNone/>
            </a:pPr>
            <a:r>
              <a:rPr lang="nb-NO" sz="1200" dirty="0" smtClean="0"/>
              <a:t>Det </a:t>
            </a:r>
            <a:r>
              <a:rPr lang="nb-NO" sz="1200" dirty="0"/>
              <a:t>er viktig å holde munnhulen fuktig. Spør tannpleier/tannlege til råds. </a:t>
            </a:r>
          </a:p>
          <a:p>
            <a:pPr marL="0" indent="0">
              <a:buNone/>
            </a:pPr>
            <a:endParaRPr lang="nb-NO" sz="1200" dirty="0"/>
          </a:p>
        </p:txBody>
      </p:sp>
      <p:sp>
        <p:nvSpPr>
          <p:cNvPr id="4" name="Plassholder for tekst 3"/>
          <p:cNvSpPr>
            <a:spLocks noGrp="1"/>
          </p:cNvSpPr>
          <p:nvPr>
            <p:ph type="body" sz="half" idx="2"/>
          </p:nvPr>
        </p:nvSpPr>
        <p:spPr>
          <a:xfrm>
            <a:off x="189780" y="1078303"/>
            <a:ext cx="4911899" cy="5779698"/>
          </a:xfrm>
        </p:spPr>
        <p:txBody>
          <a:bodyPr>
            <a:normAutofit fontScale="92500" lnSpcReduction="10000"/>
          </a:bodyPr>
          <a:lstStyle/>
          <a:p>
            <a:pPr marL="68580">
              <a:lnSpc>
                <a:spcPct val="110000"/>
              </a:lnSpc>
            </a:pPr>
            <a:r>
              <a:rPr lang="nb-NO" sz="1200" b="1" dirty="0"/>
              <a:t>Mål </a:t>
            </a:r>
            <a:endParaRPr lang="nb-NO" sz="1200" dirty="0"/>
          </a:p>
          <a:p>
            <a:pPr marL="68580">
              <a:lnSpc>
                <a:spcPct val="110000"/>
              </a:lnSpc>
            </a:pPr>
            <a:r>
              <a:rPr lang="nb-NO" sz="1200" dirty="0"/>
              <a:t>Opprettholde en god munnhygiene, for velvære og for å unngå smerte., og å eliminere infeksjoner i munnhulen som kan påvirke allmenntilstanden. </a:t>
            </a:r>
          </a:p>
          <a:p>
            <a:pPr marL="68580">
              <a:lnSpc>
                <a:spcPct val="110000"/>
              </a:lnSpc>
            </a:pPr>
            <a:r>
              <a:rPr lang="nb-NO" sz="1200" b="1" dirty="0"/>
              <a:t>Forholdsregler </a:t>
            </a:r>
            <a:endParaRPr lang="nb-NO" sz="1200" dirty="0"/>
          </a:p>
          <a:p>
            <a:pPr marL="68580">
              <a:lnSpc>
                <a:spcPct val="110000"/>
              </a:lnSpc>
            </a:pPr>
            <a:r>
              <a:rPr lang="nb-NO" sz="1200" dirty="0" smtClean="0"/>
              <a:t>Vurder </a:t>
            </a:r>
            <a:r>
              <a:rPr lang="nb-NO" sz="1200" dirty="0"/>
              <a:t>behovet for en medhjelper. </a:t>
            </a:r>
          </a:p>
          <a:p>
            <a:pPr>
              <a:lnSpc>
                <a:spcPct val="110000"/>
              </a:lnSpc>
            </a:pPr>
            <a:r>
              <a:rPr lang="nb-NO" sz="1200" dirty="0"/>
              <a:t>Brukere som har spesielt mye smerter og som plages ekstra ved munnstell, bør få smertestillende ½ time før munnstellet pga. sårhet i munn/slimhinner eller pga. brekninger. </a:t>
            </a:r>
          </a:p>
          <a:p>
            <a:pPr>
              <a:lnSpc>
                <a:spcPct val="110000"/>
              </a:lnSpc>
            </a:pPr>
            <a:r>
              <a:rPr lang="nb-NO" sz="1200" dirty="0"/>
              <a:t>Ha god belysning. </a:t>
            </a:r>
          </a:p>
          <a:p>
            <a:pPr>
              <a:lnSpc>
                <a:spcPct val="110000"/>
              </a:lnSpc>
            </a:pPr>
            <a:r>
              <a:rPr lang="nb-NO" sz="1200" dirty="0"/>
              <a:t>Det er viktig å holde munnhulen fuktig. </a:t>
            </a:r>
            <a:endParaRPr lang="nb-NO" sz="1200" dirty="0" smtClean="0"/>
          </a:p>
          <a:p>
            <a:pPr>
              <a:lnSpc>
                <a:spcPct val="110000"/>
              </a:lnSpc>
            </a:pPr>
            <a:r>
              <a:rPr lang="nb-NO" sz="1200" b="1" dirty="0" smtClean="0"/>
              <a:t>Utstyr </a:t>
            </a:r>
            <a:endParaRPr lang="nb-NO" sz="1200" dirty="0"/>
          </a:p>
          <a:p>
            <a:pPr>
              <a:lnSpc>
                <a:spcPct val="110000"/>
              </a:lnSpc>
            </a:pPr>
            <a:r>
              <a:rPr lang="nb-NO" sz="1200" dirty="0" smtClean="0"/>
              <a:t>Låsbar </a:t>
            </a:r>
            <a:r>
              <a:rPr lang="nb-NO" sz="1200" dirty="0"/>
              <a:t>pinsett/tang.</a:t>
            </a:r>
          </a:p>
          <a:p>
            <a:pPr>
              <a:lnSpc>
                <a:spcPct val="110000"/>
              </a:lnSpc>
            </a:pPr>
            <a:r>
              <a:rPr lang="nb-NO" sz="1200" dirty="0"/>
              <a:t>Liten myk tannbørste. </a:t>
            </a:r>
          </a:p>
          <a:p>
            <a:pPr>
              <a:lnSpc>
                <a:spcPct val="110000"/>
              </a:lnSpc>
            </a:pPr>
            <a:r>
              <a:rPr lang="nb-NO" sz="1200" dirty="0"/>
              <a:t>Tannpasta (helst uten såpe, eks </a:t>
            </a:r>
            <a:r>
              <a:rPr lang="nb-NO" sz="1200" dirty="0" err="1"/>
              <a:t>Zendium</a:t>
            </a:r>
            <a:r>
              <a:rPr lang="nb-NO" sz="1200" dirty="0"/>
              <a:t> for å unngå uttørring av slimhinnene) </a:t>
            </a:r>
          </a:p>
          <a:p>
            <a:pPr>
              <a:lnSpc>
                <a:spcPct val="110000"/>
              </a:lnSpc>
            </a:pPr>
            <a:r>
              <a:rPr lang="nb-NO" sz="1200" dirty="0"/>
              <a:t>Vannglass/pussbekken. Tupfere/vattpinner. </a:t>
            </a:r>
          </a:p>
          <a:p>
            <a:pPr>
              <a:lnSpc>
                <a:spcPct val="110000"/>
              </a:lnSpc>
            </a:pPr>
            <a:r>
              <a:rPr lang="nb-NO" sz="1200" dirty="0"/>
              <a:t>Spatel, lommelykt, munn speil og kompress. </a:t>
            </a:r>
          </a:p>
          <a:p>
            <a:pPr>
              <a:lnSpc>
                <a:spcPct val="110000"/>
              </a:lnSpc>
            </a:pPr>
            <a:r>
              <a:rPr lang="nb-NO" sz="1200" dirty="0"/>
              <a:t>Hydrogenperoksid 1% (ved skorpedannelse) Hansker.</a:t>
            </a:r>
          </a:p>
          <a:p>
            <a:pPr>
              <a:lnSpc>
                <a:spcPct val="110000"/>
              </a:lnSpc>
            </a:pPr>
            <a:r>
              <a:rPr lang="nb-NO" sz="1200" dirty="0"/>
              <a:t>Midler til fukting (vann, kunstig spytt, saliva gel, jordnøttolje eller solsikkeolje). </a:t>
            </a:r>
          </a:p>
          <a:p>
            <a:pPr>
              <a:lnSpc>
                <a:spcPct val="110000"/>
              </a:lnSpc>
            </a:pPr>
            <a:r>
              <a:rPr lang="nb-NO" sz="1200" dirty="0" smtClean="0"/>
              <a:t>Vaselin/leppepomade. </a:t>
            </a:r>
            <a:endParaRPr lang="nb-NO" sz="1200" dirty="0"/>
          </a:p>
          <a:p>
            <a:endParaRPr lang="nb-NO" sz="1100" dirty="0"/>
          </a:p>
        </p:txBody>
      </p:sp>
      <p:pic>
        <p:nvPicPr>
          <p:cNvPr id="5" name="Picture 3" descr="C:\Users\tove.bendiksen\AppData\Local\Microsoft\Windows\Temporary Internet Files\Content.IE5\2TJT2QOH\MC90038990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3117" y="685355"/>
            <a:ext cx="1857375" cy="17224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tove.bendiksen\AppData\Local\Microsoft\Windows\Temporary Internet Files\Content.IE5\E1OSIKBM\MM900356605[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75391" y="776378"/>
            <a:ext cx="648072"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205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60717" y="810884"/>
            <a:ext cx="4622471" cy="292580"/>
          </a:xfrm>
        </p:spPr>
        <p:txBody>
          <a:bodyPr>
            <a:normAutofit fontScale="90000"/>
          </a:bodyPr>
          <a:lstStyle/>
          <a:p>
            <a:r>
              <a:rPr lang="nb-NO" sz="1100" dirty="0" smtClean="0">
                <a:solidFill>
                  <a:schemeClr val="tx1"/>
                </a:solidFill>
              </a:rPr>
              <a:t>fortsettelse</a:t>
            </a:r>
            <a:r>
              <a:rPr lang="nb-NO" sz="1100" dirty="0">
                <a:solidFill>
                  <a:schemeClr val="tx1"/>
                </a:solidFill>
              </a:rPr>
              <a:t/>
            </a:r>
            <a:br>
              <a:rPr lang="nb-NO" sz="1100" dirty="0">
                <a:solidFill>
                  <a:schemeClr val="tx1"/>
                </a:solidFill>
              </a:rPr>
            </a:br>
            <a:endParaRPr lang="nb-NO" sz="1100" dirty="0">
              <a:solidFill>
                <a:schemeClr val="tx1"/>
              </a:solidFill>
            </a:endParaRPr>
          </a:p>
        </p:txBody>
      </p:sp>
      <p:sp>
        <p:nvSpPr>
          <p:cNvPr id="3" name="Plassholder for innhold 2"/>
          <p:cNvSpPr>
            <a:spLocks noGrp="1"/>
          </p:cNvSpPr>
          <p:nvPr>
            <p:ph idx="1"/>
          </p:nvPr>
        </p:nvSpPr>
        <p:spPr>
          <a:xfrm>
            <a:off x="4934309" y="336431"/>
            <a:ext cx="7159925" cy="6323162"/>
          </a:xfrm>
        </p:spPr>
        <p:txBody>
          <a:bodyPr>
            <a:normAutofit lnSpcReduction="10000"/>
          </a:bodyPr>
          <a:lstStyle/>
          <a:p>
            <a:pPr marL="0" indent="0">
              <a:buNone/>
            </a:pPr>
            <a:r>
              <a:rPr lang="nb-NO" sz="1400" dirty="0">
                <a:cs typeface="Times New Roman" panose="02020603050405020304" pitchFamily="18" charset="0"/>
              </a:rPr>
              <a:t/>
            </a:r>
            <a:br>
              <a:rPr lang="nb-NO" sz="1400" dirty="0">
                <a:cs typeface="Times New Roman" panose="02020603050405020304" pitchFamily="18" charset="0"/>
              </a:rPr>
            </a:br>
            <a:endParaRPr lang="nb-NO" sz="1400" dirty="0" smtClean="0">
              <a:cs typeface="Times New Roman" panose="02020603050405020304" pitchFamily="18" charset="0"/>
            </a:endParaRPr>
          </a:p>
          <a:p>
            <a:pPr marL="0" indent="0">
              <a:buNone/>
            </a:pPr>
            <a:endParaRPr lang="nb-NO" sz="1400" b="1" dirty="0">
              <a:cs typeface="Times New Roman" panose="02020603050405020304" pitchFamily="18" charset="0"/>
            </a:endParaRPr>
          </a:p>
          <a:p>
            <a:pPr marL="0" indent="0">
              <a:buNone/>
            </a:pPr>
            <a:r>
              <a:rPr lang="nb-NO" sz="1400" b="1" dirty="0" smtClean="0">
                <a:cs typeface="Times New Roman" panose="02020603050405020304" pitchFamily="18" charset="0"/>
              </a:rPr>
              <a:t>Fukting </a:t>
            </a:r>
            <a:r>
              <a:rPr lang="nb-NO" sz="1400" b="1" dirty="0">
                <a:cs typeface="Times New Roman" panose="02020603050405020304" pitchFamily="18" charset="0"/>
              </a:rPr>
              <a:t>av lepper, munn, og svelg lindrer tørste og andre plager mer enn noe!</a:t>
            </a:r>
            <a:r>
              <a:rPr lang="nb-NO" sz="1400" dirty="0">
                <a:cs typeface="Times New Roman" panose="02020603050405020304" pitchFamily="18" charset="0"/>
              </a:rPr>
              <a:t/>
            </a:r>
            <a:br>
              <a:rPr lang="nb-NO" sz="1400" dirty="0">
                <a:cs typeface="Times New Roman" panose="02020603050405020304" pitchFamily="18" charset="0"/>
              </a:rPr>
            </a:br>
            <a:r>
              <a:rPr lang="nb-NO" sz="1200" dirty="0">
                <a:cs typeface="Times New Roman" panose="02020603050405020304" pitchFamily="18" charset="0"/>
              </a:rPr>
              <a:t>Husk å informere pårørende om hvordan de kan hjelpe og hva som kan lindre. Pårørende kan ofte bistå med at de kan fukte beboers munn hyppig, og de er ofte glade for å kunne hjelpe til, og å gjøre noe for  </a:t>
            </a:r>
            <a:r>
              <a:rPr lang="nb-NO" sz="1200" dirty="0" smtClean="0">
                <a:cs typeface="Times New Roman" panose="02020603050405020304" pitchFamily="18" charset="0"/>
              </a:rPr>
              <a:t>beboeren</a:t>
            </a:r>
          </a:p>
          <a:p>
            <a:pPr marL="0" indent="0">
              <a:buNone/>
            </a:pPr>
            <a:endParaRPr lang="nb-NO" sz="1200" dirty="0">
              <a:cs typeface="Times New Roman" panose="02020603050405020304" pitchFamily="18" charset="0"/>
            </a:endParaRPr>
          </a:p>
          <a:p>
            <a:pPr marL="0" indent="0">
              <a:buNone/>
            </a:pPr>
            <a:endParaRPr lang="nb-NO" sz="1400" dirty="0" smtClean="0">
              <a:cs typeface="Times New Roman" panose="02020603050405020304" pitchFamily="18" charset="0"/>
            </a:endParaRPr>
          </a:p>
          <a:p>
            <a:pPr marL="0" indent="0">
              <a:buNone/>
            </a:pPr>
            <a:endParaRPr lang="nb-NO" sz="1400" dirty="0">
              <a:cs typeface="Times New Roman" panose="02020603050405020304" pitchFamily="18" charset="0"/>
            </a:endParaRPr>
          </a:p>
          <a:p>
            <a:pPr marL="0" indent="0">
              <a:buNone/>
            </a:pPr>
            <a:endParaRPr lang="nb-NO" sz="1400" dirty="0" smtClean="0">
              <a:cs typeface="Times New Roman" panose="02020603050405020304" pitchFamily="18" charset="0"/>
            </a:endParaRPr>
          </a:p>
          <a:p>
            <a:pPr marL="0" indent="0">
              <a:buNone/>
            </a:pPr>
            <a:endParaRPr lang="nb-NO" sz="1400" dirty="0">
              <a:cs typeface="Times New Roman" panose="02020603050405020304" pitchFamily="18" charset="0"/>
            </a:endParaRPr>
          </a:p>
          <a:p>
            <a:pPr marL="0" indent="0">
              <a:buNone/>
            </a:pPr>
            <a:endParaRPr lang="nb-NO" sz="1400" dirty="0" smtClean="0">
              <a:cs typeface="Times New Roman" panose="02020603050405020304" pitchFamily="18" charset="0"/>
            </a:endParaRPr>
          </a:p>
          <a:p>
            <a:pPr marL="0" indent="0">
              <a:buNone/>
            </a:pPr>
            <a:endParaRPr lang="nb-NO" sz="1400" dirty="0">
              <a:cs typeface="Times New Roman" panose="02020603050405020304" pitchFamily="18" charset="0"/>
            </a:endParaRPr>
          </a:p>
          <a:p>
            <a:pPr marL="0" indent="0">
              <a:buNone/>
            </a:pPr>
            <a:endParaRPr lang="nb-NO" sz="1400" dirty="0" smtClean="0">
              <a:cs typeface="Times New Roman" panose="02020603050405020304" pitchFamily="18" charset="0"/>
            </a:endParaRPr>
          </a:p>
          <a:p>
            <a:pPr marL="0" indent="0">
              <a:buNone/>
            </a:pPr>
            <a:endParaRPr lang="nb-NO" sz="1400" dirty="0">
              <a:cs typeface="Times New Roman" panose="02020603050405020304" pitchFamily="18" charset="0"/>
            </a:endParaRPr>
          </a:p>
          <a:p>
            <a:pPr marL="0" indent="0">
              <a:buNone/>
            </a:pPr>
            <a:endParaRPr lang="nb-NO" sz="1400" dirty="0" smtClean="0">
              <a:cs typeface="Times New Roman" panose="02020603050405020304" pitchFamily="18" charset="0"/>
            </a:endParaRPr>
          </a:p>
          <a:p>
            <a:pPr marL="0" indent="0">
              <a:buNone/>
            </a:pPr>
            <a:endParaRPr lang="nb-NO" sz="1400" dirty="0">
              <a:cs typeface="Times New Roman" panose="02020603050405020304" pitchFamily="18" charset="0"/>
            </a:endParaRPr>
          </a:p>
          <a:p>
            <a:pPr marL="0" indent="0">
              <a:buNone/>
            </a:pPr>
            <a:endParaRPr lang="nb-NO" sz="1400" dirty="0" smtClean="0">
              <a:cs typeface="Times New Roman" panose="02020603050405020304" pitchFamily="18" charset="0"/>
            </a:endParaRPr>
          </a:p>
          <a:p>
            <a:pPr marL="0" indent="0">
              <a:buNone/>
            </a:pPr>
            <a:endParaRPr lang="nb-NO" sz="1400" dirty="0">
              <a:cs typeface="Times New Roman" panose="02020603050405020304" pitchFamily="18" charset="0"/>
            </a:endParaRPr>
          </a:p>
          <a:p>
            <a:pPr marL="0" indent="0">
              <a:buNone/>
            </a:pPr>
            <a:endParaRPr lang="nb-NO" sz="1400" dirty="0" smtClean="0">
              <a:cs typeface="Times New Roman" panose="02020603050405020304" pitchFamily="18" charset="0"/>
            </a:endParaRPr>
          </a:p>
          <a:p>
            <a:pPr marL="0" indent="0">
              <a:buNone/>
            </a:pPr>
            <a:endParaRPr lang="nb-NO" sz="1400" dirty="0">
              <a:cs typeface="Times New Roman" panose="02020603050405020304" pitchFamily="18" charset="0"/>
            </a:endParaRPr>
          </a:p>
          <a:p>
            <a:pPr marL="0" indent="0">
              <a:buNone/>
            </a:pPr>
            <a:r>
              <a:rPr lang="nb-NO" sz="1000" dirty="0" smtClean="0">
                <a:cs typeface="Times New Roman" panose="02020603050405020304" pitchFamily="18" charset="0"/>
              </a:rPr>
              <a:t>                                           Noen hjelpemidler for tørr munn som kan kjøpes på apoteket.</a:t>
            </a:r>
            <a:endParaRPr lang="nb-NO" sz="1000" dirty="0"/>
          </a:p>
        </p:txBody>
      </p:sp>
      <p:sp>
        <p:nvSpPr>
          <p:cNvPr id="4" name="Plassholder for tekst 3"/>
          <p:cNvSpPr>
            <a:spLocks noGrp="1"/>
          </p:cNvSpPr>
          <p:nvPr>
            <p:ph type="body" sz="half" idx="2"/>
          </p:nvPr>
        </p:nvSpPr>
        <p:spPr>
          <a:xfrm>
            <a:off x="560717" y="1042402"/>
            <a:ext cx="4152348" cy="5339392"/>
          </a:xfrm>
        </p:spPr>
        <p:txBody>
          <a:bodyPr>
            <a:normAutofit/>
          </a:bodyPr>
          <a:lstStyle/>
          <a:p>
            <a:r>
              <a:rPr lang="nb-NO" sz="1400" b="1" dirty="0" smtClean="0">
                <a:cs typeface="Times New Roman" panose="02020603050405020304" pitchFamily="18" charset="0"/>
              </a:rPr>
              <a:t>NÅR PASIENTEN ER DØENDE:</a:t>
            </a:r>
          </a:p>
          <a:p>
            <a:r>
              <a:rPr lang="nb-NO" sz="1200" dirty="0" smtClean="0">
                <a:cs typeface="Times New Roman" panose="02020603050405020304" pitchFamily="18" charset="0"/>
              </a:rPr>
              <a:t>Når </a:t>
            </a:r>
            <a:r>
              <a:rPr lang="nb-NO" sz="1200" dirty="0">
                <a:cs typeface="Times New Roman" panose="02020603050405020304" pitchFamily="18" charset="0"/>
              </a:rPr>
              <a:t>en pasient er så syk at han eller hun ikke lenger kan eller vil drikke, bør fukting av lepper, munn og svelg gjøres ofte. Jevnlig munnstell lindrer. Husk å smøre leppene</a:t>
            </a:r>
            <a:r>
              <a:rPr lang="nb-NO" sz="1200" dirty="0" smtClean="0">
                <a:cs typeface="Times New Roman" panose="02020603050405020304" pitchFamily="18" charset="0"/>
              </a:rPr>
              <a:t>.</a:t>
            </a:r>
          </a:p>
          <a:p>
            <a:r>
              <a:rPr lang="nb-NO" sz="1200" dirty="0">
                <a:cs typeface="Times New Roman" panose="02020603050405020304" pitchFamily="18" charset="0"/>
              </a:rPr>
              <a:t/>
            </a:r>
            <a:br>
              <a:rPr lang="nb-NO" sz="1200" dirty="0">
                <a:cs typeface="Times New Roman" panose="02020603050405020304" pitchFamily="18" charset="0"/>
              </a:rPr>
            </a:br>
            <a:r>
              <a:rPr lang="nb-NO" sz="1400" dirty="0">
                <a:cs typeface="Times New Roman" panose="02020603050405020304" pitchFamily="18" charset="0"/>
              </a:rPr>
              <a:t/>
            </a:r>
            <a:br>
              <a:rPr lang="nb-NO" sz="1400" dirty="0">
                <a:cs typeface="Times New Roman" panose="02020603050405020304" pitchFamily="18" charset="0"/>
              </a:rPr>
            </a:br>
            <a:r>
              <a:rPr lang="nb-NO" sz="1400" b="1" dirty="0">
                <a:cs typeface="Times New Roman" panose="02020603050405020304" pitchFamily="18" charset="0"/>
              </a:rPr>
              <a:t>Noen av pasientene vil ha behov for fukting av munnen flere ganger i timen.</a:t>
            </a:r>
            <a:br>
              <a:rPr lang="nb-NO" sz="1400" b="1" dirty="0">
                <a:cs typeface="Times New Roman" panose="02020603050405020304" pitchFamily="18" charset="0"/>
              </a:rPr>
            </a:br>
            <a:r>
              <a:rPr lang="nb-NO" sz="1200" dirty="0">
                <a:cs typeface="Times New Roman" panose="02020603050405020304" pitchFamily="18" charset="0"/>
              </a:rPr>
              <a:t>Bruk gjerne en klut som strykes over leppene, og en sprøyte med 2-3 </a:t>
            </a:r>
            <a:r>
              <a:rPr lang="nb-NO" sz="1200" dirty="0" smtClean="0">
                <a:cs typeface="Times New Roman" panose="02020603050405020304" pitchFamily="18" charset="0"/>
              </a:rPr>
              <a:t>milliliter </a:t>
            </a:r>
            <a:r>
              <a:rPr lang="nb-NO" sz="1200" dirty="0">
                <a:cs typeface="Times New Roman" panose="02020603050405020304" pitchFamily="18" charset="0"/>
              </a:rPr>
              <a:t>væske som sprøytes inn i munnen.  Fuktig kompress eller tåteflaske kan også benyttes dersom pasienten liker det. Sugerefleksen som er vår første etter fødselen, synes også å være vår siste. </a:t>
            </a:r>
            <a:br>
              <a:rPr lang="nb-NO" sz="1200" dirty="0">
                <a:cs typeface="Times New Roman" panose="02020603050405020304" pitchFamily="18" charset="0"/>
              </a:rPr>
            </a:br>
            <a:r>
              <a:rPr lang="nb-NO" sz="1200" dirty="0">
                <a:cs typeface="Times New Roman" panose="02020603050405020304" pitchFamily="18" charset="0"/>
              </a:rPr>
              <a:t/>
            </a:r>
            <a:br>
              <a:rPr lang="nb-NO" sz="1200" dirty="0">
                <a:cs typeface="Times New Roman" panose="02020603050405020304" pitchFamily="18" charset="0"/>
              </a:rPr>
            </a:br>
            <a:r>
              <a:rPr lang="nb-NO" sz="1200" dirty="0">
                <a:cs typeface="Times New Roman" panose="02020603050405020304" pitchFamily="18" charset="0"/>
              </a:rPr>
              <a:t>Væsken du benytter kan godt være vann, fruktsaft eller te. Te sortene kamille og salvie kan anbefales da de kan ha en desinfiserende effekt, smaker godt og stimulerer spyttproduksjonen</a:t>
            </a:r>
            <a:r>
              <a:rPr lang="nb-NO" sz="1400" dirty="0">
                <a:cs typeface="Times New Roman" panose="02020603050405020304" pitchFamily="18" charset="0"/>
              </a:rPr>
              <a:t>. </a:t>
            </a:r>
            <a:br>
              <a:rPr lang="nb-NO" sz="1400" dirty="0">
                <a:cs typeface="Times New Roman" panose="02020603050405020304" pitchFamily="18" charset="0"/>
              </a:rPr>
            </a:br>
            <a:r>
              <a:rPr lang="nb-NO" sz="1400" dirty="0">
                <a:cs typeface="Times New Roman" panose="02020603050405020304" pitchFamily="18" charset="0"/>
              </a:rPr>
              <a:t/>
            </a:r>
            <a:br>
              <a:rPr lang="nb-NO" sz="1400" dirty="0">
                <a:cs typeface="Times New Roman" panose="02020603050405020304" pitchFamily="18" charset="0"/>
              </a:rPr>
            </a:br>
            <a:endParaRPr lang="nb-NO" sz="1400" dirty="0"/>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3335" y="3199683"/>
            <a:ext cx="2329134" cy="2911417"/>
          </a:xfrm>
          <a:prstGeom prst="rect">
            <a:avLst/>
          </a:prstGeom>
        </p:spPr>
      </p:pic>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624" y="3085658"/>
            <a:ext cx="2420353" cy="3025442"/>
          </a:xfrm>
          <a:prstGeom prst="rect">
            <a:avLst/>
          </a:prstGeom>
        </p:spPr>
      </p:pic>
    </p:spTree>
    <p:extLst>
      <p:ext uri="{BB962C8B-B14F-4D97-AF65-F5344CB8AC3E}">
        <p14:creationId xmlns:p14="http://schemas.microsoft.com/office/powerpoint/2010/main" val="35631402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931653"/>
            <a:ext cx="5875506" cy="785004"/>
          </a:xfrm>
        </p:spPr>
        <p:txBody>
          <a:bodyPr>
            <a:normAutofit fontScale="90000"/>
          </a:bodyPr>
          <a:lstStyle/>
          <a:p>
            <a:r>
              <a:rPr lang="nb-NO" b="1" dirty="0">
                <a:solidFill>
                  <a:schemeClr val="tx1"/>
                </a:solidFill>
              </a:rPr>
              <a:t>HJELPEMIDLER OG UTSTYR:</a:t>
            </a:r>
            <a:br>
              <a:rPr lang="nb-NO" b="1" dirty="0">
                <a:solidFill>
                  <a:schemeClr val="tx1"/>
                </a:solidFill>
              </a:rPr>
            </a:br>
            <a:endParaRPr lang="nb-NO" dirty="0">
              <a:solidFill>
                <a:schemeClr val="tx1"/>
              </a:solidFill>
            </a:endParaRPr>
          </a:p>
        </p:txBody>
      </p:sp>
      <p:sp>
        <p:nvSpPr>
          <p:cNvPr id="3" name="Plassholder for innhold 2"/>
          <p:cNvSpPr>
            <a:spLocks noGrp="1"/>
          </p:cNvSpPr>
          <p:nvPr>
            <p:ph idx="1"/>
          </p:nvPr>
        </p:nvSpPr>
        <p:spPr>
          <a:xfrm>
            <a:off x="5183188" y="1595337"/>
            <a:ext cx="6811016" cy="5262663"/>
          </a:xfrm>
        </p:spPr>
        <p:txBody>
          <a:bodyPr>
            <a:normAutofit/>
          </a:bodyPr>
          <a:lstStyle/>
          <a:p>
            <a:pPr marL="0" indent="0">
              <a:buNone/>
            </a:pPr>
            <a:r>
              <a:rPr lang="nb-NO" sz="1600" b="1" dirty="0" smtClean="0"/>
              <a:t>TANNBØRSTER</a:t>
            </a:r>
          </a:p>
          <a:p>
            <a:pPr marL="0" indent="0">
              <a:buNone/>
            </a:pPr>
            <a:r>
              <a:rPr lang="nb-NO" sz="1600" b="1" dirty="0"/>
              <a:t/>
            </a:r>
            <a:br>
              <a:rPr lang="nb-NO" sz="1600" b="1" dirty="0"/>
            </a:br>
            <a:r>
              <a:rPr lang="nb-NO" sz="1200" b="1" dirty="0" smtClean="0"/>
              <a:t>Elektriske </a:t>
            </a:r>
            <a:r>
              <a:rPr lang="nb-NO" sz="1200" b="1" dirty="0"/>
              <a:t>tannbørster </a:t>
            </a:r>
            <a:endParaRPr lang="nb-NO" sz="1200" b="1" dirty="0" smtClean="0"/>
          </a:p>
          <a:p>
            <a:pPr marL="0" indent="0">
              <a:buNone/>
            </a:pPr>
            <a:r>
              <a:rPr lang="nb-NO" sz="1200" dirty="0"/>
              <a:t/>
            </a:r>
            <a:br>
              <a:rPr lang="nb-NO" sz="1200" dirty="0"/>
            </a:br>
            <a:r>
              <a:rPr lang="nb-NO" sz="1200" b="1" dirty="0" smtClean="0"/>
              <a:t>Myk </a:t>
            </a:r>
            <a:r>
              <a:rPr lang="nb-NO" sz="1200" b="1" dirty="0"/>
              <a:t>liten tannbørste: </a:t>
            </a:r>
            <a:r>
              <a:rPr lang="nb-NO" sz="1200" dirty="0"/>
              <a:t>Viktig med lite børstehode og myk børste</a:t>
            </a:r>
            <a:r>
              <a:rPr lang="nb-NO" sz="1200" b="1" dirty="0"/>
              <a:t>.</a:t>
            </a:r>
            <a:r>
              <a:rPr lang="nb-NO" sz="1200" dirty="0"/>
              <a:t/>
            </a:r>
            <a:br>
              <a:rPr lang="nb-NO" sz="1200" dirty="0"/>
            </a:br>
            <a:r>
              <a:rPr lang="nb-NO" sz="1200" dirty="0"/>
              <a:t>- </a:t>
            </a:r>
            <a:r>
              <a:rPr lang="nb-NO" sz="1200" b="1" dirty="0"/>
              <a:t>Protesebørste </a:t>
            </a:r>
            <a:r>
              <a:rPr lang="nb-NO" sz="1200" dirty="0"/>
              <a:t>er en spesial børste kun til bruk på proteser.</a:t>
            </a:r>
          </a:p>
          <a:p>
            <a:pPr marL="0" indent="0">
              <a:buNone/>
            </a:pPr>
            <a:r>
              <a:rPr lang="nb-NO" sz="1200" dirty="0"/>
              <a:t/>
            </a:r>
            <a:br>
              <a:rPr lang="nb-NO" sz="1200" dirty="0"/>
            </a:br>
            <a:r>
              <a:rPr lang="nb-NO" sz="1200" b="1" dirty="0" smtClean="0"/>
              <a:t>Mellomroms </a:t>
            </a:r>
            <a:r>
              <a:rPr lang="nb-NO" sz="1200" b="1" dirty="0"/>
              <a:t>børster:  </a:t>
            </a:r>
            <a:r>
              <a:rPr lang="nb-NO" sz="1200" dirty="0"/>
              <a:t>Dette er små børster som brukes mellom tennene.  Disse er mer effektiv en tannstikkere og tanntråd.  De finnes i flere  forskjellige størrelser , og er noe som alle med egne tenner bør bruke. De bør også finnes på lager på sykehjemmene. </a:t>
            </a:r>
            <a:br>
              <a:rPr lang="nb-NO" sz="1200" dirty="0"/>
            </a:br>
            <a:endParaRPr lang="nb-NO" sz="1200" dirty="0"/>
          </a:p>
          <a:p>
            <a:pPr marL="0" indent="0">
              <a:buNone/>
            </a:pPr>
            <a:r>
              <a:rPr lang="nb-NO" sz="1200" b="1" dirty="0" smtClean="0"/>
              <a:t>Tungekost</a:t>
            </a:r>
            <a:r>
              <a:rPr lang="nb-NO" sz="1200" b="1" dirty="0"/>
              <a:t>:</a:t>
            </a:r>
            <a:br>
              <a:rPr lang="nb-NO" sz="1200" b="1" dirty="0"/>
            </a:br>
            <a:r>
              <a:rPr lang="nb-NO" sz="1200" dirty="0"/>
              <a:t>Bruk en liten, myk tannbørste til å rengjøre tungen og gjerne også ganen. Eventuelt brukes tupfer og låsbar pinsett, eller munnsvamp. </a:t>
            </a:r>
            <a:br>
              <a:rPr lang="nb-NO" sz="1200" dirty="0"/>
            </a:br>
            <a:r>
              <a:rPr lang="nb-NO" sz="1200" dirty="0"/>
              <a:t>Det finnes også egne tungeskraper som er beregnet til bruk på tungen</a:t>
            </a:r>
          </a:p>
          <a:p>
            <a:endParaRPr lang="nb-NO" sz="1200" dirty="0"/>
          </a:p>
          <a:p>
            <a:pPr marL="0" indent="0">
              <a:buNone/>
            </a:pPr>
            <a:endParaRPr lang="nb-NO" dirty="0"/>
          </a:p>
        </p:txBody>
      </p:sp>
      <p:sp>
        <p:nvSpPr>
          <p:cNvPr id="4" name="Plassholder for tekst 3"/>
          <p:cNvSpPr>
            <a:spLocks noGrp="1"/>
          </p:cNvSpPr>
          <p:nvPr>
            <p:ph type="body" sz="half" idx="2"/>
          </p:nvPr>
        </p:nvSpPr>
        <p:spPr>
          <a:xfrm>
            <a:off x="552091" y="1406106"/>
            <a:ext cx="4525747" cy="5169792"/>
          </a:xfrm>
        </p:spPr>
        <p:txBody>
          <a:bodyPr>
            <a:normAutofit/>
          </a:bodyPr>
          <a:lstStyle/>
          <a:p>
            <a:r>
              <a:rPr lang="nb-NO" sz="1200" b="1" dirty="0"/>
              <a:t/>
            </a:r>
            <a:br>
              <a:rPr lang="nb-NO" sz="1200" b="1" dirty="0"/>
            </a:br>
            <a:r>
              <a:rPr lang="nb-NO" sz="1200" b="1" dirty="0"/>
              <a:t>Det finnes mange ulike hjelpemidler som gjør det daglige munnstellet enklere og mer effektivt</a:t>
            </a:r>
            <a:r>
              <a:rPr lang="nb-NO" sz="1200" dirty="0"/>
              <a:t>.</a:t>
            </a:r>
            <a:br>
              <a:rPr lang="nb-NO" sz="1200" dirty="0"/>
            </a:br>
            <a:r>
              <a:rPr lang="nb-NO" sz="1200" dirty="0"/>
              <a:t/>
            </a:r>
            <a:br>
              <a:rPr lang="nb-NO" sz="1200" dirty="0"/>
            </a:br>
            <a:r>
              <a:rPr lang="nb-NO" sz="1200" dirty="0" smtClean="0"/>
              <a:t> </a:t>
            </a:r>
            <a:r>
              <a:rPr lang="nb-NO" sz="1200" dirty="0"/>
              <a:t>Tannbørster</a:t>
            </a:r>
            <a:r>
              <a:rPr lang="nb-NO" sz="1200" dirty="0" smtClean="0"/>
              <a:t>.</a:t>
            </a:r>
          </a:p>
          <a:p>
            <a:r>
              <a:rPr lang="nb-NO" sz="1200" dirty="0" smtClean="0"/>
              <a:t> </a:t>
            </a:r>
            <a:r>
              <a:rPr lang="nb-NO" sz="1200" dirty="0"/>
              <a:t>Tannkrem</a:t>
            </a:r>
            <a:r>
              <a:rPr lang="nb-NO" sz="1200" dirty="0" smtClean="0"/>
              <a:t>.</a:t>
            </a:r>
          </a:p>
          <a:p>
            <a:r>
              <a:rPr lang="nb-NO" sz="1200" dirty="0" smtClean="0"/>
              <a:t> </a:t>
            </a:r>
            <a:r>
              <a:rPr lang="nb-NO" sz="1200" dirty="0"/>
              <a:t>Fluor</a:t>
            </a:r>
            <a:r>
              <a:rPr lang="nb-NO" sz="1200" dirty="0" smtClean="0"/>
              <a:t>.</a:t>
            </a:r>
          </a:p>
          <a:p>
            <a:r>
              <a:rPr lang="nb-NO" sz="1200" dirty="0" smtClean="0"/>
              <a:t> </a:t>
            </a:r>
            <a:r>
              <a:rPr lang="nb-NO" sz="1200" dirty="0"/>
              <a:t>Midler ved munntørrhet</a:t>
            </a:r>
            <a:r>
              <a:rPr lang="nb-NO" sz="1200" dirty="0" smtClean="0"/>
              <a:t>.</a:t>
            </a:r>
          </a:p>
          <a:p>
            <a:r>
              <a:rPr lang="nb-NO" sz="1200" dirty="0" smtClean="0"/>
              <a:t>Midler </a:t>
            </a:r>
            <a:r>
              <a:rPr lang="nb-NO" sz="1200" dirty="0"/>
              <a:t>til rengjøring av proteser</a:t>
            </a:r>
            <a:r>
              <a:rPr lang="nb-NO" sz="1200" dirty="0" smtClean="0"/>
              <a:t>.</a:t>
            </a:r>
          </a:p>
          <a:p>
            <a:r>
              <a:rPr lang="nb-NO" sz="1200" dirty="0" smtClean="0"/>
              <a:t>Protesefestemidler.</a:t>
            </a:r>
          </a:p>
          <a:p>
            <a:r>
              <a:rPr lang="nb-NO" sz="1200" dirty="0" smtClean="0"/>
              <a:t> Skyllemidler</a:t>
            </a:r>
          </a:p>
          <a:p>
            <a:r>
              <a:rPr lang="nb-NO" sz="1200" dirty="0"/>
              <a:t/>
            </a:r>
            <a:br>
              <a:rPr lang="nb-NO" sz="1200" dirty="0"/>
            </a:br>
            <a:r>
              <a:rPr lang="nb-NO" sz="1200" dirty="0"/>
              <a:t/>
            </a:r>
            <a:br>
              <a:rPr lang="nb-NO" sz="1200" dirty="0"/>
            </a:br>
            <a:endParaRPr lang="nb-NO"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9870" y="4844069"/>
            <a:ext cx="1101925" cy="81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C:\Users\tove.bendiksen\Documents\42d1cbbc-9be0-4a53-8d2b-17492f9bfed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9021" y="5030378"/>
            <a:ext cx="1232137"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3829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9441" y="1031150"/>
            <a:ext cx="7736983" cy="5157989"/>
          </a:xfrm>
          <a:prstGeom prst="rect">
            <a:avLst/>
          </a:prstGeom>
        </p:spPr>
      </p:pic>
    </p:spTree>
    <p:extLst>
      <p:ext uri="{BB962C8B-B14F-4D97-AF65-F5344CB8AC3E}">
        <p14:creationId xmlns:p14="http://schemas.microsoft.com/office/powerpoint/2010/main" val="19523795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9788" y="778214"/>
            <a:ext cx="3932237" cy="209211"/>
          </a:xfrm>
        </p:spPr>
        <p:txBody>
          <a:bodyPr>
            <a:normAutofit fontScale="90000"/>
          </a:bodyPr>
          <a:lstStyle/>
          <a:p>
            <a:endParaRPr lang="nb-NO" dirty="0"/>
          </a:p>
        </p:txBody>
      </p:sp>
      <p:sp>
        <p:nvSpPr>
          <p:cNvPr id="3" name="Plassholder for innhold 2"/>
          <p:cNvSpPr>
            <a:spLocks noGrp="1"/>
          </p:cNvSpPr>
          <p:nvPr>
            <p:ph idx="1"/>
          </p:nvPr>
        </p:nvSpPr>
        <p:spPr>
          <a:xfrm>
            <a:off x="5183187" y="1108953"/>
            <a:ext cx="6781833" cy="5671226"/>
          </a:xfrm>
        </p:spPr>
        <p:txBody>
          <a:bodyPr>
            <a:normAutofit/>
          </a:bodyPr>
          <a:lstStyle/>
          <a:p>
            <a:pPr marL="0" indent="0">
              <a:buNone/>
            </a:pPr>
            <a:r>
              <a:rPr lang="nb-NO" sz="1400" b="1" dirty="0"/>
              <a:t>MIDLER TIL RENGJØRING AV </a:t>
            </a:r>
            <a:r>
              <a:rPr lang="nb-NO" sz="1400" b="1" dirty="0" smtClean="0"/>
              <a:t>PROTESER</a:t>
            </a:r>
            <a:r>
              <a:rPr lang="nb-NO" sz="1400" b="1" dirty="0"/>
              <a:t/>
            </a:r>
            <a:br>
              <a:rPr lang="nb-NO" sz="1400" b="1" dirty="0"/>
            </a:br>
            <a:r>
              <a:rPr lang="nb-NO" sz="1400" b="1" dirty="0"/>
              <a:t/>
            </a:r>
            <a:br>
              <a:rPr lang="nb-NO" sz="1400" b="1" dirty="0"/>
            </a:br>
            <a:r>
              <a:rPr lang="nb-NO" sz="1200" dirty="0"/>
              <a:t>Bruk protesebørste. Vanlig tannbørste er for myk og renholdet blir derfor ikke god nok. </a:t>
            </a:r>
            <a:br>
              <a:rPr lang="nb-NO" sz="1200" dirty="0"/>
            </a:br>
            <a:r>
              <a:rPr lang="nb-NO" sz="1200" dirty="0"/>
              <a:t/>
            </a:r>
            <a:br>
              <a:rPr lang="nb-NO" sz="1200" dirty="0"/>
            </a:br>
            <a:r>
              <a:rPr lang="nb-NO" sz="1200" dirty="0"/>
              <a:t>- </a:t>
            </a:r>
            <a:r>
              <a:rPr lang="nb-NO" sz="1200" dirty="0" err="1"/>
              <a:t>Zendium</a:t>
            </a:r>
            <a:r>
              <a:rPr lang="nb-NO" sz="1200" dirty="0"/>
              <a:t> tannkrem /</a:t>
            </a:r>
            <a:r>
              <a:rPr lang="nb-NO" sz="1200" dirty="0" smtClean="0"/>
              <a:t>Zalo</a:t>
            </a:r>
          </a:p>
          <a:p>
            <a:pPr marL="0" indent="0">
              <a:buNone/>
            </a:pPr>
            <a:endParaRPr lang="nb-NO" sz="1200" dirty="0"/>
          </a:p>
          <a:p>
            <a:pPr marL="0" indent="0">
              <a:buNone/>
            </a:pPr>
            <a:endParaRPr lang="nb-NO" sz="1200" dirty="0" smtClean="0"/>
          </a:p>
          <a:p>
            <a:pPr marL="0" indent="0">
              <a:buNone/>
            </a:pPr>
            <a:r>
              <a:rPr lang="nb-NO" sz="1200" dirty="0"/>
              <a:t/>
            </a:r>
            <a:br>
              <a:rPr lang="nb-NO" sz="1200" dirty="0"/>
            </a:br>
            <a:r>
              <a:rPr lang="nb-NO" sz="1400" dirty="0"/>
              <a:t/>
            </a:r>
            <a:br>
              <a:rPr lang="nb-NO" sz="1400" dirty="0"/>
            </a:br>
            <a:r>
              <a:rPr lang="nb-NO" sz="1400" dirty="0"/>
              <a:t/>
            </a:r>
            <a:br>
              <a:rPr lang="nb-NO" sz="1400" dirty="0"/>
            </a:br>
            <a:r>
              <a:rPr lang="nb-NO" sz="1400" b="1" dirty="0"/>
              <a:t>FLUOR.</a:t>
            </a:r>
            <a:br>
              <a:rPr lang="nb-NO" sz="1400" b="1" dirty="0"/>
            </a:br>
            <a:r>
              <a:rPr lang="nb-NO" sz="1200" dirty="0"/>
              <a:t>Fluor har god forebyggende effekt på hull i tennene. Alle eldre med egne tenner bør få en fluortablett etter tannpuss.  Prøv å få beboer til å suge eller tygge på den.  Den skal ikke svelges eller skylles ned med vann. </a:t>
            </a:r>
            <a:br>
              <a:rPr lang="nb-NO" sz="1200" dirty="0"/>
            </a:br>
            <a:r>
              <a:rPr lang="nb-NO" sz="1200" dirty="0"/>
              <a:t/>
            </a:r>
            <a:br>
              <a:rPr lang="nb-NO" sz="1200" dirty="0"/>
            </a:br>
            <a:r>
              <a:rPr lang="nb-NO" sz="1200" dirty="0"/>
              <a:t>Fluor finnes som tannkrem, tabletter, skylling, pensling eller </a:t>
            </a:r>
            <a:r>
              <a:rPr lang="nb-NO" sz="1200" dirty="0" err="1"/>
              <a:t>tyggis</a:t>
            </a:r>
            <a:r>
              <a:rPr lang="nb-NO" sz="1200" dirty="0"/>
              <a:t>. </a:t>
            </a:r>
            <a:br>
              <a:rPr lang="nb-NO" sz="1200" dirty="0"/>
            </a:br>
            <a:r>
              <a:rPr lang="nb-NO" sz="1200" dirty="0"/>
              <a:t/>
            </a:r>
            <a:br>
              <a:rPr lang="nb-NO" sz="1200" dirty="0"/>
            </a:br>
            <a:r>
              <a:rPr lang="nb-NO" sz="1200" dirty="0"/>
              <a:t>Vi anbefaler 0,25mg tabletter inntil 6xdgl,  eller fluorskylling hvis dette lar seg gjøre. </a:t>
            </a:r>
            <a:br>
              <a:rPr lang="nb-NO" sz="1200" dirty="0"/>
            </a:br>
            <a:r>
              <a:rPr lang="nb-NO" sz="1200" b="1" i="1" dirty="0"/>
              <a:t>Fluortablettene virker også spyttstimulerende</a:t>
            </a:r>
            <a:r>
              <a:rPr lang="nb-NO" sz="1200" dirty="0"/>
              <a:t>.</a:t>
            </a:r>
            <a:br>
              <a:rPr lang="nb-NO" sz="1200" dirty="0"/>
            </a:br>
            <a:endParaRPr lang="nb-NO" sz="1200" dirty="0"/>
          </a:p>
        </p:txBody>
      </p:sp>
      <p:sp>
        <p:nvSpPr>
          <p:cNvPr id="4" name="Plassholder for tekst 3"/>
          <p:cNvSpPr>
            <a:spLocks noGrp="1"/>
          </p:cNvSpPr>
          <p:nvPr>
            <p:ph type="body" sz="half" idx="2"/>
          </p:nvPr>
        </p:nvSpPr>
        <p:spPr>
          <a:xfrm>
            <a:off x="428017" y="1108953"/>
            <a:ext cx="4523361" cy="5389124"/>
          </a:xfrm>
        </p:spPr>
        <p:txBody>
          <a:bodyPr/>
          <a:lstStyle/>
          <a:p>
            <a:r>
              <a:rPr lang="nb-NO" sz="1400" b="1" dirty="0" smtClean="0"/>
              <a:t>TANNKREM</a:t>
            </a:r>
            <a:r>
              <a:rPr lang="nb-NO" sz="1400" b="1" dirty="0"/>
              <a:t/>
            </a:r>
            <a:br>
              <a:rPr lang="nb-NO" sz="1400" b="1" dirty="0"/>
            </a:br>
            <a:r>
              <a:rPr lang="nb-NO" sz="1200" b="1" dirty="0"/>
              <a:t/>
            </a:r>
            <a:br>
              <a:rPr lang="nb-NO" sz="1200" b="1" dirty="0"/>
            </a:br>
            <a:r>
              <a:rPr lang="nb-NO" sz="1200" b="1" dirty="0"/>
              <a:t>Beboere med egne tenner  skal bruke fluortannkrem.</a:t>
            </a:r>
            <a:br>
              <a:rPr lang="nb-NO" sz="1200" b="1" dirty="0"/>
            </a:br>
            <a:r>
              <a:rPr lang="nb-NO" sz="1200" dirty="0"/>
              <a:t/>
            </a:r>
            <a:br>
              <a:rPr lang="nb-NO" sz="1200" dirty="0"/>
            </a:br>
            <a:r>
              <a:rPr lang="nb-NO" sz="1200" dirty="0"/>
              <a:t/>
            </a:r>
            <a:br>
              <a:rPr lang="nb-NO" sz="1200" dirty="0"/>
            </a:br>
            <a:r>
              <a:rPr lang="nb-NO" sz="1200" dirty="0"/>
              <a:t>Det er opp til hver enkelt å bestemme hvilken type tannkrem de vil ha. Men tannhelsepersonell anbefaler ofte tannkremer uten såpeskum tilsetningen </a:t>
            </a:r>
            <a:r>
              <a:rPr lang="nb-NO" sz="1200" dirty="0" err="1"/>
              <a:t>Natriumlaurylsulfat</a:t>
            </a:r>
            <a:r>
              <a:rPr lang="nb-NO" sz="1200" dirty="0"/>
              <a:t>, eks </a:t>
            </a:r>
            <a:r>
              <a:rPr lang="nb-NO" sz="1200" dirty="0" err="1"/>
              <a:t>Zendium</a:t>
            </a:r>
            <a:r>
              <a:rPr lang="nb-NO" sz="1200" dirty="0"/>
              <a:t> og </a:t>
            </a:r>
            <a:r>
              <a:rPr lang="nb-NO" sz="1200" dirty="0" err="1" smtClean="0"/>
              <a:t>Sensodyne</a:t>
            </a:r>
            <a:r>
              <a:rPr lang="nb-NO" sz="1200" dirty="0" smtClean="0"/>
              <a:t>. </a:t>
            </a:r>
            <a:r>
              <a:rPr lang="nb-NO" sz="1200" dirty="0"/>
              <a:t>Dette fordi disse er mere skånsom mot slimhinnen. </a:t>
            </a:r>
            <a:endParaRPr lang="nb-NO" sz="1200" dirty="0" smtClean="0"/>
          </a:p>
          <a:p>
            <a:endParaRPr lang="nb-NO" sz="1200" dirty="0"/>
          </a:p>
          <a:p>
            <a:endParaRPr lang="nb-NO" sz="1200" dirty="0" smtClean="0"/>
          </a:p>
          <a:p>
            <a:endParaRPr lang="nb-NO" sz="1200" dirty="0"/>
          </a:p>
          <a:p>
            <a:r>
              <a:rPr lang="nb-NO" sz="1200" dirty="0"/>
              <a:t/>
            </a:r>
            <a:br>
              <a:rPr lang="nb-NO" sz="1200" dirty="0"/>
            </a:br>
            <a:r>
              <a:rPr lang="nb-NO" sz="1200" dirty="0" smtClean="0"/>
              <a:t> </a:t>
            </a:r>
            <a:r>
              <a:rPr lang="nb-NO" sz="1200" b="1" i="1" dirty="0" err="1"/>
              <a:t>Duraphat</a:t>
            </a:r>
            <a:r>
              <a:rPr lang="nb-NO" sz="1200" b="1" i="1" dirty="0"/>
              <a:t> tannkrem (reseptbelagt),</a:t>
            </a:r>
            <a:r>
              <a:rPr lang="nb-NO" sz="1200" i="1" dirty="0"/>
              <a:t>bør brukes av beboere med egne tenner. </a:t>
            </a:r>
            <a:br>
              <a:rPr lang="nb-NO" sz="1200" i="1" dirty="0"/>
            </a:br>
            <a:r>
              <a:rPr lang="nb-NO" sz="1200" i="1" dirty="0"/>
              <a:t>Kan legges inn i resept listen til beboerne. Snakk med tannhelsepersonell om dette</a:t>
            </a:r>
            <a:endParaRPr lang="nb-NO" sz="1200"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641" y="5382065"/>
            <a:ext cx="1224136" cy="126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87927" y="1736721"/>
            <a:ext cx="1266705" cy="1679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0760" y="5418069"/>
            <a:ext cx="1008112"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5846" y="5418069"/>
            <a:ext cx="1224136"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Bilde 11"/>
          <p:cNvPicPr>
            <a:picLocks noChangeAspect="1"/>
          </p:cNvPicPr>
          <p:nvPr/>
        </p:nvPicPr>
        <p:blipFill>
          <a:blip r:embed="rId6"/>
          <a:stretch>
            <a:fillRect/>
          </a:stretch>
        </p:blipFill>
        <p:spPr>
          <a:xfrm>
            <a:off x="892901" y="5309516"/>
            <a:ext cx="2001000" cy="1332689"/>
          </a:xfrm>
          <a:prstGeom prst="rect">
            <a:avLst/>
          </a:prstGeom>
        </p:spPr>
      </p:pic>
    </p:spTree>
    <p:extLst>
      <p:ext uri="{BB962C8B-B14F-4D97-AF65-F5344CB8AC3E}">
        <p14:creationId xmlns:p14="http://schemas.microsoft.com/office/powerpoint/2010/main" val="1048052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7804" y="987424"/>
            <a:ext cx="4744528" cy="366923"/>
          </a:xfrm>
        </p:spPr>
        <p:txBody>
          <a:bodyPr>
            <a:normAutofit fontScale="90000"/>
          </a:bodyPr>
          <a:lstStyle/>
          <a:p>
            <a:r>
              <a:rPr lang="nb-NO" sz="1200" dirty="0" smtClean="0"/>
              <a:t>Forts      </a:t>
            </a:r>
            <a:r>
              <a:rPr lang="nb-NO" sz="2400" dirty="0"/>
              <a:t>S</a:t>
            </a:r>
            <a:r>
              <a:rPr lang="nb-NO" sz="2400" dirty="0" smtClean="0"/>
              <a:t>amarbeidskontrakt</a:t>
            </a:r>
            <a:endParaRPr lang="nb-NO" sz="2400" dirty="0"/>
          </a:p>
        </p:txBody>
      </p:sp>
      <p:sp>
        <p:nvSpPr>
          <p:cNvPr id="3" name="Plassholder for innhold 2"/>
          <p:cNvSpPr>
            <a:spLocks noGrp="1"/>
          </p:cNvSpPr>
          <p:nvPr>
            <p:ph idx="1"/>
          </p:nvPr>
        </p:nvSpPr>
        <p:spPr>
          <a:xfrm>
            <a:off x="5183188" y="362309"/>
            <a:ext cx="5858623" cy="6418053"/>
          </a:xfrm>
        </p:spPr>
        <p:txBody>
          <a:bodyPr>
            <a:normAutofit fontScale="25000" lnSpcReduction="20000"/>
          </a:bodyPr>
          <a:lstStyle/>
          <a:p>
            <a:pPr marL="0" indent="0">
              <a:lnSpc>
                <a:spcPct val="120000"/>
              </a:lnSpc>
              <a:buNone/>
            </a:pPr>
            <a:r>
              <a:rPr lang="nb-NO" sz="4800" b="1" dirty="0"/>
              <a:t>PLEIE OG OMSORGSTJENESTENS ANSVAR:</a:t>
            </a:r>
          </a:p>
          <a:p>
            <a:pPr marL="0" indent="0">
              <a:lnSpc>
                <a:spcPct val="120000"/>
              </a:lnSpc>
              <a:buNone/>
            </a:pPr>
            <a:r>
              <a:rPr lang="nb-NO" sz="4800" b="1" dirty="0"/>
              <a:t> </a:t>
            </a:r>
            <a:r>
              <a:rPr lang="nb-NO" sz="4800" dirty="0"/>
              <a:t>Informere nye brukere om rettighet til gratis tannbehandling, og få samtykke til å formidle navn til tannhelsetjenesten dersom de er interessert i dette tannhelsetilbud. </a:t>
            </a:r>
          </a:p>
          <a:p>
            <a:pPr marL="0" lvl="0" indent="0">
              <a:lnSpc>
                <a:spcPct val="120000"/>
              </a:lnSpc>
              <a:buNone/>
            </a:pPr>
            <a:r>
              <a:rPr lang="nb-NO" sz="4800" dirty="0"/>
              <a:t> Brukere som ikke klarer det daglige renhold av tenner og munn selv, skal ha hjelp til </a:t>
            </a:r>
            <a:r>
              <a:rPr lang="nb-NO" sz="4800" dirty="0" smtClean="0"/>
              <a:t>dette. Prosedyrer </a:t>
            </a:r>
            <a:r>
              <a:rPr lang="nb-NO" sz="4800" dirty="0"/>
              <a:t>lages, og skal inngå i pleieplanen til den enkelte </a:t>
            </a:r>
            <a:r>
              <a:rPr lang="nb-NO" sz="4800" dirty="0" smtClean="0"/>
              <a:t>bruker</a:t>
            </a:r>
          </a:p>
          <a:p>
            <a:pPr marL="0" lvl="0" indent="0">
              <a:lnSpc>
                <a:spcPct val="120000"/>
              </a:lnSpc>
              <a:buNone/>
            </a:pPr>
            <a:r>
              <a:rPr lang="nb-NO" sz="4800" b="1" i="1" dirty="0" smtClean="0"/>
              <a:t>Hver </a:t>
            </a:r>
            <a:r>
              <a:rPr lang="nb-NO" sz="4800" b="1" i="1" dirty="0"/>
              <a:t>avdeling/distrikt utpeker en </a:t>
            </a:r>
            <a:r>
              <a:rPr lang="nb-NO" sz="4800" b="1" i="1" dirty="0" err="1" smtClean="0"/>
              <a:t>TANNkontakt</a:t>
            </a:r>
            <a:r>
              <a:rPr lang="nb-NO" sz="4800" b="1" i="1" dirty="0" smtClean="0"/>
              <a:t> </a:t>
            </a:r>
            <a:r>
              <a:rPr lang="nb-NO" sz="4800" b="1" i="1" dirty="0"/>
              <a:t>som har ansvar for samarbeid med den offentlige tannhelsetjenesten.</a:t>
            </a:r>
          </a:p>
          <a:p>
            <a:pPr marL="0" indent="0">
              <a:lnSpc>
                <a:spcPct val="120000"/>
              </a:lnSpc>
              <a:buNone/>
            </a:pPr>
            <a:r>
              <a:rPr lang="nb-NO" sz="4800" dirty="0"/>
              <a:t>I forbindelse med levering av navn på brukere eller svarskjemaer til tannhelsetjenesten, gis det også melding om brukere registrert hos tannhelsetjenesten som er utskrevet eller døde</a:t>
            </a:r>
          </a:p>
          <a:p>
            <a:pPr marL="0" indent="0">
              <a:lnSpc>
                <a:spcPct val="120000"/>
              </a:lnSpc>
              <a:buNone/>
            </a:pPr>
            <a:r>
              <a:rPr lang="nb-NO" sz="4800" dirty="0"/>
              <a:t>.</a:t>
            </a:r>
          </a:p>
          <a:p>
            <a:pPr marL="0" indent="0">
              <a:lnSpc>
                <a:spcPct val="120000"/>
              </a:lnSpc>
              <a:buNone/>
            </a:pPr>
            <a:r>
              <a:rPr lang="nb-NO" sz="4800" dirty="0"/>
              <a:t> </a:t>
            </a:r>
            <a:r>
              <a:rPr lang="nb-NO" sz="4800" b="1" dirty="0"/>
              <a:t>Praktisk informasjon  </a:t>
            </a:r>
            <a:r>
              <a:rPr lang="nb-NO" sz="4800" dirty="0"/>
              <a:t>Når bruker skal ha time hos tannhelsetjenesten avtales dette enten direkte mellom bruker og tannhelsetjenesten, eller mellom avdelingen/distriktet og tannhelsetjenesten.</a:t>
            </a:r>
          </a:p>
          <a:p>
            <a:pPr marL="0" indent="0">
              <a:lnSpc>
                <a:spcPct val="120000"/>
              </a:lnSpc>
              <a:buNone/>
            </a:pPr>
            <a:r>
              <a:rPr lang="nb-NO" sz="4800" dirty="0"/>
              <a:t> Ved transport til og fra tannklinikk, må bruker betale en egenandel for skyss, egenandel er inklusive følge der det er nødvendig, og gjelder tur/retur pr besøk.</a:t>
            </a:r>
          </a:p>
          <a:p>
            <a:pPr marL="0" indent="0">
              <a:lnSpc>
                <a:spcPct val="120000"/>
              </a:lnSpc>
              <a:buNone/>
            </a:pPr>
            <a:r>
              <a:rPr lang="nb-NO" sz="4800" dirty="0"/>
              <a:t>Tannbehandlingen er gratis.</a:t>
            </a:r>
          </a:p>
          <a:p>
            <a:pPr marL="0" indent="0">
              <a:lnSpc>
                <a:spcPct val="120000"/>
              </a:lnSpc>
              <a:buNone/>
            </a:pPr>
            <a:r>
              <a:rPr lang="nb-NO" sz="4800" dirty="0"/>
              <a:t>                                                   </a:t>
            </a:r>
            <a:r>
              <a:rPr lang="nb-NO" sz="4800" dirty="0" smtClean="0"/>
              <a:t> </a:t>
            </a:r>
            <a:r>
              <a:rPr lang="nb-NO" sz="4800" b="1" dirty="0"/>
              <a:t>Kontrakten gjelder for 5 år.</a:t>
            </a:r>
            <a:br>
              <a:rPr lang="nb-NO" sz="4800" b="1" dirty="0"/>
            </a:br>
            <a:r>
              <a:rPr lang="nb-NO" sz="4800" b="1" dirty="0"/>
              <a:t>                                          </a:t>
            </a:r>
            <a:r>
              <a:rPr lang="nb-NO" sz="4800" b="1" dirty="0" smtClean="0"/>
              <a:t>   </a:t>
            </a:r>
            <a:r>
              <a:rPr lang="nb-NO" sz="4800" dirty="0" smtClean="0"/>
              <a:t>Kontrakten </a:t>
            </a:r>
            <a:r>
              <a:rPr lang="nb-NO" sz="4800" dirty="0"/>
              <a:t>redigeres tidligere hvis vesentlige endringer</a:t>
            </a:r>
            <a:br>
              <a:rPr lang="nb-NO" sz="4800" dirty="0"/>
            </a:br>
            <a:r>
              <a:rPr lang="nb-NO" sz="4800" dirty="0"/>
              <a:t>                                            </a:t>
            </a:r>
            <a:r>
              <a:rPr lang="nb-NO" sz="4800" dirty="0" smtClean="0"/>
              <a:t> </a:t>
            </a:r>
            <a:r>
              <a:rPr lang="nb-NO" sz="4800" dirty="0"/>
              <a:t>i overordnet lovverk finner sted.</a:t>
            </a:r>
            <a:br>
              <a:rPr lang="nb-NO" sz="4800" dirty="0"/>
            </a:br>
            <a:endParaRPr lang="nb-NO" sz="4800" dirty="0"/>
          </a:p>
          <a:p>
            <a:pPr marL="0" indent="0">
              <a:lnSpc>
                <a:spcPct val="120000"/>
              </a:lnSpc>
              <a:buNone/>
            </a:pPr>
            <a:r>
              <a:rPr lang="nb-NO" sz="4800" dirty="0"/>
              <a:t>                                                          </a:t>
            </a:r>
            <a:r>
              <a:rPr lang="nb-NO" sz="4800" dirty="0" smtClean="0"/>
              <a:t>Dato</a:t>
            </a:r>
            <a:r>
              <a:rPr lang="nb-NO" sz="4800" dirty="0"/>
              <a:t>: __________</a:t>
            </a:r>
            <a:br>
              <a:rPr lang="nb-NO" sz="4800" dirty="0"/>
            </a:br>
            <a:endParaRPr lang="nb-NO" sz="4800" dirty="0"/>
          </a:p>
          <a:p>
            <a:pPr marL="0" indent="0">
              <a:lnSpc>
                <a:spcPct val="120000"/>
              </a:lnSpc>
              <a:buNone/>
            </a:pPr>
            <a:r>
              <a:rPr lang="nb-NO" sz="4800" dirty="0"/>
              <a:t> Pleie- og omsorgstjenesten                                                  Den offentlige </a:t>
            </a:r>
            <a:r>
              <a:rPr lang="nb-NO" sz="4800" dirty="0" err="1" smtClean="0"/>
              <a:t>tannh.tjen</a:t>
            </a:r>
            <a:endParaRPr lang="nb-NO" sz="4800" dirty="0"/>
          </a:p>
          <a:p>
            <a:r>
              <a:rPr lang="nb-NO" dirty="0" smtClean="0"/>
              <a:t> </a:t>
            </a:r>
            <a:endParaRPr lang="nb-NO" dirty="0"/>
          </a:p>
        </p:txBody>
      </p:sp>
      <p:sp>
        <p:nvSpPr>
          <p:cNvPr id="4" name="Plassholder for tekst 3"/>
          <p:cNvSpPr>
            <a:spLocks noGrp="1"/>
          </p:cNvSpPr>
          <p:nvPr>
            <p:ph type="body" sz="half" idx="2"/>
          </p:nvPr>
        </p:nvSpPr>
        <p:spPr/>
        <p:txBody>
          <a:bodyPr/>
          <a:lstStyle/>
          <a:p>
            <a:endParaRPr lang="nb-NO" dirty="0"/>
          </a:p>
        </p:txBody>
      </p:sp>
      <p:pic>
        <p:nvPicPr>
          <p:cNvPr id="5" name="Picture 3" descr="C:\Users\tove.bendiksen\AppData\Local\Microsoft\Windows\Temporary Internet Files\Content.IE5\OTL42JYA\MC9001886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787" y="1599899"/>
            <a:ext cx="3932237" cy="4881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501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86383" y="987424"/>
            <a:ext cx="4696805" cy="247989"/>
          </a:xfrm>
        </p:spPr>
        <p:txBody>
          <a:bodyPr>
            <a:normAutofit fontScale="90000"/>
          </a:bodyPr>
          <a:lstStyle/>
          <a:p>
            <a:endParaRPr lang="nb-NO" dirty="0"/>
          </a:p>
        </p:txBody>
      </p:sp>
      <p:pic>
        <p:nvPicPr>
          <p:cNvPr id="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683375" y="1042987"/>
            <a:ext cx="31718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lassholder for tekst 3"/>
          <p:cNvSpPr>
            <a:spLocks noGrp="1"/>
          </p:cNvSpPr>
          <p:nvPr>
            <p:ph type="body" sz="half" idx="2"/>
          </p:nvPr>
        </p:nvSpPr>
        <p:spPr>
          <a:xfrm>
            <a:off x="486383" y="1522312"/>
            <a:ext cx="4484450" cy="5223753"/>
          </a:xfrm>
        </p:spPr>
        <p:txBody>
          <a:bodyPr>
            <a:normAutofit/>
          </a:bodyPr>
          <a:lstStyle/>
          <a:p>
            <a:r>
              <a:rPr lang="nb-NO" sz="1400" b="1" dirty="0"/>
              <a:t>MIDLER VED BRUK AV MUNNTØRRHET.</a:t>
            </a:r>
            <a:br>
              <a:rPr lang="nb-NO" sz="1400" b="1" dirty="0"/>
            </a:br>
            <a:r>
              <a:rPr lang="nb-NO" sz="1400" b="1" dirty="0"/>
              <a:t/>
            </a:r>
            <a:br>
              <a:rPr lang="nb-NO" sz="1400" b="1" dirty="0"/>
            </a:br>
            <a:r>
              <a:rPr lang="nb-NO" sz="1200" dirty="0"/>
              <a:t>Mange beboere er plaget med nedsatt spyttsekresjon og munntørrhet.</a:t>
            </a:r>
            <a:br>
              <a:rPr lang="nb-NO" sz="1200" dirty="0"/>
            </a:br>
            <a:r>
              <a:rPr lang="nb-NO" sz="1200" dirty="0"/>
              <a:t>Et godt tips ved nedsatt spyttsekresjon er å fukte munnen ofte</a:t>
            </a:r>
            <a:r>
              <a:rPr lang="nb-NO" sz="1200" dirty="0" smtClean="0"/>
              <a:t>.</a:t>
            </a:r>
          </a:p>
          <a:p>
            <a:r>
              <a:rPr lang="nb-NO" sz="1200" dirty="0" smtClean="0"/>
              <a:t> </a:t>
            </a:r>
            <a:r>
              <a:rPr lang="nb-NO" sz="1200" dirty="0"/>
              <a:t/>
            </a:r>
            <a:br>
              <a:rPr lang="nb-NO" sz="1200" dirty="0"/>
            </a:br>
            <a:r>
              <a:rPr lang="nb-NO" sz="1200" u="sng" dirty="0"/>
              <a:t>Bruk gjerne : </a:t>
            </a:r>
            <a:br>
              <a:rPr lang="nb-NO" sz="1200" u="sng" dirty="0"/>
            </a:br>
            <a:r>
              <a:rPr lang="nb-NO" sz="1200" dirty="0"/>
              <a:t>. Vann</a:t>
            </a:r>
            <a:br>
              <a:rPr lang="nb-NO" sz="1200" dirty="0"/>
            </a:br>
            <a:r>
              <a:rPr lang="nb-NO" sz="1200" dirty="0"/>
              <a:t>. </a:t>
            </a:r>
            <a:r>
              <a:rPr lang="nb-NO" sz="1200"/>
              <a:t>Glyserol </a:t>
            </a:r>
            <a:r>
              <a:rPr lang="nb-NO" sz="1200" smtClean="0"/>
              <a:t>17%. Dette </a:t>
            </a:r>
            <a:r>
              <a:rPr lang="nb-NO" sz="1200" dirty="0"/>
              <a:t>holder på fuktigheten i munnen, ha gjerne i sitrondråper for bedre smak </a:t>
            </a:r>
            <a:r>
              <a:rPr lang="nb-NO" sz="1200" dirty="0">
                <a:sym typeface="Wingdings" panose="05000000000000000000" pitchFamily="2" charset="2"/>
              </a:rPr>
              <a:t></a:t>
            </a:r>
            <a:br>
              <a:rPr lang="nb-NO" sz="1200" dirty="0">
                <a:sym typeface="Wingdings" panose="05000000000000000000" pitchFamily="2" charset="2"/>
              </a:rPr>
            </a:br>
            <a:r>
              <a:rPr lang="nb-NO" sz="1200" dirty="0">
                <a:sym typeface="Wingdings" panose="05000000000000000000" pitchFamily="2" charset="2"/>
              </a:rPr>
              <a:t>. Jordnøttolje – smøres på slimhinnene</a:t>
            </a:r>
            <a:br>
              <a:rPr lang="nb-NO" sz="1200" dirty="0">
                <a:sym typeface="Wingdings" panose="05000000000000000000" pitchFamily="2" charset="2"/>
              </a:rPr>
            </a:br>
            <a:r>
              <a:rPr lang="nb-NO" sz="1200" dirty="0">
                <a:sym typeface="Wingdings" panose="05000000000000000000" pitchFamily="2" charset="2"/>
              </a:rPr>
              <a:t>. Kunstig spytt eller saliva gel fra apoteket. </a:t>
            </a:r>
            <a:br>
              <a:rPr lang="nb-NO" sz="1200" dirty="0">
                <a:sym typeface="Wingdings" panose="05000000000000000000" pitchFamily="2" charset="2"/>
              </a:rPr>
            </a:br>
            <a:r>
              <a:rPr lang="nb-NO" sz="1200" dirty="0">
                <a:sym typeface="Wingdings" panose="05000000000000000000" pitchFamily="2" charset="2"/>
              </a:rPr>
              <a:t>. Sukkerfrie pastiller eller </a:t>
            </a:r>
            <a:r>
              <a:rPr lang="nb-NO" sz="1200" dirty="0" err="1">
                <a:sym typeface="Wingdings" panose="05000000000000000000" pitchFamily="2" charset="2"/>
              </a:rPr>
              <a:t>tyggis</a:t>
            </a:r>
            <a:r>
              <a:rPr lang="nb-NO" sz="1200" dirty="0">
                <a:sym typeface="Wingdings" panose="05000000000000000000" pitchFamily="2" charset="2"/>
              </a:rPr>
              <a:t> – hvis pasienten klarer å suge eller tygge</a:t>
            </a:r>
            <a:r>
              <a:rPr lang="nb-NO" sz="1200" dirty="0" smtClean="0">
                <a:sym typeface="Wingdings" panose="05000000000000000000" pitchFamily="2" charset="2"/>
              </a:rPr>
              <a:t>.</a:t>
            </a:r>
          </a:p>
          <a:p>
            <a:endParaRPr lang="nb-NO" sz="1200" dirty="0">
              <a:sym typeface="Wingdings" panose="05000000000000000000" pitchFamily="2" charset="2"/>
            </a:endParaRPr>
          </a:p>
          <a:p>
            <a:r>
              <a:rPr lang="nb-NO" sz="1200" dirty="0" smtClean="0">
                <a:sym typeface="Wingdings" panose="05000000000000000000" pitchFamily="2" charset="2"/>
              </a:rPr>
              <a:t>Det </a:t>
            </a:r>
            <a:r>
              <a:rPr lang="nb-NO" sz="1200" dirty="0">
                <a:sym typeface="Wingdings" panose="05000000000000000000" pitchFamily="2" charset="2"/>
              </a:rPr>
              <a:t>er også vanlig at beboer har tørre lepper. Bruk leppepomade eller vaselin og smør leppene med. </a:t>
            </a:r>
            <a:br>
              <a:rPr lang="nb-NO" sz="1200" dirty="0">
                <a:sym typeface="Wingdings" panose="05000000000000000000" pitchFamily="2" charset="2"/>
              </a:rPr>
            </a:br>
            <a:r>
              <a:rPr lang="nb-NO" sz="1200" dirty="0">
                <a:sym typeface="Wingdings" panose="05000000000000000000" pitchFamily="2" charset="2"/>
              </a:rPr>
              <a:t>Husk :</a:t>
            </a:r>
            <a:r>
              <a:rPr lang="nb-NO" sz="1200" dirty="0" smtClean="0">
                <a:sym typeface="Wingdings" panose="05000000000000000000" pitchFamily="2" charset="2"/>
              </a:rPr>
              <a:t>En </a:t>
            </a:r>
            <a:r>
              <a:rPr lang="nb-NO" sz="1200" dirty="0">
                <a:sym typeface="Wingdings" panose="05000000000000000000" pitchFamily="2" charset="2"/>
              </a:rPr>
              <a:t>blir fort sår i munnvikene.</a:t>
            </a:r>
          </a:p>
          <a:p>
            <a:endParaRPr lang="nb-NO"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545" y="5319611"/>
            <a:ext cx="904875"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8863" y="3990181"/>
            <a:ext cx="1728192"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1420" y="4005598"/>
            <a:ext cx="957690" cy="131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5060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9789" y="758758"/>
            <a:ext cx="3323650" cy="228667"/>
          </a:xfrm>
        </p:spPr>
        <p:txBody>
          <a:bodyPr>
            <a:normAutofit fontScale="90000"/>
          </a:bodyPr>
          <a:lstStyle/>
          <a:p>
            <a:endParaRPr lang="nb-NO" dirty="0"/>
          </a:p>
        </p:txBody>
      </p:sp>
      <p:sp>
        <p:nvSpPr>
          <p:cNvPr id="3" name="Plassholder for innhold 2"/>
          <p:cNvSpPr>
            <a:spLocks noGrp="1"/>
          </p:cNvSpPr>
          <p:nvPr>
            <p:ph idx="1"/>
          </p:nvPr>
        </p:nvSpPr>
        <p:spPr>
          <a:xfrm>
            <a:off x="5115094" y="1147864"/>
            <a:ext cx="7008812" cy="5476672"/>
          </a:xfrm>
        </p:spPr>
        <p:txBody>
          <a:bodyPr>
            <a:normAutofit/>
          </a:bodyPr>
          <a:lstStyle/>
          <a:p>
            <a:pPr marL="0" indent="0">
              <a:buNone/>
            </a:pPr>
            <a:r>
              <a:rPr lang="nb-NO" sz="1400" b="1" dirty="0"/>
              <a:t>SKYLLEMIDLER / RENSEMIDLER.</a:t>
            </a:r>
            <a:br>
              <a:rPr lang="nb-NO" sz="1400" b="1" dirty="0"/>
            </a:br>
            <a:r>
              <a:rPr lang="nb-NO" sz="1400" b="1" dirty="0"/>
              <a:t/>
            </a:r>
            <a:br>
              <a:rPr lang="nb-NO" sz="1400" b="1" dirty="0"/>
            </a:br>
            <a:r>
              <a:rPr lang="nb-NO" sz="1200" dirty="0"/>
              <a:t>Noen ganger kan det være behov for skylle eller rensemidler for å få renset munnen godt, men i de fleste tilfeller vil vanlig vann fra springen være tilstrekkelig. </a:t>
            </a:r>
            <a:br>
              <a:rPr lang="nb-NO" sz="1200" dirty="0"/>
            </a:br>
            <a:r>
              <a:rPr lang="nb-NO" sz="1200" dirty="0"/>
              <a:t/>
            </a:r>
            <a:br>
              <a:rPr lang="nb-NO" sz="1200" dirty="0"/>
            </a:br>
            <a:r>
              <a:rPr lang="nb-NO" sz="1200" dirty="0"/>
              <a:t>Midler som ofte brukes er :</a:t>
            </a:r>
            <a:br>
              <a:rPr lang="nb-NO" sz="1200" dirty="0"/>
            </a:br>
            <a:r>
              <a:rPr lang="nb-NO" sz="1200" dirty="0"/>
              <a:t>- Hydrogenperoksid 3% .Virker slimløsende. Bruk 2ss i et glass vann for rensing.</a:t>
            </a:r>
            <a:br>
              <a:rPr lang="nb-NO" sz="1200" dirty="0"/>
            </a:br>
            <a:r>
              <a:rPr lang="nb-NO" sz="1200" dirty="0"/>
              <a:t/>
            </a:r>
            <a:br>
              <a:rPr lang="nb-NO" sz="1200" dirty="0"/>
            </a:br>
            <a:r>
              <a:rPr lang="nb-NO" sz="1200" dirty="0"/>
              <a:t>- </a:t>
            </a:r>
            <a:r>
              <a:rPr lang="nb-NO" sz="1200" dirty="0" err="1" smtClean="0"/>
              <a:t>Corsodyl</a:t>
            </a:r>
            <a:r>
              <a:rPr lang="nb-NO" sz="1200" dirty="0" smtClean="0"/>
              <a:t>. Bør </a:t>
            </a:r>
            <a:r>
              <a:rPr lang="nb-NO" sz="1200" dirty="0"/>
              <a:t>forordnes av tannpleier eller </a:t>
            </a:r>
            <a:r>
              <a:rPr lang="nb-NO" sz="1200" dirty="0" smtClean="0"/>
              <a:t>tannlege. </a:t>
            </a:r>
            <a:r>
              <a:rPr lang="nb-NO" sz="1200" dirty="0"/>
              <a:t>Brukes ved infeksjoner i munnen, og kun i 2 uker hvis ikke anbefalt noe annet. Kan gi </a:t>
            </a:r>
            <a:r>
              <a:rPr lang="nb-NO" sz="1200" dirty="0" smtClean="0"/>
              <a:t>misfarginger, samt sår i slimhinne ved overforbruk.</a:t>
            </a:r>
            <a:r>
              <a:rPr lang="nb-NO" sz="1200" dirty="0"/>
              <a:t/>
            </a:r>
            <a:br>
              <a:rPr lang="nb-NO" sz="1200" dirty="0"/>
            </a:br>
            <a:r>
              <a:rPr lang="nb-NO" sz="1200" dirty="0"/>
              <a:t/>
            </a:r>
            <a:br>
              <a:rPr lang="nb-NO" sz="1200" dirty="0"/>
            </a:br>
            <a:r>
              <a:rPr lang="nb-NO" sz="1200" dirty="0"/>
              <a:t>- Fysiologisk saltvann. </a:t>
            </a:r>
            <a:br>
              <a:rPr lang="nb-NO" sz="1200" dirty="0"/>
            </a:br>
            <a:r>
              <a:rPr lang="nb-NO" sz="1200" dirty="0"/>
              <a:t/>
            </a:r>
            <a:br>
              <a:rPr lang="nb-NO" sz="1200" dirty="0"/>
            </a:br>
            <a:r>
              <a:rPr lang="nb-NO" sz="1200" dirty="0"/>
              <a:t>Midlene kan eventuelt brukes sammen med munnsvamp</a:t>
            </a:r>
            <a:r>
              <a:rPr lang="nb-NO" sz="1400" dirty="0"/>
              <a:t>. </a:t>
            </a:r>
          </a:p>
          <a:p>
            <a:endParaRPr lang="nb-NO" sz="1400" dirty="0"/>
          </a:p>
        </p:txBody>
      </p:sp>
      <p:sp>
        <p:nvSpPr>
          <p:cNvPr id="4" name="Plassholder for tekst 3"/>
          <p:cNvSpPr>
            <a:spLocks noGrp="1"/>
          </p:cNvSpPr>
          <p:nvPr>
            <p:ph type="body" sz="half" idx="2"/>
          </p:nvPr>
        </p:nvSpPr>
        <p:spPr>
          <a:xfrm>
            <a:off x="457200" y="1147864"/>
            <a:ext cx="4314825" cy="5476672"/>
          </a:xfrm>
        </p:spPr>
        <p:txBody>
          <a:bodyPr>
            <a:normAutofit/>
          </a:bodyPr>
          <a:lstStyle/>
          <a:p>
            <a:r>
              <a:rPr lang="nb-NO" sz="1400" b="1" dirty="0"/>
              <a:t>PROTESEFESTEMIDLER.</a:t>
            </a:r>
            <a:br>
              <a:rPr lang="nb-NO" sz="1400" b="1" dirty="0"/>
            </a:br>
            <a:r>
              <a:rPr lang="nb-NO" sz="1400" b="1" dirty="0"/>
              <a:t/>
            </a:r>
            <a:br>
              <a:rPr lang="nb-NO" sz="1400" b="1" dirty="0"/>
            </a:br>
            <a:r>
              <a:rPr lang="nb-NO" sz="1200" dirty="0"/>
              <a:t>Brukes til rene tilpassede proteser. Smøres eller drysses på innsiden av protesene, men husk og ikke påføre for stor mengde. </a:t>
            </a:r>
            <a:br>
              <a:rPr lang="nb-NO" sz="1200" dirty="0"/>
            </a:br>
            <a:r>
              <a:rPr lang="nb-NO" sz="1200" dirty="0"/>
              <a:t/>
            </a:r>
            <a:br>
              <a:rPr lang="nb-NO" sz="1200" dirty="0"/>
            </a:br>
            <a:r>
              <a:rPr lang="nb-NO" sz="1200" dirty="0"/>
              <a:t>Festemiddelet fjernes daglig – og alltid før nytt festemiddel </a:t>
            </a:r>
            <a:r>
              <a:rPr lang="nb-NO" sz="1200" dirty="0" smtClean="0"/>
              <a:t>påføres. Det </a:t>
            </a:r>
            <a:r>
              <a:rPr lang="nb-NO" sz="1200" dirty="0"/>
              <a:t>finnes i krem og pulver form. </a:t>
            </a:r>
            <a:br>
              <a:rPr lang="nb-NO" sz="1200" dirty="0"/>
            </a:br>
            <a:r>
              <a:rPr lang="nb-NO" sz="1200" dirty="0"/>
              <a:t/>
            </a:r>
            <a:br>
              <a:rPr lang="nb-NO" sz="1200" dirty="0"/>
            </a:br>
            <a:r>
              <a:rPr lang="nb-NO" sz="1200" dirty="0"/>
              <a:t/>
            </a:r>
            <a:br>
              <a:rPr lang="nb-NO" sz="1200" dirty="0"/>
            </a:br>
            <a:r>
              <a:rPr lang="nb-NO" sz="1200" dirty="0"/>
              <a:t>Det finnes </a:t>
            </a:r>
            <a:r>
              <a:rPr lang="nb-NO" sz="1200" dirty="0" err="1"/>
              <a:t>corega</a:t>
            </a:r>
            <a:r>
              <a:rPr lang="nb-NO" sz="1200" dirty="0"/>
              <a:t> rensetabletter for rengjøring av proteser, og disse anbefales å brukes </a:t>
            </a:r>
            <a:r>
              <a:rPr lang="nb-NO" sz="1200" dirty="0" smtClean="0"/>
              <a:t>1-2 </a:t>
            </a:r>
            <a:r>
              <a:rPr lang="nb-NO" sz="1200" dirty="0"/>
              <a:t>x uka, men skal ikke erstatte pussen av protesene. </a:t>
            </a:r>
          </a:p>
          <a:p>
            <a:endParaRPr lang="nb-NO" sz="1200" dirty="0"/>
          </a:p>
        </p:txBody>
      </p:sp>
      <p:pic>
        <p:nvPicPr>
          <p:cNvPr id="5" name="Picture 2" descr="C:\Users\tove.bendiksen\Documents\46b62239-9825-4ce9-99c2-f3c78db2e3d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35161"/>
            <a:ext cx="1728192" cy="2376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tove.bendiksen\Documents\f8930f34-0885-41fc-aa31-94bb641085a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761" y="4135161"/>
            <a:ext cx="2376264" cy="22322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034" y="4320280"/>
            <a:ext cx="1355973"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C:\Users\tove.bendiksen\Documents\thCA3YD60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1352" y="4320280"/>
            <a:ext cx="1872208"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1516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89108" y="710119"/>
            <a:ext cx="8677072" cy="525294"/>
          </a:xfrm>
        </p:spPr>
        <p:txBody>
          <a:bodyPr>
            <a:normAutofit/>
          </a:bodyPr>
          <a:lstStyle/>
          <a:p>
            <a:r>
              <a:rPr lang="nb-NO" sz="2400" b="1" dirty="0">
                <a:solidFill>
                  <a:schemeClr val="tx1"/>
                </a:solidFill>
              </a:rPr>
              <a:t>ANBEFALINGER FOR SYSTEM PÅ AVDELINGEN</a:t>
            </a:r>
            <a:endParaRPr lang="nb-NO" sz="2400" dirty="0"/>
          </a:p>
        </p:txBody>
      </p:sp>
      <p:pic>
        <p:nvPicPr>
          <p:cNvPr id="6" name="Plassholder for innhold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5183188" y="1363828"/>
            <a:ext cx="6172200" cy="4120819"/>
          </a:xfrm>
          <a:prstGeom prst="rect">
            <a:avLst/>
          </a:prstGeom>
        </p:spPr>
      </p:pic>
      <p:sp>
        <p:nvSpPr>
          <p:cNvPr id="4" name="Plassholder for tekst 3"/>
          <p:cNvSpPr>
            <a:spLocks noGrp="1"/>
          </p:cNvSpPr>
          <p:nvPr>
            <p:ph type="body" sz="half" idx="2"/>
          </p:nvPr>
        </p:nvSpPr>
        <p:spPr>
          <a:xfrm>
            <a:off x="389108" y="1235412"/>
            <a:ext cx="4542816" cy="5476622"/>
          </a:xfrm>
        </p:spPr>
        <p:txBody>
          <a:bodyPr>
            <a:noAutofit/>
          </a:bodyPr>
          <a:lstStyle/>
          <a:p>
            <a:pPr>
              <a:lnSpc>
                <a:spcPct val="120000"/>
              </a:lnSpc>
            </a:pPr>
            <a:r>
              <a:rPr lang="nb-NO" sz="1200" b="1" dirty="0" smtClean="0"/>
              <a:t>1. Tannkontakt</a:t>
            </a:r>
            <a:r>
              <a:rPr lang="nb-NO" sz="1200" b="1" dirty="0"/>
              <a:t>: </a:t>
            </a:r>
          </a:p>
          <a:p>
            <a:pPr>
              <a:lnSpc>
                <a:spcPct val="120000"/>
              </a:lnSpc>
            </a:pPr>
            <a:r>
              <a:rPr lang="nb-NO" sz="1200" dirty="0"/>
              <a:t>Hver avdeling har en tannkontakt</a:t>
            </a:r>
            <a:r>
              <a:rPr lang="nb-NO" sz="1200" b="1" dirty="0"/>
              <a:t> </a:t>
            </a:r>
            <a:r>
              <a:rPr lang="nb-NO" sz="1200" dirty="0"/>
              <a:t>som gir tannpleier beskjed om nye beboere, og når  det er endringer i beboers tilstand som gjør at munnstellkortet bør endres eller skiftes.</a:t>
            </a:r>
          </a:p>
          <a:p>
            <a:pPr>
              <a:lnSpc>
                <a:spcPct val="120000"/>
              </a:lnSpc>
            </a:pPr>
            <a:r>
              <a:rPr lang="nb-NO" sz="1200" dirty="0"/>
              <a:t>Ved screening 1x året bør tannkontakt være tilstede.</a:t>
            </a:r>
          </a:p>
          <a:p>
            <a:pPr>
              <a:lnSpc>
                <a:spcPct val="120000"/>
              </a:lnSpc>
            </a:pPr>
            <a:r>
              <a:rPr lang="nb-NO" sz="1200" dirty="0"/>
              <a:t>Tannpleier skal ha beskjed fra avdelingsleder hvis / når bytte av tannkontakt. Det skrives kontrakt mellom tannpleier og tannkontakt.</a:t>
            </a:r>
          </a:p>
          <a:p>
            <a:pPr>
              <a:lnSpc>
                <a:spcPct val="120000"/>
              </a:lnSpc>
            </a:pPr>
            <a:r>
              <a:rPr lang="nb-NO" sz="1200" dirty="0"/>
              <a:t>Tannpleier tilbyr og utfører undervisning ved behov.</a:t>
            </a:r>
          </a:p>
          <a:p>
            <a:pPr>
              <a:lnSpc>
                <a:spcPct val="120000"/>
              </a:lnSpc>
            </a:pPr>
            <a:r>
              <a:rPr lang="nb-NO" sz="1200" b="1" dirty="0" smtClean="0"/>
              <a:t>2</a:t>
            </a:r>
            <a:r>
              <a:rPr lang="nb-NO" sz="1200" b="1" dirty="0"/>
              <a:t>. Innkjøp av tannpleiemateriell:</a:t>
            </a:r>
          </a:p>
          <a:p>
            <a:pPr>
              <a:lnSpc>
                <a:spcPct val="120000"/>
              </a:lnSpc>
            </a:pPr>
            <a:r>
              <a:rPr lang="nb-NO" sz="1200" dirty="0"/>
              <a:t>Det er ønskelig at sykehjemmene kan tilby gratis materiell, </a:t>
            </a:r>
            <a:r>
              <a:rPr lang="nb-NO" sz="1200" dirty="0" err="1"/>
              <a:t>evt</a:t>
            </a:r>
            <a:r>
              <a:rPr lang="nb-NO" sz="1200" dirty="0"/>
              <a:t> at dette er tilgjengelig for kjøp på sykehjemmene.</a:t>
            </a:r>
            <a:br>
              <a:rPr lang="nb-NO" sz="1200" dirty="0"/>
            </a:br>
            <a:r>
              <a:rPr lang="nb-NO" sz="1200" dirty="0"/>
              <a:t>- En del utstyr blir dekket av sykehjemmene, slik som hjelpemidler ved spesiell munnstell. Eks </a:t>
            </a:r>
            <a:r>
              <a:rPr lang="nb-NO" sz="1200" dirty="0" err="1"/>
              <a:t>corsodyl</a:t>
            </a:r>
            <a:r>
              <a:rPr lang="nb-NO" sz="1200" dirty="0"/>
              <a:t> ved betennelser og infeksjoner</a:t>
            </a:r>
          </a:p>
          <a:p>
            <a:pPr>
              <a:lnSpc>
                <a:spcPct val="120000"/>
              </a:lnSpc>
            </a:pPr>
            <a:r>
              <a:rPr lang="nb-NO" sz="1200" b="1" dirty="0" smtClean="0"/>
              <a:t>3</a:t>
            </a:r>
            <a:r>
              <a:rPr lang="nb-NO" sz="1200" b="1" dirty="0"/>
              <a:t>. Opplæring av nyansatte:</a:t>
            </a:r>
          </a:p>
          <a:p>
            <a:pPr>
              <a:lnSpc>
                <a:spcPct val="120000"/>
              </a:lnSpc>
            </a:pPr>
            <a:r>
              <a:rPr lang="nb-NO" sz="1200" dirty="0"/>
              <a:t>Hver avdeling bør ha sin egen munnstellperm med prosedyrer. </a:t>
            </a:r>
            <a:r>
              <a:rPr lang="nb-NO" sz="1200" dirty="0">
                <a:solidFill>
                  <a:srgbClr val="FF0000"/>
                </a:solidFill>
              </a:rPr>
              <a:t>Alle ansatte </a:t>
            </a:r>
            <a:r>
              <a:rPr lang="nb-NO" sz="1200" dirty="0" smtClean="0">
                <a:solidFill>
                  <a:srgbClr val="FF0000"/>
                </a:solidFill>
              </a:rPr>
              <a:t>bør </a:t>
            </a:r>
            <a:r>
              <a:rPr lang="nb-NO" sz="1200" dirty="0">
                <a:solidFill>
                  <a:srgbClr val="FF0000"/>
                </a:solidFill>
              </a:rPr>
              <a:t>studere permen og den skal også brukes i veiledning av vikarer. Alle vikarer </a:t>
            </a:r>
            <a:r>
              <a:rPr lang="nb-NO" sz="1200" dirty="0" smtClean="0">
                <a:solidFill>
                  <a:srgbClr val="FF0000"/>
                </a:solidFill>
              </a:rPr>
              <a:t>BØR </a:t>
            </a:r>
            <a:r>
              <a:rPr lang="nb-NO" sz="1200" dirty="0">
                <a:solidFill>
                  <a:srgbClr val="FF0000"/>
                </a:solidFill>
              </a:rPr>
              <a:t>ha praktisk opplæring i munnstell.</a:t>
            </a:r>
          </a:p>
          <a:p>
            <a:pPr>
              <a:lnSpc>
                <a:spcPct val="120000"/>
              </a:lnSpc>
            </a:pPr>
            <a:endParaRPr lang="nb-NO" sz="1200" b="1" dirty="0"/>
          </a:p>
          <a:p>
            <a:endParaRPr lang="nb-NO" sz="1200" dirty="0"/>
          </a:p>
        </p:txBody>
      </p:sp>
      <p:pic>
        <p:nvPicPr>
          <p:cNvPr id="5" name="Picture 2" descr="C:\Users\tove.bendiksen\AppData\Local\Microsoft\Windows\Temporary Internet Files\Content.IE5\2U9EAO8G\MC9003611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5342" y="795675"/>
            <a:ext cx="620713" cy="87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908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93388" y="661480"/>
            <a:ext cx="8897599" cy="1819074"/>
          </a:xfrm>
        </p:spPr>
        <p:txBody>
          <a:bodyPr>
            <a:normAutofit/>
          </a:bodyPr>
          <a:lstStyle/>
          <a:p>
            <a:r>
              <a:rPr lang="nb-NO" sz="2400" b="1" dirty="0" smtClean="0">
                <a:solidFill>
                  <a:schemeClr val="tx1"/>
                </a:solidFill>
              </a:rPr>
              <a:t>MUNNSTELLKORT </a:t>
            </a:r>
            <a:r>
              <a:rPr lang="nb-NO" b="1" dirty="0"/>
              <a:t/>
            </a:r>
            <a:br>
              <a:rPr lang="nb-NO" b="1" dirty="0"/>
            </a:br>
            <a:r>
              <a:rPr lang="nb-NO" b="1" dirty="0"/>
              <a:t/>
            </a:r>
            <a:br>
              <a:rPr lang="nb-NO" b="1" dirty="0"/>
            </a:br>
            <a:endParaRPr lang="nb-NO" dirty="0"/>
          </a:p>
        </p:txBody>
      </p:sp>
      <p:graphicFrame>
        <p:nvGraphicFramePr>
          <p:cNvPr id="5" name="Plassholder for innhold 4"/>
          <p:cNvGraphicFramePr>
            <a:graphicFrameLocks noGrp="1" noChangeAspect="1"/>
          </p:cNvGraphicFramePr>
          <p:nvPr>
            <p:ph idx="1"/>
            <p:extLst>
              <p:ext uri="{D42A27DB-BD31-4B8C-83A1-F6EECF244321}">
                <p14:modId xmlns:p14="http://schemas.microsoft.com/office/powerpoint/2010/main" val="1128994381"/>
              </p:ext>
            </p:extLst>
          </p:nvPr>
        </p:nvGraphicFramePr>
        <p:xfrm>
          <a:off x="5157659" y="661480"/>
          <a:ext cx="5667375" cy="4000500"/>
        </p:xfrm>
        <a:graphic>
          <a:graphicData uri="http://schemas.openxmlformats.org/presentationml/2006/ole">
            <mc:AlternateContent xmlns:mc="http://schemas.openxmlformats.org/markup-compatibility/2006">
              <mc:Choice xmlns:v="urn:schemas-microsoft-com:vml" Requires="v">
                <p:oleObj spid="_x0000_s6185" name="Acrobat Document" r:id="rId3" imgW="5667119" imgH="4000320" progId="AcroExch.Document.11">
                  <p:embed/>
                </p:oleObj>
              </mc:Choice>
              <mc:Fallback>
                <p:oleObj name="Acrobat Document" r:id="rId3" imgW="5667119" imgH="4000320" progId="AcroExch.Document.11">
                  <p:embed/>
                  <p:pic>
                    <p:nvPicPr>
                      <p:cNvPr id="0" name=""/>
                      <p:cNvPicPr/>
                      <p:nvPr/>
                    </p:nvPicPr>
                    <p:blipFill>
                      <a:blip r:embed="rId4"/>
                      <a:stretch>
                        <a:fillRect/>
                      </a:stretch>
                    </p:blipFill>
                    <p:spPr>
                      <a:xfrm>
                        <a:off x="5157659" y="661480"/>
                        <a:ext cx="5667375" cy="4000500"/>
                      </a:xfrm>
                      <a:prstGeom prst="rect">
                        <a:avLst/>
                      </a:prstGeom>
                    </p:spPr>
                  </p:pic>
                </p:oleObj>
              </mc:Fallback>
            </mc:AlternateContent>
          </a:graphicData>
        </a:graphic>
      </p:graphicFrame>
      <p:sp>
        <p:nvSpPr>
          <p:cNvPr id="4" name="Plassholder for tekst 3"/>
          <p:cNvSpPr>
            <a:spLocks noGrp="1"/>
          </p:cNvSpPr>
          <p:nvPr>
            <p:ph type="body" sz="half" idx="2"/>
          </p:nvPr>
        </p:nvSpPr>
        <p:spPr>
          <a:xfrm>
            <a:off x="593387" y="1673157"/>
            <a:ext cx="4348263" cy="4961107"/>
          </a:xfrm>
        </p:spPr>
        <p:txBody>
          <a:bodyPr/>
          <a:lstStyle/>
          <a:p>
            <a:r>
              <a:rPr lang="nb-NO" sz="2000" b="1" dirty="0"/>
              <a:t/>
            </a:r>
            <a:br>
              <a:rPr lang="nb-NO" sz="2000" b="1" dirty="0"/>
            </a:br>
            <a:r>
              <a:rPr lang="nb-NO" sz="1200" dirty="0"/>
              <a:t>Hjelpemiddel for alle  som assisterer pasienter ved munnstell.  Finnes 6 forskjellige munnstell kort som er tilpasset pasienter med forskjellige behov. </a:t>
            </a:r>
            <a:br>
              <a:rPr lang="nb-NO" sz="1200" dirty="0"/>
            </a:br>
            <a:r>
              <a:rPr lang="nb-NO" sz="1200" dirty="0"/>
              <a:t/>
            </a:r>
            <a:br>
              <a:rPr lang="nb-NO" sz="1200" dirty="0"/>
            </a:br>
            <a:r>
              <a:rPr lang="nb-NO" sz="1200" dirty="0"/>
              <a:t>Disse kan lastes ned GRATIS på internett: </a:t>
            </a:r>
            <a:br>
              <a:rPr lang="nb-NO" sz="1200" dirty="0"/>
            </a:br>
            <a:r>
              <a:rPr lang="nb-NO" sz="1200" b="1" dirty="0">
                <a:hlinkClick r:id="rId5"/>
              </a:rPr>
              <a:t>http://www.uib.no/iko/om-instituttet/fagseksjoner-paa-instituttet/seksjon-for-gerodontologi</a:t>
            </a:r>
            <a:r>
              <a:rPr lang="nb-NO" sz="1200" b="1" dirty="0"/>
              <a:t> </a:t>
            </a:r>
            <a:endParaRPr lang="nb-NO" sz="1200" b="1" dirty="0" smtClean="0"/>
          </a:p>
          <a:p>
            <a:r>
              <a:rPr lang="nb-NO" sz="1200" dirty="0" smtClean="0"/>
              <a:t>Eller </a:t>
            </a:r>
            <a:r>
              <a:rPr lang="nb-NO" sz="1200" dirty="0" err="1" smtClean="0"/>
              <a:t>TkMidt</a:t>
            </a:r>
            <a:r>
              <a:rPr lang="nb-NO" sz="1200" dirty="0" smtClean="0"/>
              <a:t> – </a:t>
            </a:r>
            <a:r>
              <a:rPr lang="nb-NO" sz="1200" dirty="0" err="1" smtClean="0"/>
              <a:t>Tannvern</a:t>
            </a:r>
            <a:r>
              <a:rPr lang="nb-NO" sz="1200" dirty="0" smtClean="0"/>
              <a:t> –  link til munnstellkortene</a:t>
            </a:r>
            <a:endParaRPr lang="nb-NO" sz="1200" dirty="0"/>
          </a:p>
          <a:p>
            <a:endParaRPr lang="nb-NO" sz="1200" dirty="0" smtClean="0"/>
          </a:p>
        </p:txBody>
      </p:sp>
      <p:graphicFrame>
        <p:nvGraphicFramePr>
          <p:cNvPr id="6" name="Objekt 5"/>
          <p:cNvGraphicFramePr>
            <a:graphicFrameLocks noChangeAspect="1"/>
          </p:cNvGraphicFramePr>
          <p:nvPr>
            <p:extLst>
              <p:ext uri="{D42A27DB-BD31-4B8C-83A1-F6EECF244321}">
                <p14:modId xmlns:p14="http://schemas.microsoft.com/office/powerpoint/2010/main" val="3852997099"/>
              </p:ext>
            </p:extLst>
          </p:nvPr>
        </p:nvGraphicFramePr>
        <p:xfrm>
          <a:off x="9227191" y="4869486"/>
          <a:ext cx="2376264" cy="1569231"/>
        </p:xfrm>
        <a:graphic>
          <a:graphicData uri="http://schemas.openxmlformats.org/presentationml/2006/ole">
            <mc:AlternateContent xmlns:mc="http://schemas.openxmlformats.org/markup-compatibility/2006">
              <mc:Choice xmlns:v="urn:schemas-microsoft-com:vml" Requires="v">
                <p:oleObj spid="_x0000_s6186" name="Acrobat Document" r:id="rId6" imgW="5667119" imgH="4000320" progId="AcroExch.Document.11">
                  <p:embed/>
                </p:oleObj>
              </mc:Choice>
              <mc:Fallback>
                <p:oleObj name="Acrobat Document" r:id="rId6" imgW="5667119" imgH="4000320" progId="AcroExch.Document.11">
                  <p:embed/>
                  <p:pic>
                    <p:nvPicPr>
                      <p:cNvPr id="0" name=""/>
                      <p:cNvPicPr/>
                      <p:nvPr/>
                    </p:nvPicPr>
                    <p:blipFill>
                      <a:blip r:embed="rId7"/>
                      <a:stretch>
                        <a:fillRect/>
                      </a:stretch>
                    </p:blipFill>
                    <p:spPr>
                      <a:xfrm>
                        <a:off x="9227191" y="4869486"/>
                        <a:ext cx="2376264" cy="1569231"/>
                      </a:xfrm>
                      <a:prstGeom prst="rect">
                        <a:avLst/>
                      </a:prstGeom>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2018316192"/>
              </p:ext>
            </p:extLst>
          </p:nvPr>
        </p:nvGraphicFramePr>
        <p:xfrm>
          <a:off x="6320963" y="4572125"/>
          <a:ext cx="2715047" cy="2163955"/>
        </p:xfrm>
        <a:graphic>
          <a:graphicData uri="http://schemas.openxmlformats.org/presentationml/2006/ole">
            <mc:AlternateContent xmlns:mc="http://schemas.openxmlformats.org/markup-compatibility/2006">
              <mc:Choice xmlns:v="urn:schemas-microsoft-com:vml" Requires="v">
                <p:oleObj spid="_x0000_s6187" name="Acrobat Document" r:id="rId8" imgW="5667119" imgH="4000320" progId="AcroExch.Document.11">
                  <p:embed/>
                </p:oleObj>
              </mc:Choice>
              <mc:Fallback>
                <p:oleObj name="Acrobat Document" r:id="rId8" imgW="5667119" imgH="4000320" progId="AcroExch.Document.11">
                  <p:embed/>
                  <p:pic>
                    <p:nvPicPr>
                      <p:cNvPr id="0" name=""/>
                      <p:cNvPicPr/>
                      <p:nvPr/>
                    </p:nvPicPr>
                    <p:blipFill>
                      <a:blip r:embed="rId9"/>
                      <a:stretch>
                        <a:fillRect/>
                      </a:stretch>
                    </p:blipFill>
                    <p:spPr>
                      <a:xfrm>
                        <a:off x="6320963" y="4572125"/>
                        <a:ext cx="2715047" cy="2163955"/>
                      </a:xfrm>
                      <a:prstGeom prst="rect">
                        <a:avLst/>
                      </a:prstGeom>
                    </p:spPr>
                  </p:pic>
                </p:oleObj>
              </mc:Fallback>
            </mc:AlternateContent>
          </a:graphicData>
        </a:graphic>
      </p:graphicFrame>
    </p:spTree>
    <p:extLst>
      <p:ext uri="{BB962C8B-B14F-4D97-AF65-F5344CB8AC3E}">
        <p14:creationId xmlns:p14="http://schemas.microsoft.com/office/powerpoint/2010/main" val="1638294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6928" y="836579"/>
            <a:ext cx="7762671" cy="826851"/>
          </a:xfrm>
        </p:spPr>
        <p:txBody>
          <a:bodyPr>
            <a:normAutofit fontScale="90000"/>
          </a:bodyPr>
          <a:lstStyle/>
          <a:p>
            <a:r>
              <a:rPr lang="nb-NO" sz="2700" b="1" dirty="0">
                <a:solidFill>
                  <a:schemeClr val="tx1"/>
                </a:solidFill>
              </a:rPr>
              <a:t>ANBEFALTE LINKER MED FILMER OG OPPLÆRING </a:t>
            </a:r>
            <a:endParaRPr lang="nb-NO" dirty="0"/>
          </a:p>
        </p:txBody>
      </p:sp>
      <p:sp>
        <p:nvSpPr>
          <p:cNvPr id="3" name="Plassholder for innhold 2"/>
          <p:cNvSpPr>
            <a:spLocks noGrp="1"/>
          </p:cNvSpPr>
          <p:nvPr>
            <p:ph idx="1"/>
          </p:nvPr>
        </p:nvSpPr>
        <p:spPr>
          <a:xfrm>
            <a:off x="5183187" y="1663430"/>
            <a:ext cx="6791561" cy="4863830"/>
          </a:xfrm>
        </p:spPr>
        <p:txBody>
          <a:bodyPr/>
          <a:lstStyle/>
          <a:p>
            <a:pPr marL="0" indent="0">
              <a:buNone/>
            </a:pPr>
            <a:endParaRPr lang="nb-NO" sz="1400" b="1" dirty="0" smtClean="0"/>
          </a:p>
          <a:p>
            <a:pPr marL="0" indent="0">
              <a:buNone/>
            </a:pPr>
            <a:endParaRPr lang="nb-NO" sz="1400" b="1" dirty="0"/>
          </a:p>
          <a:p>
            <a:pPr marL="0" indent="0">
              <a:buNone/>
            </a:pPr>
            <a:endParaRPr lang="nb-NO" sz="1400" b="1" dirty="0" smtClean="0"/>
          </a:p>
          <a:p>
            <a:pPr marL="0" indent="0">
              <a:buNone/>
            </a:pPr>
            <a:r>
              <a:rPr lang="nb-NO" sz="1200" b="1" dirty="0" smtClean="0"/>
              <a:t>KILDEHENVISNINGER</a:t>
            </a:r>
            <a:r>
              <a:rPr lang="nb-NO" sz="1200" b="1" dirty="0"/>
              <a:t>:</a:t>
            </a:r>
          </a:p>
          <a:p>
            <a:pPr marL="0" indent="0">
              <a:buNone/>
            </a:pPr>
            <a:r>
              <a:rPr lang="nb-NO" sz="1200" dirty="0"/>
              <a:t>Lovdata</a:t>
            </a:r>
          </a:p>
          <a:p>
            <a:pPr marL="0" indent="0">
              <a:buNone/>
            </a:pPr>
            <a:r>
              <a:rPr lang="nb-NO" sz="1200" dirty="0" err="1"/>
              <a:t>Helfo</a:t>
            </a:r>
            <a:endParaRPr lang="nb-NO" sz="1200" dirty="0"/>
          </a:p>
          <a:p>
            <a:pPr marL="0" indent="0">
              <a:buNone/>
            </a:pPr>
            <a:r>
              <a:rPr lang="nb-NO" sz="1200" dirty="0"/>
              <a:t>Utviklingssenter for sykehjem og hjemmetjenester</a:t>
            </a:r>
          </a:p>
          <a:p>
            <a:pPr marL="0" indent="0">
              <a:buNone/>
            </a:pPr>
            <a:r>
              <a:rPr lang="nb-NO" sz="1200" dirty="0" err="1"/>
              <a:t>Løvåsen</a:t>
            </a:r>
            <a:r>
              <a:rPr lang="nb-NO" sz="1200" dirty="0"/>
              <a:t> undervisningssykehjem</a:t>
            </a:r>
          </a:p>
          <a:p>
            <a:pPr marL="0" indent="0">
              <a:buNone/>
            </a:pPr>
            <a:r>
              <a:rPr lang="nb-NO" sz="1200" dirty="0"/>
              <a:t>Den offentlige tannhelsetjenesten </a:t>
            </a:r>
          </a:p>
          <a:p>
            <a:pPr marL="0" indent="0">
              <a:buNone/>
            </a:pPr>
            <a:r>
              <a:rPr lang="nb-NO" sz="1200" dirty="0" smtClean="0"/>
              <a:t>Tannhelsetjenestens kompetansesenter (</a:t>
            </a:r>
            <a:r>
              <a:rPr lang="nb-NO" sz="1200" dirty="0" err="1" smtClean="0"/>
              <a:t>TkMidt</a:t>
            </a:r>
            <a:r>
              <a:rPr lang="nb-NO" sz="1200" dirty="0" smtClean="0"/>
              <a:t> )</a:t>
            </a:r>
            <a:endParaRPr lang="nb-NO" sz="1200" dirty="0" smtClean="0"/>
          </a:p>
          <a:p>
            <a:pPr marL="0" indent="0">
              <a:buNone/>
            </a:pPr>
            <a:r>
              <a:rPr lang="nb-NO" sz="1200" dirty="0" smtClean="0"/>
              <a:t>Helsefagarbeideren. (Delta)Temahefte</a:t>
            </a:r>
            <a:endParaRPr lang="nb-NO" sz="1200" dirty="0"/>
          </a:p>
          <a:p>
            <a:endParaRPr lang="nb-NO" dirty="0"/>
          </a:p>
        </p:txBody>
      </p:sp>
      <p:sp>
        <p:nvSpPr>
          <p:cNvPr id="4" name="Plassholder for tekst 3"/>
          <p:cNvSpPr>
            <a:spLocks noGrp="1"/>
          </p:cNvSpPr>
          <p:nvPr>
            <p:ph type="body" sz="half" idx="2"/>
          </p:nvPr>
        </p:nvSpPr>
        <p:spPr>
          <a:xfrm>
            <a:off x="466928" y="1663430"/>
            <a:ext cx="4305097" cy="4863830"/>
          </a:xfrm>
        </p:spPr>
        <p:txBody>
          <a:bodyPr>
            <a:noAutofit/>
          </a:bodyPr>
          <a:lstStyle/>
          <a:p>
            <a:pPr marL="68580"/>
            <a:endParaRPr lang="nb-NO" sz="1400" b="1" dirty="0" smtClean="0"/>
          </a:p>
          <a:p>
            <a:pPr marL="68580"/>
            <a:endParaRPr lang="nb-NO" sz="1400" b="1" dirty="0"/>
          </a:p>
          <a:p>
            <a:pPr marL="68580"/>
            <a:r>
              <a:rPr lang="nb-NO" sz="1200" b="1" dirty="0" smtClean="0"/>
              <a:t>Det </a:t>
            </a:r>
            <a:r>
              <a:rPr lang="nb-NO" sz="1200" b="1" dirty="0"/>
              <a:t>finnes på markedet flere gode filmer, opplæringsvideoer og e-læringsprogram.</a:t>
            </a:r>
          </a:p>
          <a:p>
            <a:pPr marL="68580"/>
            <a:r>
              <a:rPr lang="nb-NO" sz="1200" b="1" dirty="0"/>
              <a:t>Vi anbefaler følgende</a:t>
            </a:r>
            <a:r>
              <a:rPr lang="nb-NO" sz="1200" dirty="0"/>
              <a:t>:</a:t>
            </a:r>
          </a:p>
          <a:p>
            <a:pPr marL="68580"/>
            <a:endParaRPr lang="nb-NO" sz="1200" dirty="0"/>
          </a:p>
          <a:p>
            <a:pPr marL="68580"/>
            <a:r>
              <a:rPr lang="nb-NO" sz="1200" dirty="0">
                <a:solidFill>
                  <a:srgbClr val="0070C0"/>
                </a:solidFill>
              </a:rPr>
              <a:t>ttps://laeringsportalen.helse-sorost.no/mohiverepository/content/f4518dac-ecf6-42e9-86d6-3cd838b21667/course/asset/main.html </a:t>
            </a:r>
          </a:p>
          <a:p>
            <a:pPr marL="68580"/>
            <a:endParaRPr lang="nb-NO" sz="1200" dirty="0">
              <a:solidFill>
                <a:srgbClr val="0070C0"/>
              </a:solidFill>
            </a:endParaRPr>
          </a:p>
          <a:p>
            <a:pPr marL="68580"/>
            <a:r>
              <a:rPr lang="nb-NO" sz="1200" dirty="0" err="1" smtClean="0">
                <a:solidFill>
                  <a:srgbClr val="0070C0"/>
                </a:solidFill>
              </a:rPr>
              <a:t>You</a:t>
            </a:r>
            <a:r>
              <a:rPr lang="nb-NO" sz="1200" dirty="0" smtClean="0">
                <a:solidFill>
                  <a:srgbClr val="0070C0"/>
                </a:solidFill>
              </a:rPr>
              <a:t> </a:t>
            </a:r>
            <a:r>
              <a:rPr lang="nb-NO" sz="1200" dirty="0" err="1" smtClean="0">
                <a:solidFill>
                  <a:srgbClr val="0070C0"/>
                </a:solidFill>
              </a:rPr>
              <a:t>toube</a:t>
            </a:r>
            <a:r>
              <a:rPr lang="nb-NO" sz="1200" dirty="0" smtClean="0">
                <a:solidFill>
                  <a:srgbClr val="0070C0"/>
                </a:solidFill>
              </a:rPr>
              <a:t> – film Munn og tannstell på eldre – </a:t>
            </a:r>
            <a:r>
              <a:rPr lang="nb-NO" sz="1200" dirty="0" err="1" smtClean="0">
                <a:solidFill>
                  <a:srgbClr val="0070C0"/>
                </a:solidFill>
              </a:rPr>
              <a:t>Løvåsen</a:t>
            </a:r>
            <a:r>
              <a:rPr lang="nb-NO" sz="1200" dirty="0" smtClean="0">
                <a:solidFill>
                  <a:srgbClr val="0070C0"/>
                </a:solidFill>
              </a:rPr>
              <a:t> sykehjem, Bergen</a:t>
            </a:r>
            <a:endParaRPr lang="nb-NO" sz="1200" dirty="0">
              <a:solidFill>
                <a:srgbClr val="0070C0"/>
              </a:solidFill>
            </a:endParaRPr>
          </a:p>
          <a:p>
            <a:pPr marL="68580"/>
            <a:endParaRPr lang="nb-NO" sz="1200" dirty="0">
              <a:solidFill>
                <a:srgbClr val="0070C0"/>
              </a:solidFill>
            </a:endParaRPr>
          </a:p>
          <a:p>
            <a:pPr marL="68580"/>
            <a:endParaRPr lang="nb-NO" sz="1200" dirty="0">
              <a:solidFill>
                <a:srgbClr val="0070C0"/>
              </a:solidFill>
            </a:endParaRPr>
          </a:p>
          <a:p>
            <a:pPr marL="68580"/>
            <a:r>
              <a:rPr lang="nb-NO" sz="1200" dirty="0"/>
              <a:t>tp</a:t>
            </a:r>
            <a:r>
              <a:rPr lang="nb-NO" sz="1200" dirty="0">
                <a:solidFill>
                  <a:srgbClr val="0070C0"/>
                </a:solidFill>
              </a:rPr>
              <a:t>://www.utviklingssenter.no/e-laering-i-tannpleie-for-helsepersonell.4914138-179650.html </a:t>
            </a:r>
          </a:p>
        </p:txBody>
      </p:sp>
    </p:spTree>
    <p:extLst>
      <p:ext uri="{BB962C8B-B14F-4D97-AF65-F5344CB8AC3E}">
        <p14:creationId xmlns:p14="http://schemas.microsoft.com/office/powerpoint/2010/main" val="314845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603147"/>
            <a:ext cx="12192000" cy="8833187"/>
          </a:xfrm>
          <a:prstGeom prst="rect">
            <a:avLst/>
          </a:prstGeom>
        </p:spPr>
        <p:txBody>
          <a:bodyPr wrap="square">
            <a:spAutoFit/>
          </a:bodyPr>
          <a:lstStyle/>
          <a:p>
            <a:endParaRPr lang="nb-NO" sz="1200" dirty="0" smtClean="0"/>
          </a:p>
          <a:p>
            <a:endParaRPr lang="nb-NO" sz="1200" dirty="0"/>
          </a:p>
          <a:p>
            <a:endParaRPr lang="nb-NO" sz="1200" dirty="0" smtClean="0"/>
          </a:p>
          <a:p>
            <a:endParaRPr lang="nb-NO" sz="1200" dirty="0"/>
          </a:p>
          <a:p>
            <a:endParaRPr lang="nb-NO" sz="1200" dirty="0" smtClean="0"/>
          </a:p>
          <a:p>
            <a:endParaRPr lang="nb-NO" sz="1200" dirty="0"/>
          </a:p>
          <a:p>
            <a:endParaRPr lang="nb-NO" sz="1200" dirty="0" smtClean="0"/>
          </a:p>
          <a:p>
            <a:endParaRPr lang="nb-NO" sz="1200" dirty="0"/>
          </a:p>
          <a:p>
            <a:endParaRPr lang="nb-NO" sz="1200" dirty="0" smtClean="0"/>
          </a:p>
          <a:p>
            <a:endParaRPr lang="nb-NO" sz="1200" dirty="0"/>
          </a:p>
          <a:p>
            <a:endParaRPr lang="nb-NO" sz="1200" dirty="0" smtClean="0"/>
          </a:p>
          <a:p>
            <a:endParaRPr lang="nb-NO" sz="1200" dirty="0"/>
          </a:p>
          <a:p>
            <a:endParaRPr lang="nb-NO" sz="1200" dirty="0" smtClean="0"/>
          </a:p>
          <a:p>
            <a:endParaRPr lang="nb-NO" sz="1200" dirty="0"/>
          </a:p>
          <a:p>
            <a:endParaRPr lang="nb-NO" sz="1200" dirty="0" smtClean="0"/>
          </a:p>
          <a:p>
            <a:r>
              <a:rPr lang="nb-NO" sz="1400" dirty="0" smtClean="0"/>
              <a:t>…………………………………………………………………………………………………………………………. </a:t>
            </a:r>
            <a:r>
              <a:rPr lang="nb-NO" sz="1400" dirty="0"/>
              <a:t/>
            </a:r>
            <a:br>
              <a:rPr lang="nb-NO" sz="1400" dirty="0"/>
            </a:br>
            <a:r>
              <a:rPr lang="nb-NO" sz="1400" dirty="0"/>
              <a:t>er tildelt vervet som:   </a:t>
            </a:r>
            <a:r>
              <a:rPr lang="nb-NO" sz="1400" b="1" dirty="0" smtClean="0"/>
              <a:t>TANNKONTAKT</a:t>
            </a:r>
            <a:r>
              <a:rPr lang="nb-NO" sz="1400" dirty="0"/>
              <a:t/>
            </a:r>
            <a:br>
              <a:rPr lang="nb-NO" sz="1400" dirty="0"/>
            </a:br>
            <a:r>
              <a:rPr lang="nb-NO" sz="1400" dirty="0"/>
              <a:t>                                  </a:t>
            </a:r>
            <a:br>
              <a:rPr lang="nb-NO" sz="1400" dirty="0"/>
            </a:br>
            <a:r>
              <a:rPr lang="nb-NO" sz="1400" dirty="0" smtClean="0"/>
              <a:t>Ved …………………………………………………………………………………………………………………….</a:t>
            </a:r>
            <a:r>
              <a:rPr lang="nb-NO" sz="1400" dirty="0"/>
              <a:t/>
            </a:r>
            <a:br>
              <a:rPr lang="nb-NO" sz="1400" dirty="0"/>
            </a:br>
            <a:r>
              <a:rPr lang="nb-NO" sz="1400" dirty="0"/>
              <a:t/>
            </a:r>
            <a:br>
              <a:rPr lang="nb-NO" sz="1400" dirty="0"/>
            </a:br>
            <a:r>
              <a:rPr lang="nb-NO" sz="1400" dirty="0"/>
              <a:t> For perioden</a:t>
            </a:r>
            <a:r>
              <a:rPr lang="nb-NO" sz="1400" dirty="0" smtClean="0"/>
              <a:t>………………………………………………………………………………………………………</a:t>
            </a:r>
            <a:r>
              <a:rPr lang="nb-NO" sz="1400" dirty="0"/>
              <a:t/>
            </a:r>
            <a:br>
              <a:rPr lang="nb-NO" sz="1400" dirty="0"/>
            </a:br>
            <a:r>
              <a:rPr lang="nb-NO" sz="1400" dirty="0"/>
              <a:t> </a:t>
            </a:r>
            <a:r>
              <a:rPr lang="nb-NO" sz="1400" b="1" u="sng" dirty="0" smtClean="0"/>
              <a:t>Tannkontakten </a:t>
            </a:r>
            <a:r>
              <a:rPr lang="nb-NO" sz="1400" b="1" u="sng" dirty="0"/>
              <a:t>skal :</a:t>
            </a:r>
            <a:r>
              <a:rPr lang="nb-NO" sz="1400" dirty="0"/>
              <a:t> </a:t>
            </a:r>
            <a:br>
              <a:rPr lang="nb-NO" sz="1400" dirty="0"/>
            </a:br>
            <a:r>
              <a:rPr lang="nb-NO" sz="1400" dirty="0"/>
              <a:t>. Være bindeledd mellom bogruppe og tannklinikken</a:t>
            </a:r>
            <a:br>
              <a:rPr lang="nb-NO" sz="1400" dirty="0"/>
            </a:br>
            <a:r>
              <a:rPr lang="nb-NO" sz="1400" dirty="0"/>
              <a:t>. Sørge for at nyansatte /vikarer får informasjon om tann og munnstell, og gi  undervisning på posten ved behov.</a:t>
            </a:r>
            <a:br>
              <a:rPr lang="nb-NO" sz="1400" dirty="0"/>
            </a:br>
            <a:r>
              <a:rPr lang="nb-NO" sz="1400" dirty="0"/>
              <a:t>. Se til at nødvendig utstyr og riktig munnstellkort er på plass.</a:t>
            </a:r>
            <a:br>
              <a:rPr lang="nb-NO" sz="1400" dirty="0"/>
            </a:br>
            <a:r>
              <a:rPr lang="nb-NO" sz="1400" dirty="0"/>
              <a:t>. Gi beskjed til tannpleier om beboere som trenger nytt/endret munnstellkort.</a:t>
            </a:r>
            <a:br>
              <a:rPr lang="nb-NO" sz="1400" dirty="0"/>
            </a:br>
            <a:r>
              <a:rPr lang="nb-NO" sz="1400" dirty="0"/>
              <a:t>. Gi beskjed til tannpleier hvis behov for undervisning /informasjon på bogruppen.</a:t>
            </a:r>
            <a:br>
              <a:rPr lang="nb-NO" sz="1400" dirty="0"/>
            </a:br>
            <a:r>
              <a:rPr lang="nb-NO" sz="1400" dirty="0"/>
              <a:t>. Ny tannhelsekontakt skal velges i samråd med fagleder hvis ny slutter eller er ute i permisjon/sykemelding over lang tid.</a:t>
            </a:r>
            <a:br>
              <a:rPr lang="nb-NO" sz="1400" dirty="0"/>
            </a:br>
            <a:r>
              <a:rPr lang="nb-NO" sz="1400" dirty="0"/>
              <a:t>. Gi informasjon til nye brukere om tannhelsetilbud og innmelding </a:t>
            </a:r>
            <a:r>
              <a:rPr lang="nb-NO" sz="1400" i="1" dirty="0"/>
              <a:t>(</a:t>
            </a:r>
            <a:r>
              <a:rPr lang="nb-NO" sz="1400" i="1" dirty="0">
                <a:solidFill>
                  <a:srgbClr val="FF0000"/>
                </a:solidFill>
              </a:rPr>
              <a:t>hjemmesykepleie</a:t>
            </a:r>
            <a:r>
              <a:rPr lang="nb-NO" sz="1400" dirty="0">
                <a:solidFill>
                  <a:srgbClr val="FF0000"/>
                </a:solidFill>
              </a:rPr>
              <a:t>)</a:t>
            </a:r>
            <a:r>
              <a:rPr lang="nb-NO" sz="1400" dirty="0"/>
              <a:t/>
            </a:r>
            <a:br>
              <a:rPr lang="nb-NO" sz="1400" dirty="0"/>
            </a:br>
            <a:r>
              <a:rPr lang="nb-NO" sz="1400" dirty="0"/>
              <a:t/>
            </a:r>
            <a:br>
              <a:rPr lang="nb-NO" sz="1400" dirty="0"/>
            </a:br>
            <a:r>
              <a:rPr lang="nb-NO" sz="1400" dirty="0"/>
              <a:t>  </a:t>
            </a:r>
            <a:r>
              <a:rPr lang="nb-NO" sz="1400" b="1" u="sng" dirty="0"/>
              <a:t>Tannpleier skal: </a:t>
            </a:r>
            <a:r>
              <a:rPr lang="nb-NO" sz="1400" b="1" dirty="0"/>
              <a:t/>
            </a:r>
            <a:br>
              <a:rPr lang="nb-NO" sz="1400" b="1" dirty="0"/>
            </a:br>
            <a:r>
              <a:rPr lang="nb-NO" sz="1400" dirty="0"/>
              <a:t> . Kalle inn 1-2 møter årlig.  Gi nødvendig informasjon og undervisning for at tannhelsekontaktene skal  kunne utføre sine arbeidsoppgaver.</a:t>
            </a:r>
            <a:br>
              <a:rPr lang="nb-NO" sz="1400" dirty="0"/>
            </a:br>
            <a:r>
              <a:rPr lang="nb-NO" sz="1400" dirty="0"/>
              <a:t>. Tilby undervisning på bogruppen ved behov, fortrinnsvis 1xårlig.</a:t>
            </a:r>
            <a:br>
              <a:rPr lang="nb-NO" sz="1400" dirty="0"/>
            </a:br>
            <a:r>
              <a:rPr lang="nb-NO" sz="1400" dirty="0"/>
              <a:t/>
            </a:r>
            <a:br>
              <a:rPr lang="nb-NO" sz="1400" dirty="0"/>
            </a:br>
            <a:r>
              <a:rPr lang="nb-NO" sz="1400" dirty="0"/>
              <a:t> DATO : ………………………… </a:t>
            </a:r>
            <a:br>
              <a:rPr lang="nb-NO" sz="1400" dirty="0"/>
            </a:br>
            <a:r>
              <a:rPr lang="nb-NO" sz="1400" dirty="0"/>
              <a:t/>
            </a:r>
            <a:br>
              <a:rPr lang="nb-NO" sz="1400" dirty="0"/>
            </a:br>
            <a:r>
              <a:rPr lang="nb-NO" sz="1400" b="1" dirty="0" smtClean="0"/>
              <a:t>Tannkontakt                                                                                Tannpleier </a:t>
            </a:r>
            <a:r>
              <a:rPr lang="nb-NO" sz="1400" b="1" dirty="0"/>
              <a:t/>
            </a:r>
            <a:br>
              <a:rPr lang="nb-NO" sz="1400" b="1" dirty="0"/>
            </a:br>
            <a:r>
              <a:rPr lang="nb-NO" sz="1400" b="1" dirty="0"/>
              <a:t> </a:t>
            </a:r>
            <a:r>
              <a:rPr lang="nb-NO" sz="1400" dirty="0"/>
              <a:t/>
            </a:r>
            <a:br>
              <a:rPr lang="nb-NO" sz="1400" dirty="0"/>
            </a:br>
            <a:r>
              <a:rPr lang="nb-NO" sz="1400" dirty="0"/>
              <a:t> </a:t>
            </a:r>
            <a:r>
              <a:rPr lang="nb-NO" sz="1400" dirty="0" smtClean="0"/>
              <a:t>………………………………………………………………………………………………………..................................................................................</a:t>
            </a:r>
          </a:p>
          <a:p>
            <a:endParaRPr lang="nb-NO" sz="1400" dirty="0"/>
          </a:p>
          <a:p>
            <a:endParaRPr lang="nb-NO" sz="1400" dirty="0" smtClean="0"/>
          </a:p>
          <a:p>
            <a:r>
              <a:rPr lang="nb-NO" sz="1200" dirty="0"/>
              <a:t/>
            </a:r>
            <a:br>
              <a:rPr lang="nb-NO" sz="1200" dirty="0"/>
            </a:br>
            <a:endParaRPr lang="nb-NO" sz="1200" dirty="0"/>
          </a:p>
        </p:txBody>
      </p:sp>
      <p:pic>
        <p:nvPicPr>
          <p:cNvPr id="3" name="Picture 2" descr="C:\Users\tove.bendiksen\AppData\Local\Microsoft\Windows\Temporary Internet Files\Content.IE5\2TJT2QOH\MC90038990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16008" y="721684"/>
            <a:ext cx="1944216"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4386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61852" y="987424"/>
            <a:ext cx="4110174" cy="1069975"/>
          </a:xfrm>
        </p:spPr>
        <p:txBody>
          <a:bodyPr/>
          <a:lstStyle/>
          <a:p>
            <a:r>
              <a:rPr lang="nb-NO" dirty="0" smtClean="0"/>
              <a:t>Vi trenger alle hjelp innimellom.</a:t>
            </a:r>
            <a:endParaRPr lang="nb-NO" dirty="0"/>
          </a:p>
        </p:txBody>
      </p:sp>
      <p:pic>
        <p:nvPicPr>
          <p:cNvPr id="5" name="Plassholder for bilde 4"/>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Plassholder for tekst 3"/>
          <p:cNvSpPr>
            <a:spLocks noGrp="1"/>
          </p:cNvSpPr>
          <p:nvPr>
            <p:ph type="body" sz="half" idx="2"/>
          </p:nvPr>
        </p:nvSpPr>
        <p:spPr>
          <a:xfrm>
            <a:off x="839788" y="2057399"/>
            <a:ext cx="3932237" cy="4595949"/>
          </a:xfrm>
        </p:spPr>
        <p:txBody>
          <a:bodyPr>
            <a:normAutofit/>
          </a:bodyPr>
          <a:lstStyle/>
          <a:p>
            <a:pPr marL="285750" indent="-285750">
              <a:buFontTx/>
              <a:buChar char="-"/>
            </a:pPr>
            <a:r>
              <a:rPr lang="nb-NO" dirty="0" smtClean="0"/>
              <a:t>Tannhelsen er viktig for en god helse generelt men enda viktigere for eldre i møte med andre mennesker, barn og barnebarn. Et barnebarn på fange ved besøk – </a:t>
            </a:r>
            <a:r>
              <a:rPr lang="nb-NO" i="1" dirty="0" smtClean="0"/>
              <a:t>viktig at de slipper å høre at munnen deres lukter vondt.</a:t>
            </a:r>
          </a:p>
          <a:p>
            <a:pPr marL="285750" indent="-285750">
              <a:buFontTx/>
              <a:buChar char="-"/>
            </a:pPr>
            <a:r>
              <a:rPr lang="nb-NO" dirty="0" smtClean="0"/>
              <a:t>Et bestefar/mor sitt smil er det beste et barnebarn kan få, og da må det være et rent og pent smil. Viktig for det sosiale livet. </a:t>
            </a:r>
            <a:endParaRPr lang="nb-NO" dirty="0"/>
          </a:p>
          <a:p>
            <a:r>
              <a:rPr lang="nb-NO" sz="1400" dirty="0" smtClean="0">
                <a:solidFill>
                  <a:srgbClr val="00B050"/>
                </a:solidFill>
                <a:latin typeface="Bahnschrift Light" panose="020B0502040204020203" pitchFamily="34" charset="0"/>
              </a:rPr>
              <a:t>Dere er de som skal være med å sette tannhelsen blant eldre på sykehjem på kartet, Lage gode rutiner slik at dere vet at den dagen du selv, dine foreldre eller andre kjære familiemedlemmer havner på sykehjem så har du bidratt til at du vet at dine kjære eller du selv får det munnstellet de/dere har krav på</a:t>
            </a:r>
            <a:r>
              <a:rPr lang="nb-NO" sz="1400" dirty="0" smtClean="0">
                <a:solidFill>
                  <a:srgbClr val="00B050"/>
                </a:solidFill>
                <a:latin typeface="Bahnschrift Light" panose="020B0502040204020203" pitchFamily="34" charset="0"/>
                <a:sym typeface="Wingdings" panose="05000000000000000000" pitchFamily="2" charset="2"/>
              </a:rPr>
              <a:t>.</a:t>
            </a:r>
          </a:p>
          <a:p>
            <a:r>
              <a:rPr lang="nb-NO" sz="1400" dirty="0" smtClean="0">
                <a:solidFill>
                  <a:srgbClr val="00B050"/>
                </a:solidFill>
                <a:latin typeface="Bahnschrift Light" panose="020B0502040204020203" pitchFamily="34" charset="0"/>
                <a:sym typeface="Wingdings" panose="05000000000000000000" pitchFamily="2" charset="2"/>
              </a:rPr>
              <a:t>De fleste eldre på sykehjem  har egne tenner.</a:t>
            </a:r>
          </a:p>
          <a:p>
            <a:r>
              <a:rPr lang="nb-NO" sz="1400" dirty="0">
                <a:solidFill>
                  <a:srgbClr val="00B050"/>
                </a:solidFill>
                <a:latin typeface="Bahnschrift Light" panose="020B0502040204020203" pitchFamily="34" charset="0"/>
                <a:sym typeface="Wingdings" panose="05000000000000000000" pitchFamily="2" charset="2"/>
              </a:rPr>
              <a:t> </a:t>
            </a:r>
            <a:r>
              <a:rPr lang="nb-NO" sz="1400" dirty="0" smtClean="0">
                <a:solidFill>
                  <a:srgbClr val="00B050"/>
                </a:solidFill>
                <a:latin typeface="Bahnschrift Light" panose="020B0502040204020203" pitchFamily="34" charset="0"/>
                <a:sym typeface="Wingdings" panose="05000000000000000000" pitchFamily="2" charset="2"/>
              </a:rPr>
              <a:t>         HER KAN </a:t>
            </a:r>
            <a:r>
              <a:rPr lang="nb-NO" sz="1400" u="sng" dirty="0" smtClean="0">
                <a:solidFill>
                  <a:srgbClr val="00B050"/>
                </a:solidFill>
                <a:latin typeface="Bahnschrift Light" panose="020B0502040204020203" pitchFamily="34" charset="0"/>
                <a:sym typeface="Wingdings" panose="05000000000000000000" pitchFamily="2" charset="2"/>
              </a:rPr>
              <a:t>DU</a:t>
            </a:r>
            <a:r>
              <a:rPr lang="nb-NO" sz="1400" dirty="0" smtClean="0">
                <a:solidFill>
                  <a:srgbClr val="00B050"/>
                </a:solidFill>
                <a:latin typeface="Bahnschrift Light" panose="020B0502040204020203" pitchFamily="34" charset="0"/>
                <a:sym typeface="Wingdings" panose="05000000000000000000" pitchFamily="2" charset="2"/>
              </a:rPr>
              <a:t> GJØRE EN FORSKJELL  </a:t>
            </a:r>
            <a:endParaRPr lang="nb-NO" sz="1400" dirty="0" smtClean="0">
              <a:solidFill>
                <a:srgbClr val="00B050"/>
              </a:solidFill>
              <a:latin typeface="Bahnschrift Light" panose="020B0502040204020203" pitchFamily="34" charset="0"/>
            </a:endParaRPr>
          </a:p>
        </p:txBody>
      </p:sp>
    </p:spTree>
    <p:extLst>
      <p:ext uri="{BB962C8B-B14F-4D97-AF65-F5344CB8AC3E}">
        <p14:creationId xmlns:p14="http://schemas.microsoft.com/office/powerpoint/2010/main" val="271657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00332" y="759125"/>
            <a:ext cx="4682856" cy="474452"/>
          </a:xfrm>
        </p:spPr>
        <p:txBody>
          <a:bodyPr>
            <a:normAutofit/>
          </a:bodyPr>
          <a:lstStyle/>
          <a:p>
            <a:r>
              <a:rPr lang="nb-NO" sz="2400" b="1" dirty="0"/>
              <a:t>HVEM HAR ANSVAR FOR HVA</a:t>
            </a:r>
            <a:endParaRPr lang="nb-NO" sz="2400" dirty="0"/>
          </a:p>
        </p:txBody>
      </p:sp>
      <p:sp>
        <p:nvSpPr>
          <p:cNvPr id="3" name="Plassholder for innhold 2"/>
          <p:cNvSpPr>
            <a:spLocks noGrp="1"/>
          </p:cNvSpPr>
          <p:nvPr>
            <p:ph idx="1"/>
          </p:nvPr>
        </p:nvSpPr>
        <p:spPr>
          <a:xfrm>
            <a:off x="5183188" y="987425"/>
            <a:ext cx="5263401" cy="5603156"/>
          </a:xfrm>
        </p:spPr>
        <p:txBody>
          <a:bodyPr>
            <a:normAutofit/>
          </a:bodyPr>
          <a:lstStyle/>
          <a:p>
            <a:pPr marL="0" indent="0">
              <a:lnSpc>
                <a:spcPct val="120000"/>
              </a:lnSpc>
              <a:buNone/>
            </a:pPr>
            <a:endParaRPr lang="nb-NO" sz="1400" b="1" dirty="0"/>
          </a:p>
          <a:p>
            <a:pPr marL="0" indent="0">
              <a:lnSpc>
                <a:spcPct val="120000"/>
              </a:lnSpc>
              <a:buNone/>
            </a:pPr>
            <a:r>
              <a:rPr lang="nb-NO" sz="1000" b="1" u="sng" dirty="0" smtClean="0"/>
              <a:t>Tannkontakten</a:t>
            </a:r>
            <a:r>
              <a:rPr lang="nb-NO" sz="1000" b="1" u="sng" dirty="0"/>
              <a:t>: </a:t>
            </a:r>
          </a:p>
          <a:p>
            <a:pPr marL="0" indent="0">
              <a:lnSpc>
                <a:spcPct val="120000"/>
              </a:lnSpc>
              <a:buNone/>
            </a:pPr>
            <a:r>
              <a:rPr lang="nb-NO" sz="1000" dirty="0"/>
              <a:t>Er bindeleddet mellom avdelingen og tannhelsetjenesten. (Det bør være en tannkontakt på hver avd./boenhet) – vil få opplæring i tannhelse, oppdateres på hjelpemidler o.l.</a:t>
            </a:r>
          </a:p>
          <a:p>
            <a:pPr marL="0" lvl="0" indent="0">
              <a:lnSpc>
                <a:spcPct val="120000"/>
              </a:lnSpc>
              <a:buNone/>
            </a:pPr>
            <a:r>
              <a:rPr lang="nb-NO" sz="1000" dirty="0"/>
              <a:t>Er ansvarlig for at nyansatte/vikarer blir kjent med munnstellpermen og får opplæring i å gjennomføre daglig munnstell.</a:t>
            </a:r>
          </a:p>
          <a:p>
            <a:pPr marL="0" lvl="0" indent="0">
              <a:lnSpc>
                <a:spcPct val="120000"/>
              </a:lnSpc>
              <a:buNone/>
            </a:pPr>
            <a:r>
              <a:rPr lang="nb-NO" sz="1000" dirty="0"/>
              <a:t>Er også ansvarlig for å ajourføre materiell som sendes ut fra tannhelsetjenesten.</a:t>
            </a:r>
          </a:p>
          <a:p>
            <a:pPr marL="0" lvl="0" indent="0">
              <a:lnSpc>
                <a:spcPct val="120000"/>
              </a:lnSpc>
              <a:buNone/>
            </a:pPr>
            <a:r>
              <a:rPr lang="nb-NO" sz="1000" dirty="0"/>
              <a:t>Bistår tannhelsepersonell ved besøk på avdelingen.. </a:t>
            </a:r>
          </a:p>
          <a:p>
            <a:pPr marL="0" indent="0">
              <a:buNone/>
            </a:pPr>
            <a:endParaRPr lang="nb-NO" dirty="0"/>
          </a:p>
        </p:txBody>
      </p:sp>
      <p:sp>
        <p:nvSpPr>
          <p:cNvPr id="4" name="Plassholder for tekst 3"/>
          <p:cNvSpPr>
            <a:spLocks noGrp="1"/>
          </p:cNvSpPr>
          <p:nvPr>
            <p:ph type="body" sz="half" idx="2"/>
          </p:nvPr>
        </p:nvSpPr>
        <p:spPr>
          <a:xfrm>
            <a:off x="500332" y="1354347"/>
            <a:ext cx="4468483" cy="5305245"/>
          </a:xfrm>
        </p:spPr>
        <p:txBody>
          <a:bodyPr>
            <a:normAutofit/>
          </a:bodyPr>
          <a:lstStyle/>
          <a:p>
            <a:pPr>
              <a:lnSpc>
                <a:spcPct val="120000"/>
              </a:lnSpc>
            </a:pPr>
            <a:r>
              <a:rPr lang="nb-NO" sz="1200" b="1" u="sng" dirty="0"/>
              <a:t>Pleie- og omsorgstjenestens ansvar </a:t>
            </a:r>
            <a:endParaRPr lang="nb-NO" sz="1200" u="sng" dirty="0"/>
          </a:p>
          <a:p>
            <a:pPr>
              <a:lnSpc>
                <a:spcPct val="120000"/>
              </a:lnSpc>
            </a:pPr>
            <a:r>
              <a:rPr lang="nb-NO" sz="1200" dirty="0"/>
              <a:t>Pleie- og omsorgstjenesten skal informere nye brukere om tannhelsetjenestens tilbud og innhente informert samtykke til undersøkelse og eventuelt behandling av </a:t>
            </a:r>
            <a:r>
              <a:rPr lang="nb-NO" sz="1200" dirty="0" smtClean="0"/>
              <a:t>tenner</a:t>
            </a:r>
            <a:r>
              <a:rPr lang="nb-NO" sz="1200" dirty="0"/>
              <a:t> </a:t>
            </a:r>
            <a:r>
              <a:rPr lang="nb-NO" sz="1200" dirty="0" smtClean="0"/>
              <a:t>(</a:t>
            </a:r>
            <a:r>
              <a:rPr lang="nb-NO" sz="1200" dirty="0" err="1" smtClean="0"/>
              <a:t>Jfr</a:t>
            </a:r>
            <a:r>
              <a:rPr lang="nb-NO" sz="1200" dirty="0" smtClean="0"/>
              <a:t> </a:t>
            </a:r>
            <a:r>
              <a:rPr lang="nb-NO" sz="1200" dirty="0"/>
              <a:t>samarbeidsavtale og tilbudsbrev</a:t>
            </a:r>
            <a:r>
              <a:rPr lang="nb-NO" sz="1200" dirty="0" smtClean="0"/>
              <a:t>).</a:t>
            </a:r>
          </a:p>
          <a:p>
            <a:pPr>
              <a:lnSpc>
                <a:spcPct val="120000"/>
              </a:lnSpc>
            </a:pPr>
            <a:r>
              <a:rPr lang="nb-NO" sz="1200" dirty="0" smtClean="0"/>
              <a:t>- </a:t>
            </a:r>
            <a:r>
              <a:rPr lang="nb-NO" sz="1200" i="1" dirty="0" smtClean="0"/>
              <a:t>Ansvar for daglig munnstell </a:t>
            </a:r>
            <a:endParaRPr lang="nb-NO" sz="1200" i="1" dirty="0"/>
          </a:p>
          <a:p>
            <a:pPr>
              <a:lnSpc>
                <a:spcPct val="120000"/>
              </a:lnSpc>
            </a:pPr>
            <a:r>
              <a:rPr lang="nb-NO" sz="1200" b="1" u="sng" dirty="0" smtClean="0"/>
              <a:t>Tannhelsetjenestens </a:t>
            </a:r>
            <a:r>
              <a:rPr lang="nb-NO" sz="1200" b="1" u="sng" dirty="0"/>
              <a:t>ansvar </a:t>
            </a:r>
            <a:endParaRPr lang="nb-NO" sz="1200" u="sng" dirty="0"/>
          </a:p>
          <a:p>
            <a:pPr lvl="0">
              <a:lnSpc>
                <a:spcPct val="120000"/>
              </a:lnSpc>
            </a:pPr>
            <a:r>
              <a:rPr lang="nb-NO" sz="1200" dirty="0"/>
              <a:t>Regelmessig oppdaterte lister fra sykehjemmet/hjemmesykepleien. </a:t>
            </a:r>
          </a:p>
          <a:p>
            <a:pPr lvl="0">
              <a:lnSpc>
                <a:spcPct val="120000"/>
              </a:lnSpc>
            </a:pPr>
            <a:r>
              <a:rPr lang="nb-NO" sz="1200" dirty="0"/>
              <a:t>Informere tannkontakten i forkant av besøk på avdelingene. </a:t>
            </a:r>
          </a:p>
          <a:p>
            <a:pPr lvl="0">
              <a:lnSpc>
                <a:spcPct val="120000"/>
              </a:lnSpc>
            </a:pPr>
            <a:r>
              <a:rPr lang="nb-NO" sz="1200" dirty="0"/>
              <a:t>Samarbeidsmøter med tannkontaktene etter fastlagt plan. </a:t>
            </a:r>
          </a:p>
          <a:p>
            <a:pPr lvl="0">
              <a:lnSpc>
                <a:spcPct val="120000"/>
              </a:lnSpc>
            </a:pPr>
            <a:r>
              <a:rPr lang="nb-NO" sz="1200" dirty="0"/>
              <a:t>Gi opplæring i munn- og tannhelse til ansatte i pleie- og omsorgstjenesten. </a:t>
            </a:r>
          </a:p>
          <a:p>
            <a:pPr lvl="0">
              <a:lnSpc>
                <a:spcPct val="120000"/>
              </a:lnSpc>
            </a:pPr>
            <a:r>
              <a:rPr lang="nb-NO" sz="1200" dirty="0"/>
              <a:t>Gi tilbakemelding til pleie- og omsorgstjenesten om brukere som ikke greier å utføre munn- og tannstell selv. (Jfr. samarbeidsavtale</a:t>
            </a:r>
            <a:r>
              <a:rPr lang="nb-NO" dirty="0"/>
              <a:t>) </a:t>
            </a:r>
          </a:p>
          <a:p>
            <a:endParaRPr lang="nb-NO" dirty="0"/>
          </a:p>
        </p:txBody>
      </p:sp>
      <p:pic>
        <p:nvPicPr>
          <p:cNvPr id="5" name="Picture 2" descr="C:\Users\tove.bendiksen\AppData\Local\Microsoft\Windows\Temporary Internet Files\Content.IE5\2U9EAO8G\MC90009036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2453" y="3955055"/>
            <a:ext cx="1958196" cy="225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987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85004" y="1181820"/>
            <a:ext cx="10672313" cy="500240"/>
          </a:xfrm>
        </p:spPr>
        <p:txBody>
          <a:bodyPr>
            <a:normAutofit fontScale="90000"/>
          </a:bodyPr>
          <a:lstStyle/>
          <a:p>
            <a:r>
              <a:rPr lang="nb-NO" sz="2400" b="1" dirty="0"/>
              <a:t>KVALITETSSIKRING I HJEMMESYKEPLEIEN </a:t>
            </a:r>
            <a:r>
              <a:rPr lang="nb-NO" sz="2400" dirty="0"/>
              <a:t/>
            </a:r>
            <a:br>
              <a:rPr lang="nb-NO" sz="2400" dirty="0"/>
            </a:br>
            <a:endParaRPr lang="nb-NO" sz="2400" dirty="0"/>
          </a:p>
        </p:txBody>
      </p:sp>
      <p:sp>
        <p:nvSpPr>
          <p:cNvPr id="3" name="Plassholder for innhold 2"/>
          <p:cNvSpPr>
            <a:spLocks noGrp="1"/>
          </p:cNvSpPr>
          <p:nvPr>
            <p:ph idx="1"/>
          </p:nvPr>
        </p:nvSpPr>
        <p:spPr>
          <a:xfrm>
            <a:off x="785004" y="1820174"/>
            <a:ext cx="10568796" cy="4356789"/>
          </a:xfrm>
        </p:spPr>
        <p:txBody>
          <a:bodyPr>
            <a:normAutofit fontScale="92500" lnSpcReduction="10000"/>
          </a:bodyPr>
          <a:lstStyle/>
          <a:p>
            <a:pPr marL="0" indent="0">
              <a:buNone/>
            </a:pPr>
            <a:endParaRPr lang="nb-NO" dirty="0"/>
          </a:p>
          <a:p>
            <a:pPr marL="0" indent="0">
              <a:buNone/>
            </a:pPr>
            <a:r>
              <a:rPr lang="nb-NO" sz="1400" dirty="0" smtClean="0"/>
              <a:t>1</a:t>
            </a:r>
            <a:r>
              <a:rPr lang="nb-NO" sz="1400" dirty="0"/>
              <a:t>. Nye brukere får informasjon om retten til gratis nødvendig munn- og tannbehandling </a:t>
            </a:r>
            <a:r>
              <a:rPr lang="nb-NO" sz="1400" dirty="0" smtClean="0"/>
              <a:t>hos </a:t>
            </a:r>
          </a:p>
          <a:p>
            <a:pPr marL="0" indent="0">
              <a:buNone/>
            </a:pPr>
            <a:r>
              <a:rPr lang="nb-NO" sz="1400" dirty="0"/>
              <a:t> </a:t>
            </a:r>
            <a:r>
              <a:rPr lang="nb-NO" sz="1400" dirty="0" smtClean="0"/>
              <a:t>    tannhelsetjenesten </a:t>
            </a:r>
            <a:r>
              <a:rPr lang="nb-NO" sz="1400" dirty="0"/>
              <a:t>(DOT) via vedtaket</a:t>
            </a:r>
            <a:r>
              <a:rPr lang="nb-NO" sz="1400" dirty="0" smtClean="0"/>
              <a:t>.</a:t>
            </a:r>
            <a:endParaRPr lang="nb-NO" sz="1400" dirty="0"/>
          </a:p>
          <a:p>
            <a:pPr marL="0" indent="0">
              <a:buNone/>
            </a:pPr>
            <a:r>
              <a:rPr lang="nb-NO" sz="1400" dirty="0"/>
              <a:t> </a:t>
            </a:r>
          </a:p>
          <a:p>
            <a:pPr marL="0" lvl="0" indent="0">
              <a:buNone/>
            </a:pPr>
            <a:r>
              <a:rPr lang="nb-NO" sz="1400" dirty="0"/>
              <a:t>2. Når brukeren oppfyller kravene til gratis munn- og tannbehandling hos DOT fyller </a:t>
            </a:r>
          </a:p>
          <a:p>
            <a:pPr marL="0" lvl="0" indent="0">
              <a:buNone/>
            </a:pPr>
            <a:r>
              <a:rPr lang="nb-NO" sz="1400" dirty="0" smtClean="0"/>
              <a:t>    brukeren ut </a:t>
            </a:r>
            <a:r>
              <a:rPr lang="nb-NO" sz="1400" dirty="0"/>
              <a:t>JA eller NEI, samt signatur og dato på et eget skjema. Original sendes DOT for </a:t>
            </a:r>
          </a:p>
          <a:p>
            <a:pPr marL="0" lvl="0" indent="0">
              <a:buNone/>
            </a:pPr>
            <a:r>
              <a:rPr lang="nb-NO" sz="1400" dirty="0" smtClean="0"/>
              <a:t>    innmelding </a:t>
            </a:r>
            <a:r>
              <a:rPr lang="nb-NO" sz="1400" dirty="0"/>
              <a:t>og kopi skannes inn i brukers elektroniske profil journal (EPJ) </a:t>
            </a:r>
            <a:r>
              <a:rPr lang="nb-NO" sz="1400" dirty="0" smtClean="0"/>
              <a:t>-  </a:t>
            </a:r>
            <a:r>
              <a:rPr lang="nb-NO" sz="1400" dirty="0"/>
              <a:t>Påføres diagnoser </a:t>
            </a:r>
            <a:r>
              <a:rPr lang="nb-NO" sz="1400" dirty="0" smtClean="0"/>
              <a:t>og</a:t>
            </a:r>
          </a:p>
          <a:p>
            <a:pPr marL="0" lvl="0" indent="0">
              <a:buNone/>
            </a:pPr>
            <a:r>
              <a:rPr lang="nb-NO" sz="1400" dirty="0"/>
              <a:t> </a:t>
            </a:r>
            <a:r>
              <a:rPr lang="nb-NO" sz="1400" dirty="0" smtClean="0"/>
              <a:t>   medisinbruk</a:t>
            </a:r>
            <a:endParaRPr lang="nb-NO" sz="1400" dirty="0"/>
          </a:p>
          <a:p>
            <a:pPr marL="0" indent="0">
              <a:buNone/>
            </a:pPr>
            <a:r>
              <a:rPr lang="nb-NO" sz="1400" dirty="0"/>
              <a:t> </a:t>
            </a:r>
          </a:p>
          <a:p>
            <a:pPr marL="0" lvl="0" indent="0">
              <a:buNone/>
            </a:pPr>
            <a:r>
              <a:rPr lang="nb-NO" sz="1400" dirty="0" smtClean="0"/>
              <a:t>3. </a:t>
            </a:r>
            <a:r>
              <a:rPr lang="nb-NO" sz="1400" dirty="0"/>
              <a:t>Når bruker har vært hos DOT til undersøkelse og eventuell behandling får tjenesten </a:t>
            </a:r>
          </a:p>
          <a:p>
            <a:pPr marL="0" lvl="0" indent="0">
              <a:buNone/>
            </a:pPr>
            <a:r>
              <a:rPr lang="nb-NO" sz="1400" dirty="0" smtClean="0"/>
              <a:t>    munnstellkort </a:t>
            </a:r>
            <a:r>
              <a:rPr lang="nb-NO" sz="1400" dirty="0"/>
              <a:t>og epikrise og dette brukes som grunnlag og mal til tiltak i EPJ </a:t>
            </a:r>
          </a:p>
          <a:p>
            <a:pPr marL="0" indent="0">
              <a:buNone/>
            </a:pPr>
            <a:r>
              <a:rPr lang="nb-NO" sz="1400" dirty="0"/>
              <a:t> </a:t>
            </a:r>
          </a:p>
          <a:p>
            <a:pPr marL="0" indent="0">
              <a:buNone/>
            </a:pPr>
            <a:r>
              <a:rPr lang="nb-NO" sz="1400" dirty="0"/>
              <a:t>4</a:t>
            </a:r>
            <a:r>
              <a:rPr lang="nb-NO" sz="1400" dirty="0" smtClean="0"/>
              <a:t>. Personalet </a:t>
            </a:r>
            <a:r>
              <a:rPr lang="nb-NO" sz="1400" dirty="0"/>
              <a:t>skal kontakte sin tannhelsekontakt ved avvik hos bruker i forhold til registrert </a:t>
            </a:r>
          </a:p>
          <a:p>
            <a:pPr marL="0" indent="0">
              <a:buNone/>
            </a:pPr>
            <a:r>
              <a:rPr lang="nb-NO" sz="1400" dirty="0"/>
              <a:t>    </a:t>
            </a:r>
            <a:r>
              <a:rPr lang="nb-NO" sz="1400" dirty="0" smtClean="0"/>
              <a:t>tiltak </a:t>
            </a:r>
            <a:endParaRPr lang="nb-NO" sz="1400" dirty="0"/>
          </a:p>
          <a:p>
            <a:pPr marL="0" indent="0">
              <a:buNone/>
            </a:pPr>
            <a:endParaRPr lang="nb-NO" dirty="0"/>
          </a:p>
        </p:txBody>
      </p:sp>
    </p:spTree>
    <p:extLst>
      <p:ext uri="{BB962C8B-B14F-4D97-AF65-F5344CB8AC3E}">
        <p14:creationId xmlns:p14="http://schemas.microsoft.com/office/powerpoint/2010/main" val="2861192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AVVIK.</a:t>
            </a:r>
            <a:endParaRPr lang="nb-NO" b="1" dirty="0"/>
          </a:p>
        </p:txBody>
      </p:sp>
      <p:sp>
        <p:nvSpPr>
          <p:cNvPr id="3" name="Plassholder for innhold 2"/>
          <p:cNvSpPr>
            <a:spLocks noGrp="1"/>
          </p:cNvSpPr>
          <p:nvPr>
            <p:ph idx="1"/>
          </p:nvPr>
        </p:nvSpPr>
        <p:spPr>
          <a:xfrm>
            <a:off x="838200" y="1431985"/>
            <a:ext cx="9030419" cy="5426015"/>
          </a:xfrm>
        </p:spPr>
        <p:txBody>
          <a:bodyPr>
            <a:normAutofit/>
          </a:bodyPr>
          <a:lstStyle/>
          <a:p>
            <a:pPr marL="0" indent="0">
              <a:buNone/>
            </a:pPr>
            <a:r>
              <a:rPr lang="nb-NO" b="1" i="1" dirty="0"/>
              <a:t> </a:t>
            </a:r>
            <a:endParaRPr lang="nb-NO" dirty="0"/>
          </a:p>
          <a:p>
            <a:pPr marL="0" indent="0">
              <a:buNone/>
            </a:pPr>
            <a:r>
              <a:rPr lang="nb-NO" sz="1300" b="1" i="1" dirty="0"/>
              <a:t>Dersom det oppstår avvik i forhold til undersøkelsesprotokollen eller munnstellkortet og dette avviket vedvarer over noen dager, for eksempel blødende tannkjøtt, smerter i munnen, belegg, eller annet så skal tannhelsekontakt eller pleiepersonell ta kontakt med DOT og be om time for undersøkelse.</a:t>
            </a:r>
            <a:endParaRPr lang="nb-NO" sz="1300" dirty="0"/>
          </a:p>
          <a:p>
            <a:pPr marL="0" indent="0">
              <a:buNone/>
            </a:pPr>
            <a:r>
              <a:rPr lang="nb-NO" sz="1300" b="1" i="1" dirty="0" smtClean="0"/>
              <a:t>Avvik </a:t>
            </a:r>
            <a:r>
              <a:rPr lang="nb-NO" sz="1300" b="1" i="1" dirty="0"/>
              <a:t>patologiske funn:</a:t>
            </a:r>
            <a:endParaRPr lang="nb-NO" sz="1300" dirty="0"/>
          </a:p>
          <a:p>
            <a:pPr marL="0" indent="0">
              <a:buNone/>
            </a:pPr>
            <a:r>
              <a:rPr lang="nb-NO" sz="1300" dirty="0" smtClean="0"/>
              <a:t>Har </a:t>
            </a:r>
            <a:r>
              <a:rPr lang="nb-NO" sz="1300" dirty="0"/>
              <a:t>bruker problemer med egne tenner, proteser eller del-bro </a:t>
            </a:r>
          </a:p>
          <a:p>
            <a:pPr marL="0" lvl="0" indent="0">
              <a:buNone/>
            </a:pPr>
            <a:r>
              <a:rPr lang="nb-NO" sz="1300" dirty="0"/>
              <a:t>Er protesen løs slik at det er vanskelig å spise</a:t>
            </a:r>
          </a:p>
          <a:p>
            <a:pPr marL="0" lvl="0" indent="0">
              <a:buNone/>
            </a:pPr>
            <a:r>
              <a:rPr lang="nb-NO" sz="1300" dirty="0"/>
              <a:t>Har bruker sår eller ubehag i gommen eller tannkjøtt? </a:t>
            </a:r>
          </a:p>
          <a:p>
            <a:pPr marL="0" lvl="0" indent="0">
              <a:buNone/>
            </a:pPr>
            <a:r>
              <a:rPr lang="nb-NO" sz="1300" dirty="0"/>
              <a:t>Er bruker plaget med munntørrhet?</a:t>
            </a:r>
          </a:p>
          <a:p>
            <a:pPr marL="0" indent="0">
              <a:buNone/>
            </a:pPr>
            <a:r>
              <a:rPr lang="nb-NO" sz="1300" b="1" dirty="0"/>
              <a:t>Dersom det svares ja på ett eller flere av punktene og utfordringen ikke kan løses må </a:t>
            </a:r>
            <a:r>
              <a:rPr lang="nb-NO" sz="1300" b="1" dirty="0" smtClean="0"/>
              <a:t>tannkontakt </a:t>
            </a:r>
            <a:r>
              <a:rPr lang="nb-NO" sz="1300" b="1" dirty="0"/>
              <a:t>eller DOT kontaktes</a:t>
            </a:r>
            <a:r>
              <a:rPr lang="nb-NO" sz="1300" dirty="0"/>
              <a:t>.</a:t>
            </a:r>
          </a:p>
          <a:p>
            <a:pPr marL="0" indent="0">
              <a:buNone/>
            </a:pPr>
            <a:r>
              <a:rPr lang="nb-NO" sz="1300" dirty="0"/>
              <a:t> </a:t>
            </a:r>
          </a:p>
          <a:p>
            <a:pPr marL="0" indent="0">
              <a:buNone/>
            </a:pPr>
            <a:r>
              <a:rPr lang="nb-NO" sz="1300" b="1" i="1" dirty="0"/>
              <a:t>Avvik fra prosedyre:</a:t>
            </a:r>
            <a:endParaRPr lang="nb-NO" sz="1300" dirty="0"/>
          </a:p>
          <a:p>
            <a:pPr marL="0" lvl="0" indent="0">
              <a:buNone/>
            </a:pPr>
            <a:r>
              <a:rPr lang="nb-NO" sz="1300" dirty="0"/>
              <a:t>Har bruker nødvendig utstyr til daglig renhold? </a:t>
            </a:r>
          </a:p>
          <a:p>
            <a:pPr marL="0" lvl="0" indent="0">
              <a:buNone/>
            </a:pPr>
            <a:r>
              <a:rPr lang="nb-NO" sz="1300" dirty="0"/>
              <a:t>Trenger bruker hjelp eller veiledning til munn- og tannstell, og får bruker hjelp daglig?</a:t>
            </a:r>
          </a:p>
          <a:p>
            <a:pPr marL="0" indent="0">
              <a:buNone/>
            </a:pPr>
            <a:r>
              <a:rPr lang="nb-NO" sz="1300" b="1" dirty="0"/>
              <a:t>Det er kun avvik fra prosedyren som skal beskrives. Dersom avviket ikke kan løses av helsepersonellet skal det rapporteres til tannhelsekontakt eller DOT</a:t>
            </a:r>
            <a:r>
              <a:rPr lang="nb-NO" sz="2200" b="1" dirty="0"/>
              <a:t>.</a:t>
            </a:r>
            <a:endParaRPr lang="nb-NO" sz="2200" dirty="0"/>
          </a:p>
          <a:p>
            <a:endParaRPr lang="nb-NO" dirty="0"/>
          </a:p>
        </p:txBody>
      </p:sp>
    </p:spTree>
    <p:extLst>
      <p:ext uri="{BB962C8B-B14F-4D97-AF65-F5344CB8AC3E}">
        <p14:creationId xmlns:p14="http://schemas.microsoft.com/office/powerpoint/2010/main" val="1120868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936" y="905775"/>
            <a:ext cx="10982864" cy="784914"/>
          </a:xfrm>
        </p:spPr>
        <p:txBody>
          <a:bodyPr>
            <a:normAutofit/>
          </a:bodyPr>
          <a:lstStyle/>
          <a:p>
            <a:r>
              <a:rPr lang="nb-NO" sz="2400" b="1" dirty="0"/>
              <a:t>HUSKELISTE </a:t>
            </a:r>
            <a:r>
              <a:rPr lang="nb-NO" sz="2400" b="1" u="sng" dirty="0"/>
              <a:t>FØR</a:t>
            </a:r>
            <a:r>
              <a:rPr lang="nb-NO" sz="2400" b="1" dirty="0"/>
              <a:t> PASIENTER SKAL TIL TANNKLINIKKEN</a:t>
            </a:r>
            <a:endParaRPr lang="nb-NO" sz="2400" dirty="0"/>
          </a:p>
        </p:txBody>
      </p:sp>
      <p:sp>
        <p:nvSpPr>
          <p:cNvPr id="3" name="Plassholder for innhold 2"/>
          <p:cNvSpPr>
            <a:spLocks noGrp="1"/>
          </p:cNvSpPr>
          <p:nvPr>
            <p:ph sz="half" idx="1"/>
          </p:nvPr>
        </p:nvSpPr>
        <p:spPr>
          <a:xfrm>
            <a:off x="370936" y="1690688"/>
            <a:ext cx="5503653" cy="5081047"/>
          </a:xfrm>
        </p:spPr>
        <p:txBody>
          <a:bodyPr>
            <a:normAutofit fontScale="47500" lnSpcReduction="20000"/>
          </a:bodyPr>
          <a:lstStyle/>
          <a:p>
            <a:pPr marL="0" indent="0">
              <a:lnSpc>
                <a:spcPct val="120000"/>
              </a:lnSpc>
              <a:buNone/>
            </a:pPr>
            <a:r>
              <a:rPr lang="nb-NO" dirty="0"/>
              <a:t>For å kunne utføre en forsvarlig behandling, er tannhelsetjenesten avhengig av oppdaterte medisin lister og oversikt over diagnoser/sykdommer på våre pasienter. Mange av pasientene har ikke denne oversikten selv, og med denne informasjonen kan vi lettere gjennomføre en sikker og effektiv behandling til det beste for </a:t>
            </a:r>
            <a:r>
              <a:rPr lang="nb-NO" dirty="0" smtClean="0"/>
              <a:t>pasienten.</a:t>
            </a:r>
          </a:p>
          <a:p>
            <a:pPr marL="0" indent="0">
              <a:lnSpc>
                <a:spcPct val="120000"/>
              </a:lnSpc>
              <a:buNone/>
            </a:pPr>
            <a:r>
              <a:rPr lang="nb-NO" b="1" dirty="0" smtClean="0"/>
              <a:t>VI </a:t>
            </a:r>
            <a:r>
              <a:rPr lang="nb-NO" b="1" dirty="0"/>
              <a:t>BER DERFOR OM AT PASIENT/ LEDSAGER TAR </a:t>
            </a:r>
            <a:r>
              <a:rPr lang="nb-NO" b="1" dirty="0" smtClean="0"/>
              <a:t>MED:</a:t>
            </a:r>
            <a:endParaRPr lang="nb-NO" dirty="0" smtClean="0"/>
          </a:p>
          <a:p>
            <a:pPr marL="0" indent="0">
              <a:lnSpc>
                <a:spcPct val="120000"/>
              </a:lnSpc>
              <a:buNone/>
            </a:pPr>
            <a:r>
              <a:rPr lang="nb-NO" b="1" dirty="0" smtClean="0"/>
              <a:t>Oppdatert </a:t>
            </a:r>
            <a:r>
              <a:rPr lang="nb-NO" b="1" dirty="0"/>
              <a:t>medisinliste - </a:t>
            </a:r>
            <a:r>
              <a:rPr lang="nb-NO" dirty="0"/>
              <a:t>med informasjon om hva medikamentet brukes mot.</a:t>
            </a:r>
            <a:r>
              <a:rPr lang="nb-NO" i="1" dirty="0"/>
              <a:t> Spesielt viktig er opplysninger om pasienter som bruker </a:t>
            </a:r>
            <a:r>
              <a:rPr lang="nb-NO" i="1" u="sng" dirty="0" err="1"/>
              <a:t>Marevan</a:t>
            </a:r>
            <a:r>
              <a:rPr lang="nb-NO" i="1" u="sng" dirty="0"/>
              <a:t>, </a:t>
            </a:r>
            <a:r>
              <a:rPr lang="nb-NO" i="1" u="sng" dirty="0" err="1"/>
              <a:t>Bifosfonater</a:t>
            </a:r>
            <a:r>
              <a:rPr lang="nb-NO" i="1" u="sng" dirty="0"/>
              <a:t> </a:t>
            </a:r>
            <a:r>
              <a:rPr lang="nb-NO" i="1" dirty="0"/>
              <a:t>og </a:t>
            </a:r>
            <a:r>
              <a:rPr lang="nb-NO" i="1" u="sng" dirty="0" err="1"/>
              <a:t>Denosumab</a:t>
            </a:r>
            <a:r>
              <a:rPr lang="nb-NO" i="1" u="sng" dirty="0"/>
              <a:t> d</a:t>
            </a:r>
            <a:r>
              <a:rPr lang="nb-NO" i="1" dirty="0"/>
              <a:t>a disse medisinene kan ha innvirkning i behandlingen vår. </a:t>
            </a:r>
            <a:endParaRPr lang="nb-NO" i="1" dirty="0" smtClean="0"/>
          </a:p>
          <a:p>
            <a:pPr marL="0" indent="0">
              <a:lnSpc>
                <a:spcPct val="120000"/>
              </a:lnSpc>
              <a:buNone/>
            </a:pPr>
            <a:r>
              <a:rPr lang="nb-NO" i="1" dirty="0"/>
              <a:t> </a:t>
            </a:r>
            <a:r>
              <a:rPr lang="nb-NO" b="1" dirty="0"/>
              <a:t>Diagnoser og sykdommer:</a:t>
            </a:r>
            <a:endParaRPr lang="nb-NO" dirty="0"/>
          </a:p>
          <a:p>
            <a:pPr marL="0" lvl="0" indent="0">
              <a:lnSpc>
                <a:spcPct val="120000"/>
              </a:lnSpc>
              <a:buNone/>
            </a:pPr>
            <a:r>
              <a:rPr lang="nb-NO" dirty="0"/>
              <a:t>Om pasienten har hjerte/karsykdommer, ønsker vi dato på episoder som hjerteinfarkt, slag, og </a:t>
            </a:r>
            <a:r>
              <a:rPr lang="nb-NO" dirty="0" err="1"/>
              <a:t>evt</a:t>
            </a:r>
            <a:r>
              <a:rPr lang="nb-NO" dirty="0"/>
              <a:t> innleggelse /operasjoner. Dette </a:t>
            </a:r>
            <a:r>
              <a:rPr lang="nb-NO" dirty="0" err="1"/>
              <a:t>pga</a:t>
            </a:r>
            <a:r>
              <a:rPr lang="nb-NO" dirty="0"/>
              <a:t> det kan påvirke hvilken behandling vi kan utføre.</a:t>
            </a:r>
          </a:p>
          <a:p>
            <a:pPr marL="0" indent="0">
              <a:lnSpc>
                <a:spcPct val="120000"/>
              </a:lnSpc>
              <a:buNone/>
            </a:pPr>
            <a:r>
              <a:rPr lang="nb-NO" dirty="0"/>
              <a:t>Ved medfødt hjertefeil, kunstige klaffer eller pacemaker, er dette viktig info da pasienten skal ha endokarditt profylakse.</a:t>
            </a:r>
          </a:p>
          <a:p>
            <a:pPr marL="0" indent="0">
              <a:lnSpc>
                <a:spcPct val="120000"/>
              </a:lnSpc>
              <a:buNone/>
            </a:pPr>
            <a:r>
              <a:rPr lang="nb-NO" dirty="0"/>
              <a:t>Ved diabetes er det ønskelig med info om langtidsglukose, da dette kan påvirke behandlingen</a:t>
            </a:r>
          </a:p>
        </p:txBody>
      </p:sp>
      <p:sp>
        <p:nvSpPr>
          <p:cNvPr id="4" name="Plassholder for innhold 3"/>
          <p:cNvSpPr>
            <a:spLocks noGrp="1"/>
          </p:cNvSpPr>
          <p:nvPr>
            <p:ph sz="half" idx="2"/>
          </p:nvPr>
        </p:nvSpPr>
        <p:spPr>
          <a:xfrm>
            <a:off x="6288656" y="1690688"/>
            <a:ext cx="5287993" cy="5081047"/>
          </a:xfrm>
        </p:spPr>
        <p:txBody>
          <a:bodyPr>
            <a:normAutofit fontScale="47500" lnSpcReduction="20000"/>
          </a:bodyPr>
          <a:lstStyle/>
          <a:p>
            <a:pPr marL="0" indent="0">
              <a:lnSpc>
                <a:spcPct val="120000"/>
              </a:lnSpc>
              <a:buNone/>
            </a:pPr>
            <a:r>
              <a:rPr lang="nb-NO" sz="2500" b="1" dirty="0"/>
              <a:t>Informasjon om daglige rutiner for munnstell:</a:t>
            </a:r>
            <a:endParaRPr lang="nb-NO" sz="2500" dirty="0"/>
          </a:p>
          <a:p>
            <a:pPr marL="0" indent="0">
              <a:lnSpc>
                <a:spcPct val="120000"/>
              </a:lnSpc>
              <a:buNone/>
            </a:pPr>
            <a:r>
              <a:rPr lang="nb-NO" sz="2500" b="1" dirty="0"/>
              <a:t> </a:t>
            </a:r>
            <a:r>
              <a:rPr lang="nb-NO" sz="2500" dirty="0"/>
              <a:t>Pusser selv/ får hjelp til tannpuss. Bruker protesene/ bruker de ikke.</a:t>
            </a:r>
          </a:p>
          <a:p>
            <a:pPr marL="0" indent="0">
              <a:lnSpc>
                <a:spcPct val="120000"/>
              </a:lnSpc>
              <a:buNone/>
            </a:pPr>
            <a:r>
              <a:rPr lang="nb-NO" sz="2500" dirty="0"/>
              <a:t> OBS: Ta med pasienten sitt munnstellkort dersom pasienten har </a:t>
            </a:r>
            <a:r>
              <a:rPr lang="nb-NO" sz="2500" dirty="0" smtClean="0"/>
              <a:t>dette</a:t>
            </a:r>
          </a:p>
          <a:p>
            <a:pPr marL="0" indent="0">
              <a:lnSpc>
                <a:spcPct val="120000"/>
              </a:lnSpc>
              <a:buNone/>
            </a:pPr>
            <a:r>
              <a:rPr lang="nb-NO" sz="2500" dirty="0" smtClean="0"/>
              <a:t>.</a:t>
            </a:r>
            <a:endParaRPr lang="nb-NO" sz="2500" dirty="0"/>
          </a:p>
          <a:p>
            <a:pPr marL="0" indent="0">
              <a:lnSpc>
                <a:spcPct val="120000"/>
              </a:lnSpc>
              <a:buNone/>
            </a:pPr>
            <a:r>
              <a:rPr lang="nb-NO" sz="2500" b="1" i="1" u="sng" dirty="0">
                <a:solidFill>
                  <a:srgbClr val="FF0000"/>
                </a:solidFill>
              </a:rPr>
              <a:t>LEDSAGER BØR VÆRE MED INN PÅ BEHANDLINGSROMMET </a:t>
            </a:r>
            <a:r>
              <a:rPr lang="nb-NO" sz="2500" b="1" i="1" u="sng" dirty="0">
                <a:solidFill>
                  <a:srgbClr val="FF0000"/>
                </a:solidFill>
                <a:sym typeface="Wingdings" panose="05000000000000000000" pitchFamily="2" charset="2"/>
              </a:rPr>
              <a:t></a:t>
            </a:r>
            <a:r>
              <a:rPr lang="nb-NO" sz="2500" b="1" i="1" u="sng" dirty="0">
                <a:solidFill>
                  <a:srgbClr val="FF0000"/>
                </a:solidFill>
              </a:rPr>
              <a:t>   </a:t>
            </a:r>
            <a:endParaRPr lang="nb-NO" sz="2500" dirty="0">
              <a:solidFill>
                <a:srgbClr val="FF0000"/>
              </a:solidFill>
            </a:endParaRPr>
          </a:p>
          <a:p>
            <a:endParaRPr lang="nb-NO" dirty="0"/>
          </a:p>
        </p:txBody>
      </p:sp>
    </p:spTree>
    <p:extLst>
      <p:ext uri="{BB962C8B-B14F-4D97-AF65-F5344CB8AC3E}">
        <p14:creationId xmlns:p14="http://schemas.microsoft.com/office/powerpoint/2010/main" val="3456295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400" b="1" dirty="0" smtClean="0"/>
              <a:t>TILBAKEMELDING FRA TANNHELSETJENESTEN</a:t>
            </a:r>
            <a:endParaRPr lang="nb-NO" sz="2400" b="1" dirty="0"/>
          </a:p>
        </p:txBody>
      </p:sp>
      <p:sp>
        <p:nvSpPr>
          <p:cNvPr id="3" name="Plassholder for innhold 2"/>
          <p:cNvSpPr>
            <a:spLocks noGrp="1"/>
          </p:cNvSpPr>
          <p:nvPr>
            <p:ph idx="1"/>
          </p:nvPr>
        </p:nvSpPr>
        <p:spPr/>
        <p:txBody>
          <a:bodyPr>
            <a:normAutofit fontScale="25000" lnSpcReduction="20000"/>
          </a:bodyPr>
          <a:lstStyle/>
          <a:p>
            <a:pPr marL="0" indent="0">
              <a:buNone/>
            </a:pPr>
            <a:r>
              <a:rPr lang="nb-NO" b="1" dirty="0"/>
              <a:t> </a:t>
            </a:r>
            <a:endParaRPr lang="nb-NO" dirty="0"/>
          </a:p>
          <a:p>
            <a:pPr marL="0" indent="0">
              <a:buNone/>
            </a:pPr>
            <a:r>
              <a:rPr lang="nb-NO" sz="3700" dirty="0"/>
              <a:t>Navn på bruker: </a:t>
            </a:r>
            <a:r>
              <a:rPr lang="nb-NO" sz="3700" dirty="0" smtClean="0"/>
              <a:t>……………………………………………………………………………………………………………………</a:t>
            </a:r>
          </a:p>
          <a:p>
            <a:pPr marL="0" indent="0">
              <a:buNone/>
            </a:pPr>
            <a:endParaRPr lang="nb-NO" sz="3700" dirty="0"/>
          </a:p>
          <a:p>
            <a:pPr marL="0" indent="0">
              <a:buNone/>
            </a:pPr>
            <a:r>
              <a:rPr lang="nb-NO" sz="3700" dirty="0"/>
              <a:t>Institusjon/distrikt: </a:t>
            </a:r>
            <a:r>
              <a:rPr lang="nb-NO" sz="3700" dirty="0" smtClean="0"/>
              <a:t>…………………………………………………………………………………………………………….</a:t>
            </a:r>
          </a:p>
          <a:p>
            <a:pPr marL="0" indent="0">
              <a:buNone/>
            </a:pPr>
            <a:endParaRPr lang="nb-NO" sz="3700" dirty="0"/>
          </a:p>
          <a:p>
            <a:pPr marL="0" indent="0">
              <a:buNone/>
            </a:pPr>
            <a:r>
              <a:rPr lang="nb-NO" sz="3700" dirty="0"/>
              <a:t>Tannhelsekontakt: ……………………………………………………………………………………………………………….</a:t>
            </a:r>
          </a:p>
          <a:p>
            <a:pPr marL="0" indent="0">
              <a:buNone/>
            </a:pPr>
            <a:r>
              <a:rPr lang="nb-NO" sz="3700" b="1" dirty="0" smtClean="0"/>
              <a:t>OPPLYSNINGER </a:t>
            </a:r>
            <a:r>
              <a:rPr lang="nb-NO" sz="3700" b="1" dirty="0"/>
              <a:t>OM BEHOV FOR HJELP TIL TANN OG MUNNSTELL, ETTER SAMTYKKE FRA </a:t>
            </a:r>
            <a:r>
              <a:rPr lang="nb-NO" sz="3700" b="1" dirty="0" smtClean="0"/>
              <a:t>BRUKEREN</a:t>
            </a:r>
            <a:r>
              <a:rPr lang="nb-NO" sz="3700" b="1" dirty="0"/>
              <a:t> </a:t>
            </a:r>
            <a:endParaRPr lang="nb-NO" sz="3700" dirty="0"/>
          </a:p>
          <a:p>
            <a:pPr marL="0" lvl="0" indent="0">
              <a:buNone/>
            </a:pPr>
            <a:r>
              <a:rPr lang="nb-NO" sz="3700" dirty="0"/>
              <a:t>Daglig </a:t>
            </a:r>
            <a:r>
              <a:rPr lang="nb-NO" sz="3700" dirty="0" smtClean="0"/>
              <a:t>tannpuss</a:t>
            </a:r>
          </a:p>
          <a:p>
            <a:pPr marL="0" lvl="0" indent="0">
              <a:buNone/>
            </a:pPr>
            <a:r>
              <a:rPr lang="nb-NO" sz="3700" dirty="0" smtClean="0"/>
              <a:t>Bruk </a:t>
            </a:r>
            <a:r>
              <a:rPr lang="nb-NO" sz="3700" dirty="0"/>
              <a:t>av </a:t>
            </a:r>
            <a:r>
              <a:rPr lang="nb-NO" sz="3700" dirty="0" err="1"/>
              <a:t>mellomromsbørster</a:t>
            </a:r>
            <a:r>
              <a:rPr lang="nb-NO" sz="3700" dirty="0"/>
              <a:t> / </a:t>
            </a:r>
            <a:r>
              <a:rPr lang="nb-NO" sz="3700" smtClean="0"/>
              <a:t>flaskekoster</a:t>
            </a:r>
            <a:endParaRPr lang="nb-NO" sz="3700" dirty="0"/>
          </a:p>
          <a:p>
            <a:pPr marL="0" lvl="0" indent="0">
              <a:buNone/>
            </a:pPr>
            <a:r>
              <a:rPr lang="nb-NO" sz="3700" dirty="0"/>
              <a:t>Proteserengjøring</a:t>
            </a:r>
          </a:p>
          <a:p>
            <a:pPr marL="0" lvl="0" indent="0">
              <a:buNone/>
            </a:pPr>
            <a:r>
              <a:rPr lang="nb-NO" sz="3700" dirty="0"/>
              <a:t>Annet</a:t>
            </a:r>
          </a:p>
          <a:p>
            <a:pPr marL="0" indent="0">
              <a:buNone/>
            </a:pPr>
            <a:r>
              <a:rPr lang="nb-NO" sz="3700" dirty="0"/>
              <a:t> </a:t>
            </a:r>
            <a:endParaRPr lang="nb-NO" sz="3700" dirty="0" smtClean="0"/>
          </a:p>
          <a:p>
            <a:pPr marL="0" indent="0">
              <a:buNone/>
            </a:pPr>
            <a:endParaRPr lang="nb-NO" sz="3700" dirty="0"/>
          </a:p>
          <a:p>
            <a:pPr marL="0" indent="0">
              <a:buNone/>
            </a:pPr>
            <a:r>
              <a:rPr lang="nb-NO" sz="3700" dirty="0" smtClean="0"/>
              <a:t>Andre </a:t>
            </a:r>
            <a:r>
              <a:rPr lang="nb-NO" sz="3700" dirty="0"/>
              <a:t>merknader: </a:t>
            </a:r>
          </a:p>
          <a:p>
            <a:pPr marL="0" indent="0">
              <a:buNone/>
            </a:pPr>
            <a:r>
              <a:rPr lang="nb-NO" sz="3700" dirty="0"/>
              <a:t> </a:t>
            </a:r>
          </a:p>
          <a:p>
            <a:pPr marL="0" indent="0">
              <a:buNone/>
            </a:pPr>
            <a:r>
              <a:rPr lang="nb-NO" dirty="0"/>
              <a:t>…………………………………………………………………………………………………………………………………</a:t>
            </a:r>
          </a:p>
          <a:p>
            <a:pPr marL="0" indent="0">
              <a:buNone/>
            </a:pPr>
            <a:r>
              <a:rPr lang="nb-NO" dirty="0"/>
              <a:t> </a:t>
            </a:r>
          </a:p>
          <a:p>
            <a:pPr marL="0" indent="0">
              <a:buNone/>
            </a:pPr>
            <a:r>
              <a:rPr lang="nb-NO" dirty="0"/>
              <a:t>………………………………………………………………………………………………………………………………….</a:t>
            </a:r>
          </a:p>
          <a:p>
            <a:pPr marL="0" indent="0">
              <a:buNone/>
            </a:pPr>
            <a:r>
              <a:rPr lang="nb-NO" dirty="0"/>
              <a:t> </a:t>
            </a:r>
          </a:p>
          <a:p>
            <a:pPr marL="0" indent="0">
              <a:buNone/>
            </a:pPr>
            <a:r>
              <a:rPr lang="nb-NO" dirty="0"/>
              <a:t>………………………………………………………………………………………………………………………………….</a:t>
            </a:r>
          </a:p>
        </p:txBody>
      </p:sp>
    </p:spTree>
    <p:extLst>
      <p:ext uri="{BB962C8B-B14F-4D97-AF65-F5344CB8AC3E}">
        <p14:creationId xmlns:p14="http://schemas.microsoft.com/office/powerpoint/2010/main" val="291348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05442" y="957232"/>
            <a:ext cx="4908429" cy="530825"/>
          </a:xfrm>
        </p:spPr>
        <p:txBody>
          <a:bodyPr>
            <a:normAutofit/>
          </a:bodyPr>
          <a:lstStyle/>
          <a:p>
            <a:endParaRPr lang="nb-NO" sz="2400" dirty="0">
              <a:solidFill>
                <a:schemeClr val="tx1"/>
              </a:solidFill>
            </a:endParaRPr>
          </a:p>
        </p:txBody>
      </p:sp>
      <p:sp>
        <p:nvSpPr>
          <p:cNvPr id="3" name="Plassholder for innhold 2"/>
          <p:cNvSpPr>
            <a:spLocks noGrp="1"/>
          </p:cNvSpPr>
          <p:nvPr>
            <p:ph idx="1"/>
          </p:nvPr>
        </p:nvSpPr>
        <p:spPr>
          <a:xfrm>
            <a:off x="6443932" y="987425"/>
            <a:ext cx="5564038" cy="5611783"/>
          </a:xfrm>
        </p:spPr>
        <p:txBody>
          <a:bodyPr>
            <a:normAutofit fontScale="92500" lnSpcReduction="10000"/>
          </a:bodyPr>
          <a:lstStyle/>
          <a:p>
            <a:pPr marL="68580" indent="0">
              <a:buNone/>
            </a:pPr>
            <a:endParaRPr lang="nb-NO" b="1" dirty="0">
              <a:solidFill>
                <a:srgbClr val="FF0000"/>
              </a:solidFill>
            </a:endParaRPr>
          </a:p>
          <a:p>
            <a:pPr marL="68580" indent="0">
              <a:buNone/>
            </a:pPr>
            <a:r>
              <a:rPr lang="nb-NO" b="1" dirty="0">
                <a:solidFill>
                  <a:srgbClr val="FF0000"/>
                </a:solidFill>
              </a:rPr>
              <a:t>    </a:t>
            </a:r>
            <a:endParaRPr lang="nb-NO" b="1" dirty="0" smtClean="0">
              <a:solidFill>
                <a:srgbClr val="FF0000"/>
              </a:solidFill>
            </a:endParaRPr>
          </a:p>
          <a:p>
            <a:pPr marL="68580" indent="0">
              <a:buNone/>
            </a:pPr>
            <a:endParaRPr lang="nb-NO" sz="1500" b="1" dirty="0">
              <a:solidFill>
                <a:srgbClr val="FF0000"/>
              </a:solidFill>
            </a:endParaRPr>
          </a:p>
          <a:p>
            <a:pPr marL="68580" indent="0">
              <a:buNone/>
            </a:pPr>
            <a:endParaRPr lang="nb-NO" sz="1500" b="1" dirty="0" smtClean="0">
              <a:solidFill>
                <a:srgbClr val="FF0000"/>
              </a:solidFill>
            </a:endParaRPr>
          </a:p>
          <a:p>
            <a:pPr marL="68580" indent="0">
              <a:buNone/>
            </a:pPr>
            <a:endParaRPr lang="nb-NO" sz="1500" b="1" dirty="0">
              <a:solidFill>
                <a:srgbClr val="FF0000"/>
              </a:solidFill>
            </a:endParaRPr>
          </a:p>
          <a:p>
            <a:pPr marL="68580" indent="0">
              <a:buNone/>
            </a:pPr>
            <a:endParaRPr lang="nb-NO" sz="1500" b="1" dirty="0" smtClean="0">
              <a:solidFill>
                <a:srgbClr val="FF0000"/>
              </a:solidFill>
            </a:endParaRPr>
          </a:p>
          <a:p>
            <a:pPr marL="68580" indent="0">
              <a:buNone/>
            </a:pPr>
            <a:endParaRPr lang="nb-NO" sz="1500" b="1" dirty="0">
              <a:solidFill>
                <a:srgbClr val="FF0000"/>
              </a:solidFill>
            </a:endParaRPr>
          </a:p>
          <a:p>
            <a:pPr marL="68580" indent="0">
              <a:buNone/>
            </a:pPr>
            <a:endParaRPr lang="nb-NO" sz="1500" b="1" dirty="0" smtClean="0">
              <a:solidFill>
                <a:srgbClr val="FF0000"/>
              </a:solidFill>
            </a:endParaRPr>
          </a:p>
          <a:p>
            <a:pPr marL="68580" indent="0">
              <a:buNone/>
            </a:pPr>
            <a:endParaRPr lang="nb-NO" sz="1500" b="1" dirty="0" smtClean="0">
              <a:solidFill>
                <a:srgbClr val="FF0000"/>
              </a:solidFill>
            </a:endParaRPr>
          </a:p>
          <a:p>
            <a:pPr marL="68580" indent="0">
              <a:buNone/>
            </a:pPr>
            <a:endParaRPr lang="nb-NO" sz="1500" b="1" dirty="0">
              <a:solidFill>
                <a:srgbClr val="FF0000"/>
              </a:solidFill>
            </a:endParaRPr>
          </a:p>
          <a:p>
            <a:pPr marL="68580" indent="0">
              <a:buNone/>
            </a:pPr>
            <a:endParaRPr lang="nb-NO" sz="1500" b="1" dirty="0" smtClean="0">
              <a:solidFill>
                <a:srgbClr val="FF0000"/>
              </a:solidFill>
            </a:endParaRPr>
          </a:p>
          <a:p>
            <a:pPr marL="68580" indent="0">
              <a:buNone/>
            </a:pPr>
            <a:r>
              <a:rPr lang="nb-NO" sz="1500" b="1" dirty="0" smtClean="0">
                <a:solidFill>
                  <a:srgbClr val="FF0000"/>
                </a:solidFill>
              </a:rPr>
              <a:t>VI </a:t>
            </a:r>
            <a:r>
              <a:rPr lang="nb-NO" sz="1500" b="1" dirty="0">
                <a:solidFill>
                  <a:srgbClr val="FF0000"/>
                </a:solidFill>
              </a:rPr>
              <a:t>ØNSKER AT MUNN OG TANNSTELL </a:t>
            </a:r>
            <a:r>
              <a:rPr lang="nb-NO" sz="1500" b="1" dirty="0" smtClean="0">
                <a:solidFill>
                  <a:srgbClr val="FF0000"/>
                </a:solidFill>
              </a:rPr>
              <a:t>PERMEN:</a:t>
            </a:r>
          </a:p>
          <a:p>
            <a:pPr marL="68580" indent="0">
              <a:buNone/>
            </a:pPr>
            <a:r>
              <a:rPr lang="nb-NO" sz="1500" i="1" dirty="0" smtClean="0">
                <a:solidFill>
                  <a:srgbClr val="FF0000"/>
                </a:solidFill>
              </a:rPr>
              <a:t>1. Brukes </a:t>
            </a:r>
            <a:r>
              <a:rPr lang="nb-NO" sz="1500" i="1" dirty="0">
                <a:solidFill>
                  <a:srgbClr val="FF0000"/>
                </a:solidFill>
              </a:rPr>
              <a:t>som oppslagsverk for alle som </a:t>
            </a:r>
            <a:r>
              <a:rPr lang="nb-NO" sz="1500" i="1" dirty="0" smtClean="0">
                <a:solidFill>
                  <a:srgbClr val="FF0000"/>
                </a:solidFill>
              </a:rPr>
              <a:t>har  ansvar </a:t>
            </a:r>
          </a:p>
          <a:p>
            <a:pPr marL="68580" indent="0">
              <a:buNone/>
            </a:pPr>
            <a:r>
              <a:rPr lang="nb-NO" sz="1500" i="1" dirty="0">
                <a:solidFill>
                  <a:srgbClr val="FF0000"/>
                </a:solidFill>
              </a:rPr>
              <a:t> </a:t>
            </a:r>
            <a:r>
              <a:rPr lang="nb-NO" sz="1500" i="1" dirty="0" smtClean="0">
                <a:solidFill>
                  <a:srgbClr val="FF0000"/>
                </a:solidFill>
              </a:rPr>
              <a:t>     for  brukere </a:t>
            </a:r>
            <a:r>
              <a:rPr lang="nb-NO" sz="1500" i="1" dirty="0">
                <a:solidFill>
                  <a:srgbClr val="FF0000"/>
                </a:solidFill>
              </a:rPr>
              <a:t>i  pleie og </a:t>
            </a:r>
            <a:r>
              <a:rPr lang="nb-NO" sz="1500" i="1" dirty="0" smtClean="0">
                <a:solidFill>
                  <a:srgbClr val="FF0000"/>
                </a:solidFill>
              </a:rPr>
              <a:t> omsorgstjenesten.</a:t>
            </a:r>
          </a:p>
          <a:p>
            <a:pPr marL="68580" indent="0">
              <a:buNone/>
            </a:pPr>
            <a:endParaRPr lang="nb-NO" sz="1500" i="1" dirty="0" smtClean="0">
              <a:solidFill>
                <a:srgbClr val="FF0000"/>
              </a:solidFill>
            </a:endParaRPr>
          </a:p>
          <a:p>
            <a:pPr marL="68580" indent="0">
              <a:buNone/>
            </a:pPr>
            <a:r>
              <a:rPr lang="nb-NO" sz="1500" i="1" dirty="0" smtClean="0">
                <a:solidFill>
                  <a:srgbClr val="FF0000"/>
                </a:solidFill>
              </a:rPr>
              <a:t>2. Kan </a:t>
            </a:r>
            <a:r>
              <a:rPr lang="nb-NO" sz="1500" i="1" dirty="0">
                <a:solidFill>
                  <a:srgbClr val="FF0000"/>
                </a:solidFill>
              </a:rPr>
              <a:t>benyttes som et verktøy /hjelpemiddel i </a:t>
            </a:r>
            <a:r>
              <a:rPr lang="nb-NO" sz="1500" i="1" dirty="0" smtClean="0">
                <a:solidFill>
                  <a:srgbClr val="FF0000"/>
                </a:solidFill>
              </a:rPr>
              <a:t>en</a:t>
            </a:r>
          </a:p>
          <a:p>
            <a:pPr marL="68580" indent="0">
              <a:buNone/>
            </a:pPr>
            <a:r>
              <a:rPr lang="nb-NO" sz="1500" i="1" dirty="0">
                <a:solidFill>
                  <a:srgbClr val="FF0000"/>
                </a:solidFill>
              </a:rPr>
              <a:t> </a:t>
            </a:r>
            <a:r>
              <a:rPr lang="nb-NO" sz="1500" i="1" dirty="0" smtClean="0">
                <a:solidFill>
                  <a:srgbClr val="FF0000"/>
                </a:solidFill>
              </a:rPr>
              <a:t>  </a:t>
            </a:r>
            <a:r>
              <a:rPr lang="nb-NO" sz="1500" i="1" dirty="0">
                <a:solidFill>
                  <a:srgbClr val="FF0000"/>
                </a:solidFill>
              </a:rPr>
              <a:t>travel hverdag</a:t>
            </a:r>
            <a:endParaRPr lang="nb-NO" sz="1500" dirty="0"/>
          </a:p>
        </p:txBody>
      </p:sp>
      <p:sp>
        <p:nvSpPr>
          <p:cNvPr id="4" name="Plassholder for tekst 3"/>
          <p:cNvSpPr>
            <a:spLocks noGrp="1"/>
          </p:cNvSpPr>
          <p:nvPr>
            <p:ph type="body" sz="half" idx="2"/>
          </p:nvPr>
        </p:nvSpPr>
        <p:spPr>
          <a:xfrm>
            <a:off x="405442" y="1457864"/>
            <a:ext cx="6038490" cy="5141344"/>
          </a:xfrm>
        </p:spPr>
        <p:txBody>
          <a:bodyPr/>
          <a:lstStyle/>
          <a:p>
            <a:pPr marL="68580"/>
            <a:endParaRPr lang="nb-NO" i="1" dirty="0" smtClean="0"/>
          </a:p>
          <a:p>
            <a:pPr marL="68580"/>
            <a:endParaRPr lang="nb-NO" i="1" dirty="0"/>
          </a:p>
          <a:p>
            <a:pPr marL="68580"/>
            <a:r>
              <a:rPr lang="nb-NO" sz="1200" i="1" dirty="0" smtClean="0"/>
              <a:t>Munnen </a:t>
            </a:r>
            <a:r>
              <a:rPr lang="nb-NO" sz="1200" i="1" dirty="0"/>
              <a:t>er sentral i vår tilværelse. Vi snakker, tygger, synger, svelger, hvisker og ler og vi uttrykker følelser </a:t>
            </a:r>
            <a:r>
              <a:rPr lang="nb-NO" sz="1200" i="1" dirty="0" smtClean="0"/>
              <a:t>og sinnsstemninger </a:t>
            </a:r>
            <a:r>
              <a:rPr lang="nb-NO" sz="1200" i="1" dirty="0"/>
              <a:t>med den. </a:t>
            </a:r>
          </a:p>
          <a:p>
            <a:pPr marL="68580"/>
            <a:r>
              <a:rPr lang="nb-NO" sz="1200" i="1" dirty="0" smtClean="0"/>
              <a:t>Et </a:t>
            </a:r>
            <a:r>
              <a:rPr lang="nb-NO" sz="1200" i="1" dirty="0"/>
              <a:t>godt munnstell morgen og kveld forebygger sykdom og dårlig lukt fra munnen</a:t>
            </a:r>
            <a:r>
              <a:rPr lang="nb-NO" sz="1200" i="1" dirty="0" smtClean="0"/>
              <a:t>. </a:t>
            </a:r>
            <a:r>
              <a:rPr lang="nb-NO" sz="1200" i="1" dirty="0"/>
              <a:t>I den </a:t>
            </a:r>
            <a:r>
              <a:rPr lang="nb-NO" sz="1200" i="1" dirty="0" err="1"/>
              <a:t>eldres</a:t>
            </a:r>
            <a:r>
              <a:rPr lang="nb-NO" sz="1200" i="1" dirty="0"/>
              <a:t> hverdag er god </a:t>
            </a:r>
            <a:r>
              <a:rPr lang="nb-NO" sz="1200" i="1" dirty="0" smtClean="0"/>
              <a:t>munnhelse viktig </a:t>
            </a:r>
            <a:r>
              <a:rPr lang="nb-NO" sz="1200" i="1" dirty="0"/>
              <a:t>for ernæring, velvære og sosialt samvær.</a:t>
            </a:r>
          </a:p>
          <a:p>
            <a:pPr marL="68580"/>
            <a:endParaRPr lang="nb-NO" sz="1200" i="1" dirty="0"/>
          </a:p>
          <a:p>
            <a:pPr marL="68580"/>
            <a:r>
              <a:rPr lang="nb-NO" sz="1200" i="1" dirty="0" smtClean="0"/>
              <a:t>Stadig </a:t>
            </a:r>
            <a:r>
              <a:rPr lang="nb-NO" sz="1200" i="1" dirty="0"/>
              <a:t>flere eldre har egne tenner og ønsker å beholde sine tenner livet ut. Ved økt kunnskap og daglig munnstell, vil </a:t>
            </a:r>
            <a:r>
              <a:rPr lang="nb-NO" sz="1200" i="1" dirty="0" smtClean="0"/>
              <a:t>flere  </a:t>
            </a:r>
            <a:r>
              <a:rPr lang="nb-NO" sz="1200" i="1" dirty="0"/>
              <a:t>sykehjemsbeboere kunne beholde tennene sine. Dette vil på lang sikt være kostnadsbesparende og gi økt livskvalitet. </a:t>
            </a:r>
          </a:p>
          <a:p>
            <a:pPr marL="68580"/>
            <a:endParaRPr lang="nb-NO" sz="1200" i="1" dirty="0"/>
          </a:p>
          <a:p>
            <a:endParaRPr lang="nb-NO" b="1" i="1" u="sng" dirty="0" smtClean="0"/>
          </a:p>
          <a:p>
            <a:endParaRPr lang="nb-NO" b="1" i="1" u="sng" dirty="0"/>
          </a:p>
          <a:p>
            <a:r>
              <a:rPr lang="nb-NO" b="1" i="1" u="sng" dirty="0" smtClean="0"/>
              <a:t>Alle </a:t>
            </a:r>
            <a:r>
              <a:rPr lang="nb-NO" b="1" i="1" u="sng" dirty="0"/>
              <a:t>mennesker har behov for, og rett til daglig munnstell. </a:t>
            </a:r>
            <a:r>
              <a:rPr lang="nb-NO" i="1" dirty="0"/>
              <a:t> </a:t>
            </a:r>
            <a:endParaRPr lang="nb-NO" dirty="0"/>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5087" y="1749379"/>
            <a:ext cx="4456820" cy="2279157"/>
          </a:xfrm>
          <a:prstGeom prst="rect">
            <a:avLst/>
          </a:prstGeom>
        </p:spPr>
      </p:pic>
    </p:spTree>
    <p:extLst>
      <p:ext uri="{BB962C8B-B14F-4D97-AF65-F5344CB8AC3E}">
        <p14:creationId xmlns:p14="http://schemas.microsoft.com/office/powerpoint/2010/main" val="3907509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 2016" id="{C80F5730-CC9B-4C5E-AF94-E378EE4CC283}" vid="{F628FA0C-1B54-4467-A680-EC17D5A80C65}"/>
    </a:ext>
  </a:extLst>
</a:theme>
</file>

<file path=docProps/app.xml><?xml version="1.0" encoding="utf-8"?>
<Properties xmlns="http://schemas.openxmlformats.org/officeDocument/2006/extended-properties" xmlns:vt="http://schemas.openxmlformats.org/officeDocument/2006/docPropsVTypes">
  <Template>TM03457485[[fn=Nett]]</Template>
  <TotalTime>1450</TotalTime>
  <Words>2999</Words>
  <Application>Microsoft Office PowerPoint</Application>
  <PresentationFormat>Widescreen</PresentationFormat>
  <Paragraphs>557</Paragraphs>
  <Slides>36</Slides>
  <Notes>0</Notes>
  <HiddenSlides>0</HiddenSlides>
  <MMClips>0</MMClips>
  <ScaleCrop>false</ScaleCrop>
  <HeadingPairs>
    <vt:vector size="8" baseType="variant">
      <vt:variant>
        <vt:lpstr>Brukte skrifter</vt:lpstr>
      </vt:variant>
      <vt:variant>
        <vt:i4>5</vt:i4>
      </vt:variant>
      <vt:variant>
        <vt:lpstr>Tema</vt:lpstr>
      </vt:variant>
      <vt:variant>
        <vt:i4>1</vt:i4>
      </vt:variant>
      <vt:variant>
        <vt:lpstr>Innebygde OLE-servere</vt:lpstr>
      </vt:variant>
      <vt:variant>
        <vt:i4>1</vt:i4>
      </vt:variant>
      <vt:variant>
        <vt:lpstr>Lysbildetitler</vt:lpstr>
      </vt:variant>
      <vt:variant>
        <vt:i4>36</vt:i4>
      </vt:variant>
    </vt:vector>
  </HeadingPairs>
  <TitlesOfParts>
    <vt:vector size="43" baseType="lpstr">
      <vt:lpstr>Arial</vt:lpstr>
      <vt:lpstr>Bahnschrift Light</vt:lpstr>
      <vt:lpstr>Calibri</vt:lpstr>
      <vt:lpstr>Times New Roman</vt:lpstr>
      <vt:lpstr>Wingdings</vt:lpstr>
      <vt:lpstr>Office-tema</vt:lpstr>
      <vt:lpstr>Acrobat Document</vt:lpstr>
      <vt:lpstr>MUNNSTELL FOR ELDRE</vt:lpstr>
      <vt:lpstr>SAMARBEIDSKONTRAKT</vt:lpstr>
      <vt:lpstr>Forts      Samarbeidskontrakt</vt:lpstr>
      <vt:lpstr>HVEM HAR ANSVAR FOR HVA</vt:lpstr>
      <vt:lpstr>KVALITETSSIKRING I HJEMMESYKEPLEIEN  </vt:lpstr>
      <vt:lpstr>AVVIK.</vt:lpstr>
      <vt:lpstr>HUSKELISTE FØR PASIENTER SKAL TIL TANNKLINIKKEN</vt:lpstr>
      <vt:lpstr>TILBAKEMELDING FRA TANNHELSETJENESTEN</vt:lpstr>
      <vt:lpstr>PowerPoint-presentasjon</vt:lpstr>
      <vt:lpstr>Å UTFØRE MUNNSTELL PÅ ANDRE</vt:lpstr>
      <vt:lpstr>HVORFOR ER MUNNSTELL VIKTIG </vt:lpstr>
      <vt:lpstr>ULIKE TILSTANDER I MUNNHULEN</vt:lpstr>
      <vt:lpstr>PowerPoint-presentasjon</vt:lpstr>
      <vt:lpstr>PowerPoint-presentasjon</vt:lpstr>
      <vt:lpstr>PowerPoint-presentasjon</vt:lpstr>
      <vt:lpstr>Viktige observasjoner hos alle pasienter.</vt:lpstr>
      <vt:lpstr>TRUSSEL FOR TENNENE</vt:lpstr>
      <vt:lpstr>PROSEDYRER FOR MUNN- OG TANNSTELL </vt:lpstr>
      <vt:lpstr>1. Pasienter som klarer munn og tannstellet selv: </vt:lpstr>
      <vt:lpstr>2. Pasienter med egne tenner som trenger hjelp til munn og tannstell:</vt:lpstr>
      <vt:lpstr>3. Pasienter med egne tenner og proteser:</vt:lpstr>
      <vt:lpstr>4. Pasienter med proteser:</vt:lpstr>
      <vt:lpstr>SPESIELLE TILTAKSBEHOV  PROTESEBÆRERE </vt:lpstr>
      <vt:lpstr>DET FINNES PROTESER SOM ER SKRUDD FAST I KJEVEBEINET: IMPLANTAT</vt:lpstr>
      <vt:lpstr>5. Svært syke eller bevisstløse pasienter</vt:lpstr>
      <vt:lpstr>fortsettelse </vt:lpstr>
      <vt:lpstr>HJELPEMIDLER OG UTSTYR: </vt:lpstr>
      <vt:lpstr>PowerPoint-presentasjon</vt:lpstr>
      <vt:lpstr>PowerPoint-presentasjon</vt:lpstr>
      <vt:lpstr>PowerPoint-presentasjon</vt:lpstr>
      <vt:lpstr>PowerPoint-presentasjon</vt:lpstr>
      <vt:lpstr>ANBEFALINGER FOR SYSTEM PÅ AVDELINGEN</vt:lpstr>
      <vt:lpstr>MUNNSTELLKORT   </vt:lpstr>
      <vt:lpstr>ANBEFALTE LINKER MED FILMER OG OPPLÆRING </vt:lpstr>
      <vt:lpstr>PowerPoint-presentasjon</vt:lpstr>
      <vt:lpstr>Vi trenger alle hjelp innimellom.</vt:lpstr>
    </vt:vector>
  </TitlesOfParts>
  <Company>Troms fylkeskommune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MUNN OG TANNSTELL FOR  eldre og langtidssyke.</dc:title>
  <dc:creator>Tove Bendiksen</dc:creator>
  <cp:lastModifiedBy>Tove Bendiksen</cp:lastModifiedBy>
  <cp:revision>155</cp:revision>
  <cp:lastPrinted>2016-10-27T08:14:50Z</cp:lastPrinted>
  <dcterms:created xsi:type="dcterms:W3CDTF">2016-10-14T11:19:35Z</dcterms:created>
  <dcterms:modified xsi:type="dcterms:W3CDTF">2019-12-13T09:33:13Z</dcterms:modified>
</cp:coreProperties>
</file>