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5" r:id="rId9"/>
    <p:sldId id="286" r:id="rId10"/>
    <p:sldId id="264" r:id="rId11"/>
    <p:sldId id="265" r:id="rId12"/>
    <p:sldId id="267" r:id="rId13"/>
    <p:sldId id="266" r:id="rId14"/>
    <p:sldId id="273" r:id="rId15"/>
    <p:sldId id="282" r:id="rId16"/>
    <p:sldId id="271" r:id="rId17"/>
    <p:sldId id="270" r:id="rId18"/>
    <p:sldId id="269" r:id="rId19"/>
    <p:sldId id="275" r:id="rId20"/>
    <p:sldId id="283" r:id="rId21"/>
    <p:sldId id="284" r:id="rId22"/>
    <p:sldId id="276" r:id="rId23"/>
    <p:sldId id="277" r:id="rId24"/>
    <p:sldId id="278" r:id="rId25"/>
    <p:sldId id="289" r:id="rId26"/>
    <p:sldId id="279" r:id="rId27"/>
  </p:sldIdLst>
  <p:sldSz cx="9144000" cy="6858000" type="screen4x3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9" autoAdjust="0"/>
  </p:normalViewPr>
  <p:slideViewPr>
    <p:cSldViewPr>
      <p:cViewPr varScale="1">
        <p:scale>
          <a:sx n="81" d="100"/>
          <a:sy n="81" d="100"/>
        </p:scale>
        <p:origin x="1498" y="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F77B9-A177-4BD1-A71C-02F80FFE4402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7571-C3BE-499A-9AFD-E117B41B0A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1463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Sterke</a:t>
            </a:r>
            <a:r>
              <a:rPr lang="nb-NO" i="1" baseline="0" dirty="0" smtClean="0"/>
              <a:t> tenner med god tannpuss.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Frisk tann</a:t>
            </a:r>
            <a:r>
              <a:rPr lang="nb-NO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Pusse tenner og tannkjøtt for å fjerne bakterier.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Blødning fra tannkjøttet tyder på betennelse. Forsvinner hvis man pusser bra.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Alvorligere tannkjøttsykdom, periodontitt, kan utvikles hvis tannkjøttet er betent over lengre tid. Dette kan føre til løse tenner som kan falle ut.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Rene tenner er viktig for å unngå sykdom i tenner og tannkjøtt.</a:t>
            </a: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77096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 smtClean="0"/>
              <a:t>Frokost. </a:t>
            </a:r>
          </a:p>
          <a:p>
            <a:r>
              <a:rPr lang="nb-NO" i="1" baseline="0" dirty="0" smtClean="0"/>
              <a:t>Grovt brød med sunt pålegg og melk er bra for kropp og tenner. 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2394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Juice kan vi drikke til maten.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Fint å avslutte frokost og lunsj med frukt</a:t>
            </a:r>
            <a:r>
              <a:rPr lang="nb-NO" baseline="0" dirty="0" smtClean="0"/>
              <a:t>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Matpakke.</a:t>
            </a: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5068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Mor og far bestemmer hva som skal kjøpes i butikken.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Barna vil ofte mase om sjokolade. Da er det viktig at de kan si nei og kjøpe det som er best for barnet som </a:t>
            </a:r>
            <a:r>
              <a:rPr lang="nb-NO" i="1" baseline="0" dirty="0" err="1" smtClean="0"/>
              <a:t>f.eks</a:t>
            </a:r>
            <a:r>
              <a:rPr lang="nb-NO" i="1" baseline="0" dirty="0" smtClean="0"/>
              <a:t> frukt</a:t>
            </a:r>
            <a:r>
              <a:rPr lang="nb-NO" baseline="0" dirty="0" smtClean="0"/>
              <a:t>. </a:t>
            </a:r>
            <a:endParaRPr lang="nb-NO" dirty="0" smtClean="0"/>
          </a:p>
          <a:p>
            <a:r>
              <a:rPr lang="nb-NO" i="1" dirty="0" smtClean="0"/>
              <a:t>Hvis barnet vil ha noe når vi er i butikken, ha med en flaske med vann.</a:t>
            </a:r>
          </a:p>
          <a:p>
            <a:r>
              <a:rPr lang="nb-NO" i="1" dirty="0" smtClean="0"/>
              <a:t>Ha med ulike</a:t>
            </a:r>
            <a:r>
              <a:rPr lang="nb-NO" i="1" baseline="0" dirty="0" smtClean="0"/>
              <a:t> flasker som konkretiseringsmateriell.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6358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Til middag  er  det lurt å drikke</a:t>
            </a:r>
            <a:r>
              <a:rPr lang="nb-NO" i="1" baseline="0" dirty="0" smtClean="0"/>
              <a:t> vann.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Vi kan variere med mange forskjellige grønnsaker for å få et sunt måltid.</a:t>
            </a:r>
            <a:r>
              <a:rPr lang="nb-NO" baseline="0" dirty="0" smtClean="0"/>
              <a:t>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Lurt med faste måltider. Unngå småspising.</a:t>
            </a: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842209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 smtClean="0"/>
              <a:t>Sunt med grønnsaker.</a:t>
            </a:r>
          </a:p>
          <a:p>
            <a:r>
              <a:rPr lang="nb-NO" i="1" dirty="0" smtClean="0"/>
              <a:t>Spis mat med mange farger.</a:t>
            </a:r>
          </a:p>
          <a:p>
            <a:r>
              <a:rPr lang="nb-NO" i="1" dirty="0" smtClean="0"/>
              <a:t>Det er hyggelig å spise sammen, sosial funksjon. </a:t>
            </a:r>
          </a:p>
          <a:p>
            <a:r>
              <a:rPr lang="nb-NO" i="1" dirty="0" smtClean="0"/>
              <a:t>Trivsel.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07589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Pass på tennene slik at det ikke kommer sykdom/hull i tanna.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Hvis tannen får et hull, kaller vi det karies. Blir hullet stort, får vi vondt. Da må vi reparere tannen hos tannlegen</a:t>
            </a:r>
            <a:r>
              <a:rPr lang="nb-NO" baseline="0" dirty="0" smtClean="0"/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Gå regelmessig til kontroll på tannklinikken.</a:t>
            </a: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1126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Her ser vi mange syke tenner på et lite barn. Det</a:t>
            </a:r>
            <a:r>
              <a:rPr lang="nb-NO" i="1" baseline="0" dirty="0" smtClean="0"/>
              <a:t> er hull/karies i melketennene, fordi  barna har fått saft/brus på flaske om natten.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Hvis barna våkner og er tørste om natten, må de få vann.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Amming om natten bør begrenses til 2 ganger om natten etter 1-års alder. (Helsedirektoratets anbefaling). </a:t>
            </a:r>
            <a:r>
              <a:rPr lang="nb-NO" i="1" baseline="0" smtClean="0"/>
              <a:t>Morsmelk kan gi karies.</a:t>
            </a:r>
            <a:endParaRPr lang="nb-NO" i="1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2699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Det</a:t>
            </a:r>
            <a:r>
              <a:rPr lang="nb-NO" i="1" baseline="0" dirty="0" smtClean="0"/>
              <a:t> er mye sukker i brus. Sukker er søtt og ødelegger tennene dersom vi drikker det hver dag. Ikke bra med sukkerfritt.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Cola og brus er</a:t>
            </a:r>
            <a:r>
              <a:rPr lang="nb-NO" i="1" baseline="0" dirty="0" smtClean="0"/>
              <a:t> ikke bra for tennene. Derfor kan vi ikke drikke det hver dag selv om vi syns det smaker godt. Det er viktig å lære barna til gode vaner fra de er små.  </a:t>
            </a:r>
            <a:endParaRPr lang="nb-NO" i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1969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 smtClean="0"/>
              <a:t>Sukker i kaffen kan gi hull</a:t>
            </a:r>
            <a:r>
              <a:rPr lang="nb-NO" i="1" baseline="0" dirty="0" smtClean="0"/>
              <a:t> i tennene.</a:t>
            </a:r>
          </a:p>
          <a:p>
            <a:r>
              <a:rPr lang="nb-NO" i="1" baseline="0" dirty="0" smtClean="0"/>
              <a:t>Bruker du det?</a:t>
            </a:r>
          </a:p>
          <a:p>
            <a:r>
              <a:rPr lang="nb-NO" i="1" baseline="0" dirty="0" smtClean="0"/>
              <a:t>Bruker du mye?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78869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dirty="0" smtClean="0"/>
              <a:t>Kunstig søtningsstoffer er et godt alternativ</a:t>
            </a:r>
            <a:r>
              <a:rPr lang="nb-NO" i="1" baseline="0" dirty="0" smtClean="0"/>
              <a:t> for å få søt smak.</a:t>
            </a:r>
          </a:p>
          <a:p>
            <a:r>
              <a:rPr lang="nb-NO" i="1" baseline="0" dirty="0" smtClean="0"/>
              <a:t>Gir ikke hull i tennene.</a:t>
            </a:r>
          </a:p>
          <a:p>
            <a:r>
              <a:rPr lang="nb-NO" i="1" baseline="0" dirty="0" smtClean="0"/>
              <a:t>Suketter.</a:t>
            </a:r>
            <a:endParaRPr lang="nb-NO" i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27302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Tenner. Melketenner. Permanente tenner.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Melketenner mister/feller alle barn fra 6-7- års-alder.  Permanente tenner skal vi ha hele livet! Alle barn feller fortenner først</a:t>
            </a:r>
            <a:r>
              <a:rPr lang="nb-NO" baseline="0" dirty="0" smtClean="0"/>
              <a:t>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793559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baseline="0" dirty="0" smtClean="0"/>
              <a:t>Sjokolade, kaker og brus kan vi kose oss med  på lørdag og på fest. </a:t>
            </a:r>
          </a:p>
          <a:p>
            <a:r>
              <a:rPr lang="nb-NO" i="1" baseline="0" dirty="0" smtClean="0"/>
              <a:t>Selv om barna maser om sjokolade og søte ting, er det viktig at mor og far kan si nei</a:t>
            </a:r>
            <a:r>
              <a:rPr lang="nb-NO" baseline="0" dirty="0" smtClean="0"/>
              <a:t>. 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495056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i="1" baseline="0" dirty="0" smtClean="0"/>
              <a:t>Husk. Alltid tannpuss før vi legger oss.  Selv om vi er trøtte, må tennene pusses. </a:t>
            </a:r>
          </a:p>
          <a:p>
            <a:endParaRPr lang="nb-NO" baseline="0" dirty="0" smtClean="0"/>
          </a:p>
          <a:p>
            <a:r>
              <a:rPr lang="nb-NO" i="1" baseline="0" dirty="0" smtClean="0"/>
              <a:t>Tre gode råd: Tannpuss  med F-tannkrem morgen og kveld. </a:t>
            </a:r>
          </a:p>
          <a:p>
            <a:r>
              <a:rPr lang="nb-NO" i="1" baseline="0" dirty="0" smtClean="0"/>
              <a:t>                     Vann som tørstedrikk. </a:t>
            </a:r>
          </a:p>
          <a:p>
            <a:r>
              <a:rPr lang="nb-NO" i="1" baseline="0" dirty="0" smtClean="0"/>
              <a:t>                     Faste måltider. 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74746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Det</a:t>
            </a:r>
            <a:r>
              <a:rPr lang="nb-NO" i="1" baseline="0" dirty="0" smtClean="0"/>
              <a:t> vi har snakket om nå, gjelder for alle barn og voksne, enten de er fra Norge eller fra andre land i verden. </a:t>
            </a: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2869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32646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Viktig</a:t>
            </a:r>
            <a:r>
              <a:rPr lang="nb-NO" i="1" baseline="0" dirty="0" smtClean="0"/>
              <a:t> med tannpuss etter frokost og før vi legger oss.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Fluortannkrem. Vise tuber med tannkrem. Ulike typer, ulik pris.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Demonstrere tannpuss på modell.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33789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På de minste barna bruker vi babytannbørster.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De større barna bruker barnebørster.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Det er viktig med små tannbørster, da er det lettere å pusse.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Tannpuss fra første tann er viktig. De første tennene kommer når barnet er </a:t>
            </a:r>
            <a:r>
              <a:rPr lang="nb-NO" i="1" baseline="0" dirty="0" err="1" smtClean="0"/>
              <a:t>ca</a:t>
            </a:r>
            <a:r>
              <a:rPr lang="nb-NO" i="1" baseline="0" dirty="0" smtClean="0"/>
              <a:t> 6 mnd.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Her er barnet 2 år og har fått mange tenner.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Alle barn må få hjelp til tannpuss, spesielt på kvelden. Om morgenen kan de få pusse litt selv. 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Her ser vi eksempler på babybørster og barnetannbørster.</a:t>
            </a:r>
            <a:endParaRPr lang="nb-NO" i="1" dirty="0" smtClean="0"/>
          </a:p>
          <a:p>
            <a:r>
              <a:rPr lang="nb-NO" i="1" dirty="0" smtClean="0"/>
              <a:t>Vise frem konkretiseringsmateriell, ulik størrelse tannbørster. Ulik mykhet.</a:t>
            </a:r>
          </a:p>
          <a:p>
            <a:r>
              <a:rPr lang="nb-NO" i="1" dirty="0" smtClean="0"/>
              <a:t>Vise emballasje størrelse</a:t>
            </a:r>
            <a:r>
              <a:rPr lang="nb-NO" i="1" baseline="0" dirty="0" smtClean="0"/>
              <a:t> – </a:t>
            </a:r>
            <a:r>
              <a:rPr lang="nb-NO" i="1" baseline="0" dirty="0" err="1" smtClean="0"/>
              <a:t>årsgruppe</a:t>
            </a:r>
            <a:r>
              <a:rPr lang="nb-NO" i="1" baseline="0" dirty="0" smtClean="0"/>
              <a:t>.</a:t>
            </a:r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85996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Barn trenger hjelp til tannpuss hver dag til minst 10- års alder. Det er viktig å pusse selv om barnet ikke vil.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Morgen og kveld.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04473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Frisk, glad</a:t>
            </a:r>
            <a:r>
              <a:rPr lang="nb-NO" i="1" baseline="0" dirty="0" smtClean="0"/>
              <a:t> jente med fine, sterke tenner</a:t>
            </a:r>
            <a:r>
              <a:rPr lang="nb-NO" baseline="0" dirty="0" smtClean="0"/>
              <a:t>. Tennenes funksjon: smile, le, snakke, spise, sosiale aspekt</a:t>
            </a: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91076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Når</a:t>
            </a:r>
            <a:r>
              <a:rPr lang="nb-NO" i="1" baseline="0" dirty="0" smtClean="0"/>
              <a:t> vi er tørste, drikker vi vann.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Rent godt vann får vi fra springen.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i="1" baseline="0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69556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Vi er heldige som har rent, godt vann fra springen.</a:t>
            </a:r>
            <a:r>
              <a:rPr lang="nb-NO" i="1" baseline="0" dirty="0" smtClean="0"/>
              <a:t> Det slipper vi å kjøpe.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Når vi er tørste, bør vi bare drikke vann. Gratis.</a:t>
            </a:r>
            <a:endParaRPr lang="nb-NO" i="1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427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dirty="0" smtClean="0"/>
              <a:t>Vann er</a:t>
            </a:r>
            <a:r>
              <a:rPr lang="nb-NO" i="1" baseline="0" dirty="0" smtClean="0"/>
              <a:t> fint å drikke til middag og når vi er tørste.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i="1" baseline="0" dirty="0" smtClean="0"/>
              <a:t>Melk er best å drikke til frokost eller lunsj.</a:t>
            </a:r>
            <a:endParaRPr lang="nb-NO" i="1" dirty="0" smtClean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CA7571-C3BE-499A-9AFD-E117B41B0A93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41346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smtClean="0"/>
              <a:t>Klikk for å redigere undertittelstil i malen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3826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94814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18436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6666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14224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26689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186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358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8402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176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28608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D07E2A-D24A-4C2B-AD03-9C90D6810ED6}" type="datetimeFigureOut">
              <a:rPr lang="nb-NO" smtClean="0"/>
              <a:t>19.02.2019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12BD8-8380-415C-BF8E-F5D0F400469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892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3.jpeg"/><Relationship Id="rId4" Type="http://schemas.openxmlformats.org/officeDocument/2006/relationships/hyperlink" Target="http://www.google.no/url?sa=i&amp;rct=j&amp;q=&amp;esrc=s&amp;frm=1&amp;source=images&amp;cd=&amp;cad=rja&amp;uact=8&amp;docid=98UOFPjq3EfcfM&amp;tbnid=TcAPqAjOCaVCAM:&amp;ved=0CAUQjRw&amp;url=http://ndla.no/nb/node/2863&amp;ei=4eKeU8mSLML8ywOY2oKwAw&amp;bvm=bv.68911936,d.bGQ&amp;psig=AFQjCNGGtLnzqGjD6iKVgI1grrcqH9ruRA&amp;ust=1403007791962649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12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hyperlink" Target="http://www.google.no/url?sa=i&amp;rct=j&amp;q=&amp;esrc=s&amp;frm=1&amp;source=images&amp;cd=&amp;cad=rja&amp;uact=8&amp;docid=rBoXpIvfm52q_M&amp;tbnid=3yYyu75CQEESnM:&amp;ved=0CAUQjRw&amp;url=http://lindastuhaug.blogg.no/m_072013.html&amp;ei=3lGYU5b_CuiAywOE4IDIDw&amp;bvm=bv.68693194,d.bGQ&amp;psig=AFQjCNHWvuhqsLs2KR95rZtdYnAITYNiSQ&amp;ust=1402577437548848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548681"/>
            <a:ext cx="7772400" cy="3051770"/>
          </a:xfrm>
        </p:spPr>
        <p:txBody>
          <a:bodyPr>
            <a:normAutofit/>
          </a:bodyPr>
          <a:lstStyle/>
          <a:p>
            <a:r>
              <a:rPr lang="nb-NO" sz="3200" dirty="0" smtClean="0">
                <a:latin typeface="Comic Sans MS" panose="030F0702030302020204" pitchFamily="66" charset="0"/>
              </a:rPr>
              <a:t>Tannhelseundervisning</a:t>
            </a:r>
            <a:br>
              <a:rPr lang="nb-NO" sz="3200" dirty="0" smtClean="0">
                <a:latin typeface="Comic Sans MS" panose="030F0702030302020204" pitchFamily="66" charset="0"/>
              </a:rPr>
            </a:br>
            <a:r>
              <a:rPr lang="nb-NO" sz="3200" dirty="0" smtClean="0">
                <a:latin typeface="Comic Sans MS" panose="030F0702030302020204" pitchFamily="66" charset="0"/>
              </a:rPr>
              <a:t>for innvandrere</a:t>
            </a:r>
            <a:endParaRPr lang="nb-NO" sz="3200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31640" y="4077072"/>
            <a:ext cx="6400800" cy="1584176"/>
          </a:xfrm>
        </p:spPr>
        <p:txBody>
          <a:bodyPr/>
          <a:lstStyle/>
          <a:p>
            <a:r>
              <a:rPr lang="nb-NO" b="1" dirty="0">
                <a:solidFill>
                  <a:prstClr val="black">
                    <a:tint val="75000"/>
                  </a:prstClr>
                </a:solidFill>
              </a:rPr>
              <a:t>Tannhelsetjenesten i </a:t>
            </a:r>
            <a:r>
              <a:rPr lang="nb-NO" b="1" dirty="0" smtClean="0">
                <a:solidFill>
                  <a:prstClr val="black">
                    <a:tint val="75000"/>
                  </a:prstClr>
                </a:solidFill>
              </a:rPr>
              <a:t>Troms</a:t>
            </a:r>
            <a:r>
              <a:rPr lang="nb-NO" b="1" dirty="0">
                <a:solidFill>
                  <a:prstClr val="black">
                    <a:tint val="75000"/>
                  </a:prstClr>
                </a:solidFill>
              </a:rPr>
              <a:t/>
            </a:r>
            <a:br>
              <a:rPr lang="nb-NO" b="1" dirty="0">
                <a:solidFill>
                  <a:prstClr val="black">
                    <a:tint val="75000"/>
                  </a:prstClr>
                </a:solidFill>
              </a:rPr>
            </a:br>
            <a:endParaRPr lang="nb-NO" dirty="0"/>
          </a:p>
        </p:txBody>
      </p:sp>
      <p:pic>
        <p:nvPicPr>
          <p:cNvPr id="7" name="Bild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56" y="5589922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066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urezone.com/upload/_E_F_Forums/Fasting/glass_of_water_0808_lg_10661967_c6O80CPI7U7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066" y="1168248"/>
            <a:ext cx="3617934" cy="4522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ndla.no/sites/default/files/images/Melkeglas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646" y="1628800"/>
            <a:ext cx="3054051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0" y="52191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Drikke til maten</a:t>
            </a:r>
            <a:endParaRPr lang="nb-NO" sz="3600" dirty="0">
              <a:latin typeface="+mj-lt"/>
            </a:endParaRPr>
          </a:p>
        </p:txBody>
      </p:sp>
      <p:pic>
        <p:nvPicPr>
          <p:cNvPr id="8" name="Bild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65304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60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tgjks\AppData\Local\Microsoft\Windows\Temporary Internet Files\Content.Outlook\JD082VRF\Frokost-Melk-n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34" y="340416"/>
            <a:ext cx="7858341" cy="531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ktangel 2"/>
          <p:cNvSpPr/>
          <p:nvPr/>
        </p:nvSpPr>
        <p:spPr>
          <a:xfrm>
            <a:off x="7548228" y="5682404"/>
            <a:ext cx="8194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dirty="0" smtClean="0"/>
              <a:t>Kilde: Melk. No</a:t>
            </a:r>
            <a:endParaRPr lang="nb-NO" sz="800" dirty="0"/>
          </a:p>
        </p:txBody>
      </p:sp>
      <p:pic>
        <p:nvPicPr>
          <p:cNvPr id="7" name="Picture 4" descr="http://www.bubblews.com/assets/images/news/637295960_13871960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15412"/>
            <a:ext cx="1296144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65304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20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65" y="404664"/>
            <a:ext cx="3609975" cy="539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b="2781"/>
          <a:stretch/>
        </p:blipFill>
        <p:spPr bwMode="auto">
          <a:xfrm>
            <a:off x="4692367" y="404664"/>
            <a:ext cx="4019550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bubblews.com/assets/images/news/637295960_1387196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759" y="263182"/>
            <a:ext cx="1224136" cy="108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165304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29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" t="8450" r="7465" b="10432"/>
          <a:stretch/>
        </p:blipFill>
        <p:spPr bwMode="auto">
          <a:xfrm>
            <a:off x="1213164" y="506994"/>
            <a:ext cx="6726725" cy="4852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Sylinder 2"/>
          <p:cNvSpPr txBox="1"/>
          <p:nvPr/>
        </p:nvSpPr>
        <p:spPr>
          <a:xfrm>
            <a:off x="6444207" y="5480493"/>
            <a:ext cx="149568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</a:t>
            </a:r>
            <a:r>
              <a:rPr lang="nb-NO" sz="800" dirty="0" smtClean="0"/>
              <a:t>ilde: Norsk </a:t>
            </a:r>
            <a:r>
              <a:rPr lang="nb-NO" sz="800" dirty="0" err="1" smtClean="0"/>
              <a:t>Tannvern</a:t>
            </a:r>
            <a:endParaRPr lang="nb-NO" sz="800" dirty="0"/>
          </a:p>
        </p:txBody>
      </p:sp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93296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7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curezone.com/upload/_E_F_Forums/Fasting/glass_of_water_0808_lg_10661967_c6O80CPI7U7J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3748" y="2132856"/>
            <a:ext cx="252028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bloggfiler.no/lindastuhaug.blogg.no/images/1713031-8-1372757167694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615" y="188640"/>
            <a:ext cx="5076056" cy="3168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encrypted-tbn3.gstatic.com/images?q=tbn:ANd9GcSZizSQzZOWPxuboCqmRg_EyY50fNkmKqHIyBhSIFK8WEuB6DURJ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9003"/>
            <a:ext cx="3587377" cy="27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858" y="429937"/>
            <a:ext cx="12192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Bild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8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84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444" y="1340768"/>
            <a:ext cx="5979884" cy="3982348"/>
          </a:xfrm>
          <a:prstGeom prst="rect">
            <a:avLst/>
          </a:prstGeom>
        </p:spPr>
      </p:pic>
      <p:pic>
        <p:nvPicPr>
          <p:cNvPr id="5" name="Bild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021288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1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476672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latin typeface="+mj-lt"/>
              </a:rPr>
              <a:t>Syk tann</a:t>
            </a:r>
            <a:endParaRPr lang="nb-NO" sz="3600" dirty="0">
              <a:latin typeface="+mj-lt"/>
            </a:endParaRPr>
          </a:p>
        </p:txBody>
      </p:sp>
      <p:pic>
        <p:nvPicPr>
          <p:cNvPr id="5" name="Picture 2" descr="http://cdn.vectorstock.com/i/composite/22,29/caries-vector-9822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77" y="1268760"/>
            <a:ext cx="4229939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93296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0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8814" y="26064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/>
              <a:t>Syk tann</a:t>
            </a:r>
            <a:endParaRPr lang="nb-NO" sz="36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4" t="8408" r="7344" b="10778"/>
          <a:stretch/>
        </p:blipFill>
        <p:spPr bwMode="auto">
          <a:xfrm>
            <a:off x="1997612" y="1575582"/>
            <a:ext cx="5148776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Sylinder 5"/>
          <p:cNvSpPr txBox="1"/>
          <p:nvPr/>
        </p:nvSpPr>
        <p:spPr>
          <a:xfrm>
            <a:off x="5940152" y="5340754"/>
            <a:ext cx="178048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Kilde: Norsk </a:t>
            </a:r>
            <a:r>
              <a:rPr lang="nb-NO" sz="800" dirty="0" err="1" smtClean="0"/>
              <a:t>Tannvern</a:t>
            </a:r>
            <a:endParaRPr lang="nb-NO" sz="800" dirty="0"/>
          </a:p>
        </p:txBody>
      </p:sp>
      <p:pic>
        <p:nvPicPr>
          <p:cNvPr id="7" name="Bild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" y="6093296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66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26064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latin typeface="+mj-lt"/>
              </a:rPr>
              <a:t>Brus </a:t>
            </a:r>
            <a:endParaRPr lang="nb-NO" sz="3600" dirty="0">
              <a:latin typeface="+mj-lt"/>
            </a:endParaRPr>
          </a:p>
        </p:txBody>
      </p:sp>
      <p:pic>
        <p:nvPicPr>
          <p:cNvPr id="5" name="Picture 2" descr="http://cdn.vectorstock.com/i/composite/22,29/caries-vector-9822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7" b="4284"/>
          <a:stretch/>
        </p:blipFill>
        <p:spPr bwMode="auto">
          <a:xfrm>
            <a:off x="331683" y="906979"/>
            <a:ext cx="3685687" cy="459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6" t="5637" r="7042" b="10302"/>
          <a:stretch/>
        </p:blipFill>
        <p:spPr bwMode="auto">
          <a:xfrm>
            <a:off x="4473526" y="1617784"/>
            <a:ext cx="4149970" cy="301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kstSylinder 6"/>
          <p:cNvSpPr txBox="1"/>
          <p:nvPr/>
        </p:nvSpPr>
        <p:spPr>
          <a:xfrm>
            <a:off x="7432602" y="4795048"/>
            <a:ext cx="16032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Kilde: Norsk </a:t>
            </a:r>
            <a:r>
              <a:rPr lang="nb-NO" sz="800" dirty="0" err="1" smtClean="0"/>
              <a:t>Tannvern</a:t>
            </a:r>
            <a:endParaRPr lang="nb-NO" sz="800" dirty="0"/>
          </a:p>
        </p:txBody>
      </p:sp>
      <p:pic>
        <p:nvPicPr>
          <p:cNvPr id="8" name="Bild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36" y="6093296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25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cdn.vectorstock.com/i/composite/22,29/caries-vector-9822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73906"/>
            <a:ext cx="213454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lollosdrinks.co.uk/wp-content/uploads/2013/03/coca-col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23" y="2665275"/>
            <a:ext cx="3075105" cy="3202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curezone.com/upload/_E_F_Forums/Fasting/glass_of_water_0808_lg_10661967_c6O80CPI7U7J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35582"/>
            <a:ext cx="2817805" cy="3396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66553"/>
            <a:ext cx="1340233" cy="1198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e 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5304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3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bubblews.com/assets/images/news/637295960_13871960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41" y="0"/>
            <a:ext cx="6220199" cy="581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d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9280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799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700" y="1714500"/>
            <a:ext cx="4292600" cy="3429000"/>
          </a:xfrm>
          <a:prstGeom prst="rect">
            <a:avLst/>
          </a:prstGeom>
        </p:spPr>
      </p:pic>
      <p:pic>
        <p:nvPicPr>
          <p:cNvPr id="5" name="Bild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615440" cy="541020"/>
          </a:xfrm>
          <a:prstGeom prst="rect">
            <a:avLst/>
          </a:prstGeom>
        </p:spPr>
      </p:pic>
      <p:pic>
        <p:nvPicPr>
          <p:cNvPr id="4" name="Picture 2" descr="http://cdn.vectorstock.com/i/composite/22,29/caries-vector-9822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27" y="548680"/>
            <a:ext cx="213454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63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412776"/>
            <a:ext cx="4291731" cy="3436805"/>
          </a:xfrm>
          <a:prstGeom prst="rect">
            <a:avLst/>
          </a:prstGeom>
        </p:spPr>
      </p:pic>
      <p:sp>
        <p:nvSpPr>
          <p:cNvPr id="7" name="TekstSylinder 6"/>
          <p:cNvSpPr txBox="1"/>
          <p:nvPr/>
        </p:nvSpPr>
        <p:spPr>
          <a:xfrm>
            <a:off x="5225917" y="4941168"/>
            <a:ext cx="14401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 smtClean="0"/>
              <a:t>Kilde: Google</a:t>
            </a:r>
            <a:endParaRPr lang="nb-NO" sz="800" dirty="0"/>
          </a:p>
        </p:txBody>
      </p:sp>
      <p:pic>
        <p:nvPicPr>
          <p:cNvPr id="8" name="Bilde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9280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1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7003992" y="5631051"/>
            <a:ext cx="85311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1000" dirty="0" smtClean="0"/>
              <a:t>Kilde: </a:t>
            </a:r>
            <a:r>
              <a:rPr lang="nb-NO" sz="1000" dirty="0" err="1" smtClean="0"/>
              <a:t>google</a:t>
            </a:r>
            <a:endParaRPr lang="nb-NO" sz="10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245" y="1208818"/>
            <a:ext cx="4998989" cy="3744416"/>
          </a:xfrm>
          <a:prstGeom prst="rect">
            <a:avLst/>
          </a:prstGeom>
        </p:spPr>
      </p:pic>
      <p:pic>
        <p:nvPicPr>
          <p:cNvPr id="7" name="Bild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37312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85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" y="40466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latin typeface="+mj-lt"/>
              </a:rPr>
              <a:t>Morgen og kveld</a:t>
            </a:r>
            <a:endParaRPr lang="nb-NO" sz="3600" dirty="0">
              <a:latin typeface="+mj-lt"/>
            </a:endParaRPr>
          </a:p>
        </p:txBody>
      </p:sp>
      <p:pic>
        <p:nvPicPr>
          <p:cNvPr id="7" name="Picture 2" descr="http://us.123rf.com/400wm/400/400/sarah5/sarah51202/sarah5120200010/12683041-a-young-smiling-cartoon-boy-holding-a-toothbrush-ready-to-brush-his-teeth-in-the-morning-and-in-the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10" y="1412775"/>
            <a:ext cx="5070285" cy="37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1288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6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www.helenedrage.com/wp-content/uploads/2012/06/innvand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821042" cy="472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" y="6093296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0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8814" y="26064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b-NO" dirty="0" smtClean="0"/>
          </a:p>
          <a:p>
            <a:pPr algn="ctr"/>
            <a:endParaRPr lang="nb-NO" dirty="0"/>
          </a:p>
          <a:p>
            <a:pPr algn="ctr"/>
            <a:endParaRPr lang="nb-NO" dirty="0" smtClean="0"/>
          </a:p>
          <a:p>
            <a:pPr algn="ctr"/>
            <a:endParaRPr lang="nb-NO" dirty="0"/>
          </a:p>
          <a:p>
            <a:pPr algn="ctr"/>
            <a:endParaRPr lang="nb-NO" dirty="0" smtClean="0"/>
          </a:p>
          <a:p>
            <a:pPr algn="ctr"/>
            <a:endParaRPr lang="nb-NO" dirty="0"/>
          </a:p>
          <a:p>
            <a:pPr algn="ctr"/>
            <a:endParaRPr lang="nb-NO" dirty="0" smtClean="0"/>
          </a:p>
          <a:p>
            <a:pPr algn="ctr"/>
            <a:r>
              <a:rPr lang="nb-NO" dirty="0" smtClean="0"/>
              <a:t>Undervisningsopplegget er laget i samarbeid med </a:t>
            </a:r>
          </a:p>
          <a:p>
            <a:pPr algn="ctr"/>
            <a:r>
              <a:rPr lang="nb-NO" dirty="0" smtClean="0"/>
              <a:t>Voksenopplæringen i Vestre Toten kommune, </a:t>
            </a:r>
          </a:p>
          <a:p>
            <a:pPr algn="ctr"/>
            <a:r>
              <a:rPr lang="nb-NO" dirty="0" smtClean="0"/>
              <a:t>Stange kvalifiseringssenter, </a:t>
            </a:r>
          </a:p>
          <a:p>
            <a:pPr algn="ctr"/>
            <a:r>
              <a:rPr lang="nb-NO" dirty="0" smtClean="0"/>
              <a:t>Tannhelsetjenesten i oppland og </a:t>
            </a:r>
          </a:p>
          <a:p>
            <a:pPr algn="ctr"/>
            <a:r>
              <a:rPr lang="nb-NO" dirty="0" smtClean="0"/>
              <a:t>Tannhelsetjenesten i Hedmark </a:t>
            </a:r>
            <a:endParaRPr lang="nb-NO" dirty="0"/>
          </a:p>
        </p:txBody>
      </p:sp>
      <p:pic>
        <p:nvPicPr>
          <p:cNvPr id="5" name="Bild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6021288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87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3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778" y="488950"/>
            <a:ext cx="7200800" cy="504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6948264" y="5566081"/>
            <a:ext cx="12618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dirty="0">
                <a:ea typeface="Calibri"/>
                <a:cs typeface="Times New Roman"/>
              </a:rPr>
              <a:t>Kilde:  Actavis, Norway AS</a:t>
            </a:r>
            <a:endParaRPr lang="nb-NO" sz="800" dirty="0"/>
          </a:p>
        </p:txBody>
      </p:sp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58" y="6165304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50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07504" y="656278"/>
            <a:ext cx="90364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latin typeface="+mj-lt"/>
              </a:rPr>
              <a:t>Tannpuss morgen og kveld</a:t>
            </a:r>
            <a:endParaRPr lang="nb-NO" sz="3600" dirty="0">
              <a:latin typeface="+mj-lt"/>
            </a:endParaRPr>
          </a:p>
        </p:txBody>
      </p:sp>
      <p:pic>
        <p:nvPicPr>
          <p:cNvPr id="5" name="Picture 2" descr="http://us.123rf.com/400wm/400/400/sarah5/sarah51202/sarah5120200010/12683041-a-young-smiling-cartoon-boy-holding-a-toothbrush-ready-to-brush-his-teeth-in-the-morning-and-in-the-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10" y="1412775"/>
            <a:ext cx="5070285" cy="376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877272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1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54868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3600" dirty="0" smtClean="0">
                <a:latin typeface="+mj-lt"/>
              </a:rPr>
              <a:t>Bruk liten tannbørste</a:t>
            </a:r>
            <a:endParaRPr lang="nb-NO" sz="3600" dirty="0">
              <a:latin typeface="+mj-lt"/>
            </a:endParaRPr>
          </a:p>
        </p:txBody>
      </p:sp>
      <p:pic>
        <p:nvPicPr>
          <p:cNvPr id="5" name="Picture 4" descr="http://www.postmedental.no/Design/2/Images/Products/Oral-b_stages_1_LargeImg_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333875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klikk.no/multimedia/archive/00361/COLOURBOX626791_jpg_361446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988840"/>
            <a:ext cx="403244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7284015" y="4526721"/>
            <a:ext cx="88838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dirty="0" smtClean="0"/>
              <a:t>Kilde: Oral stage.</a:t>
            </a:r>
            <a:endParaRPr lang="nb-NO" sz="800" dirty="0"/>
          </a:p>
        </p:txBody>
      </p:sp>
      <p:pic>
        <p:nvPicPr>
          <p:cNvPr id="8" name="Bilde 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21288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6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13811" y="476672"/>
            <a:ext cx="91085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2800" dirty="0">
                <a:solidFill>
                  <a:prstClr val="black"/>
                </a:solidFill>
                <a:ea typeface="Calibri"/>
                <a:cs typeface="Times New Roman"/>
              </a:rPr>
              <a:t>Barn trenger hjelp til tannpuss til ca. 10- års alder</a:t>
            </a:r>
            <a:endParaRPr lang="nb-NO" sz="2800" dirty="0"/>
          </a:p>
        </p:txBody>
      </p:sp>
      <p:pic>
        <p:nvPicPr>
          <p:cNvPr id="5" name="Plassholder for innhold 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6" y="1196752"/>
            <a:ext cx="5062528" cy="45259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ktangel 5"/>
          <p:cNvSpPr/>
          <p:nvPr/>
        </p:nvSpPr>
        <p:spPr>
          <a:xfrm>
            <a:off x="5573678" y="5786303"/>
            <a:ext cx="126188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dirty="0" smtClean="0">
                <a:ea typeface="Calibri"/>
                <a:cs typeface="Times New Roman"/>
              </a:rPr>
              <a:t>Kilde:  Actavis, Norway AS</a:t>
            </a:r>
            <a:endParaRPr lang="nb-NO" sz="800" dirty="0"/>
          </a:p>
        </p:txBody>
      </p:sp>
      <p:pic>
        <p:nvPicPr>
          <p:cNvPr id="7" name="Bild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093296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22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/>
          <p:cNvSpPr/>
          <p:nvPr/>
        </p:nvSpPr>
        <p:spPr>
          <a:xfrm>
            <a:off x="0" y="47667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b-NO" sz="4000" b="0" dirty="0" smtClean="0">
                <a:latin typeface="+mj-lt"/>
              </a:rPr>
              <a:t>Tannpuss  - fine  tenner</a:t>
            </a:r>
            <a:endParaRPr lang="nb-NO" sz="4000" dirty="0">
              <a:latin typeface="+mj-lt"/>
            </a:endParaRPr>
          </a:p>
        </p:txBody>
      </p:sp>
      <p:pic>
        <p:nvPicPr>
          <p:cNvPr id="5" name="Picture 2" descr="http://www.postmedental.no/Design/2/Images/Products/Braun_Oral-B_CrossAction_Complete01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5" r="11465"/>
          <a:stretch>
            <a:fillRect/>
          </a:stretch>
        </p:blipFill>
        <p:spPr bwMode="auto">
          <a:xfrm>
            <a:off x="107504" y="1484784"/>
            <a:ext cx="36004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776" y="2132857"/>
            <a:ext cx="3462680" cy="2304256"/>
          </a:xfrm>
          <a:prstGeom prst="rect">
            <a:avLst/>
          </a:prstGeom>
        </p:spPr>
      </p:pic>
      <p:sp>
        <p:nvSpPr>
          <p:cNvPr id="9" name="Rektangel 8"/>
          <p:cNvSpPr/>
          <p:nvPr/>
        </p:nvSpPr>
        <p:spPr>
          <a:xfrm>
            <a:off x="7215661" y="4509120"/>
            <a:ext cx="73770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nb-NO" sz="800" dirty="0">
                <a:solidFill>
                  <a:prstClr val="black"/>
                </a:solidFill>
              </a:rPr>
              <a:t>Kilde: </a:t>
            </a:r>
            <a:r>
              <a:rPr lang="nb-NO" sz="800" dirty="0" smtClean="0">
                <a:solidFill>
                  <a:prstClr val="black"/>
                </a:solidFill>
              </a:rPr>
              <a:t>Google</a:t>
            </a:r>
            <a:endParaRPr lang="nb-NO" sz="800" dirty="0">
              <a:solidFill>
                <a:prstClr val="black"/>
              </a:solidFill>
            </a:endParaRPr>
          </a:p>
        </p:txBody>
      </p:sp>
      <p:pic>
        <p:nvPicPr>
          <p:cNvPr id="10" name="Bilde 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877272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4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" y="1447800"/>
            <a:ext cx="5410200" cy="3962400"/>
          </a:xfrm>
          <a:prstGeom prst="rect">
            <a:avLst/>
          </a:prstGeom>
        </p:spPr>
      </p:pic>
      <p:sp>
        <p:nvSpPr>
          <p:cNvPr id="3" name="TekstSylinder 2"/>
          <p:cNvSpPr txBox="1"/>
          <p:nvPr/>
        </p:nvSpPr>
        <p:spPr>
          <a:xfrm>
            <a:off x="6444208" y="5447717"/>
            <a:ext cx="10801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dirty="0"/>
              <a:t>K</a:t>
            </a:r>
            <a:r>
              <a:rPr lang="nb-NO" sz="800" dirty="0" smtClean="0"/>
              <a:t>ilde: Google</a:t>
            </a:r>
            <a:endParaRPr lang="nb-NO" sz="800" dirty="0"/>
          </a:p>
        </p:txBody>
      </p:sp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" y="6021288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9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8" y="498857"/>
            <a:ext cx="7969002" cy="5109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ktangel 2"/>
          <p:cNvSpPr/>
          <p:nvPr/>
        </p:nvSpPr>
        <p:spPr>
          <a:xfrm>
            <a:off x="7408414" y="5631051"/>
            <a:ext cx="112402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800" dirty="0" smtClean="0"/>
              <a:t>Kilde:  Norsk Tannvern</a:t>
            </a:r>
            <a:endParaRPr lang="nb-NO" sz="800" dirty="0"/>
          </a:p>
        </p:txBody>
      </p:sp>
      <p:pic>
        <p:nvPicPr>
          <p:cNvPr id="6" name="Bilde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165304"/>
            <a:ext cx="161544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77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758</TotalTime>
  <Words>950</Words>
  <Application>Microsoft Office PowerPoint</Application>
  <PresentationFormat>Skjermfremvisning (4:3)</PresentationFormat>
  <Paragraphs>126</Paragraphs>
  <Slides>26</Slides>
  <Notes>23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26</vt:i4>
      </vt:variant>
    </vt:vector>
  </HeadingPairs>
  <TitlesOfParts>
    <vt:vector size="31" baseType="lpstr">
      <vt:lpstr>Arial</vt:lpstr>
      <vt:lpstr>Calibri</vt:lpstr>
      <vt:lpstr>Comic Sans MS</vt:lpstr>
      <vt:lpstr>Times New Roman</vt:lpstr>
      <vt:lpstr>Office-tema</vt:lpstr>
      <vt:lpstr>Tannhelseundervisning for innvandrere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Tannhelseundervisning for innvandrere</dc:title>
  <dc:creator>Rognlien, May Jorunn</dc:creator>
  <cp:lastModifiedBy>Tove Bendiksen</cp:lastModifiedBy>
  <cp:revision>59</cp:revision>
  <dcterms:created xsi:type="dcterms:W3CDTF">2014-09-22T06:45:30Z</dcterms:created>
  <dcterms:modified xsi:type="dcterms:W3CDTF">2019-02-19T14:45:35Z</dcterms:modified>
</cp:coreProperties>
</file>