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58" r:id="rId5"/>
    <p:sldId id="265" r:id="rId6"/>
    <p:sldId id="262" r:id="rId7"/>
    <p:sldId id="259" r:id="rId8"/>
    <p:sldId id="267" r:id="rId9"/>
    <p:sldId id="264" r:id="rId10"/>
    <p:sldId id="269" r:id="rId11"/>
  </p:sldIdLst>
  <p:sldSz cx="12192000" cy="6858000"/>
  <p:notesSz cx="7104063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194"/>
    <a:srgbClr val="00A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843" autoAdjust="0"/>
  </p:normalViewPr>
  <p:slideViewPr>
    <p:cSldViewPr snapToGrid="0">
      <p:cViewPr varScale="1">
        <p:scale>
          <a:sx n="122" d="100"/>
          <a:sy n="122" d="100"/>
        </p:scale>
        <p:origin x="96" y="156"/>
      </p:cViewPr>
      <p:guideLst/>
    </p:cSldViewPr>
  </p:slideViewPr>
  <p:outlineViewPr>
    <p:cViewPr>
      <p:scale>
        <a:sx n="33" d="100"/>
        <a:sy n="33" d="100"/>
      </p:scale>
      <p:origin x="0" y="-10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1F6D89A-3D6F-41F8-B116-D33D0260B295}" type="datetimeFigureOut">
              <a:rPr lang="nb-NO" smtClean="0"/>
              <a:t>06.02.2019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E000D4C-F002-42E8-A5D4-758F132993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9060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00D4C-F002-42E8-A5D4-758F132993E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02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00D4C-F002-42E8-A5D4-758F132993EB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85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KOSTRA –</a:t>
            </a:r>
            <a:r>
              <a:rPr lang="nb-NO" baseline="0" dirty="0" smtClean="0"/>
              <a:t> en forkortelse av Kommune </a:t>
            </a:r>
            <a:r>
              <a:rPr lang="nb-NO" baseline="0" dirty="0" err="1" smtClean="0"/>
              <a:t>STat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RApportering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00D4C-F002-42E8-A5D4-758F132993E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7972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00D4C-F002-42E8-A5D4-758F132993E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774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00D4C-F002-42E8-A5D4-758F132993E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1762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00D4C-F002-42E8-A5D4-758F132993E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7841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00D4C-F002-42E8-A5D4-758F132993EB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5849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00D4C-F002-42E8-A5D4-758F132993EB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3915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00D4C-F002-42E8-A5D4-758F132993EB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192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00D4C-F002-42E8-A5D4-758F132993EB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308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gradFill flip="none" rotWithShape="1">
          <a:gsLst>
            <a:gs pos="0">
              <a:srgbClr val="164194"/>
            </a:gs>
            <a:gs pos="100000">
              <a:srgbClr val="00A1DE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35719" y="2559049"/>
            <a:ext cx="9532281" cy="950913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35719" y="3657600"/>
            <a:ext cx="9532281" cy="16002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06.02.2019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19" y="974726"/>
            <a:ext cx="311419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8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779268"/>
            <a:ext cx="10515600" cy="91142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06.02.2019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999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nb-NO" dirty="0" smtClean="0"/>
              <a:t>Dette er </a:t>
            </a:r>
            <a:r>
              <a:rPr lang="nb-NO" dirty="0" err="1" smtClean="0"/>
              <a:t>kapitteldeler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06.02.2019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362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922215"/>
            <a:ext cx="10515600" cy="76847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06.02.2019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65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06.02.2019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5" name="Rektangel 4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660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06.02.2019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826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06.02.2019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25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765908"/>
            <a:ext cx="10515600" cy="924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7FCFB93-8122-4E58-8055-2876D9D93362}" type="datetimeFigureOut">
              <a:rPr lang="nb-NO" smtClean="0"/>
              <a:pPr/>
              <a:t>06.02.2019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BC61BD-881A-4F9F-B18A-1C7AC7FCFDC2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89" y="225908"/>
            <a:ext cx="186851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4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rgbClr val="1641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B0F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romsfylke.no/#/innhold/ansattportal/stottefunksjoner/okonomi/stico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b.n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omsfylke.no/#/innhold/ansattportal/stottefunksjoner/okonomi/kostra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KOSTRA og </a:t>
            </a:r>
            <a:r>
              <a:rPr lang="nb-NO" smtClean="0"/>
              <a:t>intern </a:t>
            </a:r>
            <a:r>
              <a:rPr lang="nb-NO" smtClean="0"/>
              <a:t>kontoplan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8512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01785"/>
            <a:ext cx="10515600" cy="672123"/>
          </a:xfrm>
        </p:spPr>
        <p:txBody>
          <a:bodyPr>
            <a:normAutofit/>
          </a:bodyPr>
          <a:lstStyle/>
          <a:p>
            <a:r>
              <a:rPr lang="nb-NO" dirty="0" smtClean="0"/>
              <a:t>Kort om inntekter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84923"/>
            <a:ext cx="10515600" cy="5173785"/>
          </a:xfrm>
        </p:spPr>
        <p:txBody>
          <a:bodyPr>
            <a:normAutofit fontScale="62500" lnSpcReduction="20000"/>
          </a:bodyPr>
          <a:lstStyle/>
          <a:p>
            <a:r>
              <a:rPr lang="nb-NO" sz="4000" dirty="0" smtClean="0">
                <a:solidFill>
                  <a:srgbClr val="FF0000"/>
                </a:solidFill>
              </a:rPr>
              <a:t>Artsserie 6 – 9 i KOSTRA</a:t>
            </a:r>
          </a:p>
          <a:p>
            <a:r>
              <a:rPr lang="nb-NO" sz="4000" dirty="0" smtClean="0"/>
              <a:t>Inntekt er inntjening av penger som henger </a:t>
            </a:r>
            <a:r>
              <a:rPr lang="nb-NO" sz="4000" dirty="0" err="1" smtClean="0"/>
              <a:t>smmen</a:t>
            </a:r>
            <a:r>
              <a:rPr lang="nb-NO" sz="4000" dirty="0" smtClean="0"/>
              <a:t> med salg av varer og tjenester, og/eller renter på bankinnskudd, aksjer, obligasjoner og lignende. 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sz="3100" dirty="0" smtClean="0"/>
          </a:p>
          <a:p>
            <a:r>
              <a:rPr lang="nb-NO" sz="4000" dirty="0" smtClean="0"/>
              <a:t>Mer informasjon om </a:t>
            </a:r>
            <a:r>
              <a:rPr lang="nb-NO" sz="4000" i="1" dirty="0" smtClean="0">
                <a:hlinkClick r:id="rId3"/>
              </a:rPr>
              <a:t>Sticos</a:t>
            </a:r>
            <a:r>
              <a:rPr lang="nb-NO" sz="4000" dirty="0" smtClean="0"/>
              <a:t> finnes på </a:t>
            </a:r>
            <a:r>
              <a:rPr lang="nb-NO" sz="4000" dirty="0" err="1" smtClean="0"/>
              <a:t>TFKs</a:t>
            </a:r>
            <a:r>
              <a:rPr lang="nb-NO" sz="4000" dirty="0"/>
              <a:t> </a:t>
            </a:r>
            <a:r>
              <a:rPr lang="nb-NO" sz="4000" dirty="0" smtClean="0"/>
              <a:t>Ansattportal</a:t>
            </a:r>
            <a:r>
              <a:rPr lang="nb-NO" sz="1800" dirty="0" smtClean="0"/>
              <a:t> </a:t>
            </a:r>
            <a:endParaRPr lang="nb-NO" sz="1800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837770"/>
            <a:ext cx="2266950" cy="990600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7302" y="3333070"/>
            <a:ext cx="6317396" cy="1624229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1559" y="4197223"/>
            <a:ext cx="6669088" cy="159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91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857495"/>
            <a:ext cx="9087338" cy="900000"/>
          </a:xfrm>
        </p:spPr>
        <p:txBody>
          <a:bodyPr/>
          <a:lstStyle/>
          <a:p>
            <a:r>
              <a:rPr lang="nb-NO" b="1" dirty="0" smtClean="0"/>
              <a:t>    KO</a:t>
            </a:r>
            <a:r>
              <a:rPr lang="nb-NO" dirty="0" smtClean="0"/>
              <a:t>(</a:t>
            </a:r>
            <a:r>
              <a:rPr lang="nb-NO" dirty="0" err="1" smtClean="0"/>
              <a:t>mmune</a:t>
            </a:r>
            <a:r>
              <a:rPr lang="nb-NO" dirty="0"/>
              <a:t>)-</a:t>
            </a:r>
            <a:r>
              <a:rPr lang="nb-NO" b="1" dirty="0"/>
              <a:t>ST</a:t>
            </a:r>
            <a:r>
              <a:rPr lang="nb-NO" dirty="0"/>
              <a:t>(at)-</a:t>
            </a:r>
            <a:r>
              <a:rPr lang="nb-NO" b="1" dirty="0"/>
              <a:t>RA</a:t>
            </a:r>
            <a:r>
              <a:rPr lang="nb-NO" dirty="0"/>
              <a:t>(</a:t>
            </a:r>
            <a:r>
              <a:rPr lang="nb-NO" dirty="0" err="1"/>
              <a:t>pportering</a:t>
            </a:r>
            <a:r>
              <a:rPr lang="nb-NO" dirty="0"/>
              <a:t>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961662"/>
            <a:ext cx="10515600" cy="4390151"/>
          </a:xfrm>
        </p:spPr>
        <p:txBody>
          <a:bodyPr>
            <a:normAutofit/>
          </a:bodyPr>
          <a:lstStyle/>
          <a:p>
            <a:r>
              <a:rPr lang="nb-NO" dirty="0" smtClean="0"/>
              <a:t>Nasjonalt </a:t>
            </a:r>
            <a:r>
              <a:rPr lang="nb-NO" b="1" dirty="0" smtClean="0"/>
              <a:t>informasjonssystem</a:t>
            </a:r>
            <a:r>
              <a:rPr lang="nb-NO" dirty="0" smtClean="0"/>
              <a:t> for kommunale og fylkeskommunale tjenester.</a:t>
            </a:r>
          </a:p>
          <a:p>
            <a:pPr lvl="1"/>
            <a:r>
              <a:rPr lang="nb-NO" dirty="0" smtClean="0"/>
              <a:t>Bruk av ressurser på ulike tjenesteområder (regnskap)</a:t>
            </a:r>
          </a:p>
          <a:p>
            <a:pPr lvl="1"/>
            <a:r>
              <a:rPr lang="nb-NO" dirty="0" smtClean="0"/>
              <a:t>Egenskaper </a:t>
            </a:r>
            <a:r>
              <a:rPr lang="nb-NO" dirty="0"/>
              <a:t>ved </a:t>
            </a:r>
            <a:r>
              <a:rPr lang="nb-NO" dirty="0" smtClean="0"/>
              <a:t>befolkningen (tjenester)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I følge kommuneloven plikter fylkeskommunen å </a:t>
            </a:r>
            <a:r>
              <a:rPr lang="nb-NO" b="1" dirty="0"/>
              <a:t>rapportere</a:t>
            </a:r>
            <a:r>
              <a:rPr lang="nb-NO" dirty="0"/>
              <a:t> </a:t>
            </a:r>
            <a:r>
              <a:rPr lang="nb-NO" dirty="0" smtClean="0"/>
              <a:t>om ressursbruk og tjenesteyting til bruk i  nasjonale informasjonssystemer. </a:t>
            </a:r>
            <a:endParaRPr lang="nb-NO" dirty="0"/>
          </a:p>
          <a:p>
            <a:pPr lvl="1"/>
            <a:r>
              <a:rPr lang="nb-NO" dirty="0" smtClean="0"/>
              <a:t>Opplysningene gir styringsinformasjon for ulike forvaltningsnivå.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331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Årlig rapportering til SSB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Regnskapsrapportering</a:t>
            </a:r>
          </a:p>
          <a:p>
            <a:pPr lvl="1"/>
            <a:r>
              <a:rPr lang="nb-NO" dirty="0" smtClean="0"/>
              <a:t>Inntekter og kostnader fordelt på KOSTRA </a:t>
            </a:r>
            <a:r>
              <a:rPr lang="nb-NO" i="1" dirty="0" smtClean="0"/>
              <a:t>funksjoner</a:t>
            </a:r>
            <a:r>
              <a:rPr lang="nb-NO" dirty="0" smtClean="0"/>
              <a:t> og </a:t>
            </a:r>
            <a:r>
              <a:rPr lang="nb-NO" i="1" dirty="0" smtClean="0"/>
              <a:t>arter</a:t>
            </a:r>
            <a:r>
              <a:rPr lang="nb-NO" dirty="0" smtClean="0"/>
              <a:t>.</a:t>
            </a:r>
          </a:p>
          <a:p>
            <a:pPr marL="457200" lvl="1" indent="0">
              <a:buNone/>
            </a:pPr>
            <a:endParaRPr lang="nb-NO" dirty="0" smtClean="0"/>
          </a:p>
          <a:p>
            <a:r>
              <a:rPr lang="nb-NO" dirty="0" smtClean="0"/>
              <a:t>Tjenestedatarapportering:</a:t>
            </a:r>
          </a:p>
          <a:p>
            <a:pPr lvl="1"/>
            <a:r>
              <a:rPr lang="nb-NO" dirty="0" smtClean="0"/>
              <a:t>Samferdsel: skyss elever, ruteopplysning, antall passasjerer, mv.</a:t>
            </a:r>
          </a:p>
          <a:p>
            <a:pPr lvl="1"/>
            <a:r>
              <a:rPr lang="nb-NO" dirty="0" smtClean="0"/>
              <a:t>Utdanning: andel personer 16-18 år i </a:t>
            </a:r>
            <a:r>
              <a:rPr lang="nb-NO" dirty="0" err="1" smtClean="0"/>
              <a:t>vgo</a:t>
            </a:r>
            <a:r>
              <a:rPr lang="nb-NO" dirty="0" smtClean="0"/>
              <a:t>, elever per skole, lærerårsverk, mv.</a:t>
            </a:r>
          </a:p>
          <a:p>
            <a:pPr lvl="1"/>
            <a:r>
              <a:rPr lang="nb-NO" dirty="0" smtClean="0"/>
              <a:t>Kultur/plan: plansaker, kulturminner, årsverk, mv.</a:t>
            </a:r>
          </a:p>
          <a:p>
            <a:pPr lvl="1"/>
            <a:r>
              <a:rPr lang="nb-NO" dirty="0" smtClean="0"/>
              <a:t>Tannhelse: klienttall, aldersgrupper, antall friske tenner, mv.</a:t>
            </a:r>
          </a:p>
          <a:p>
            <a:pPr lvl="1"/>
            <a:r>
              <a:rPr lang="nb-NO" b="1" i="1" dirty="0" smtClean="0"/>
              <a:t>Bygg</a:t>
            </a:r>
            <a:r>
              <a:rPr lang="nb-NO" i="1" dirty="0" smtClean="0"/>
              <a:t>: formålsbygg, antall kvadratmeter skolebygg, administrasjon, energiforbruk, mv. </a:t>
            </a:r>
          </a:p>
          <a:p>
            <a:pPr lvl="1"/>
            <a:r>
              <a:rPr lang="nb-NO" dirty="0" smtClean="0"/>
              <a:t>IT: bruk av informasjons- og kommunikasjonsteknologi (IKT)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1431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Kjekt å </a:t>
            </a:r>
            <a:r>
              <a:rPr lang="nb-NO" dirty="0" smtClean="0"/>
              <a:t>vite om KOSTRA!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Ny KOSTRA-veileder årlig per 15. </a:t>
            </a:r>
            <a:r>
              <a:rPr lang="nb-NO" dirty="0" smtClean="0"/>
              <a:t>november.</a:t>
            </a:r>
          </a:p>
          <a:p>
            <a:pPr lvl="1"/>
            <a:r>
              <a:rPr lang="nb-NO" dirty="0" smtClean="0"/>
              <a:t>Endringer </a:t>
            </a:r>
            <a:r>
              <a:rPr lang="nb-NO" dirty="0"/>
              <a:t>og presiseringer med </a:t>
            </a:r>
            <a:r>
              <a:rPr lang="nb-NO" i="1" dirty="0">
                <a:solidFill>
                  <a:srgbClr val="FF0000"/>
                </a:solidFill>
              </a:rPr>
              <a:t>rød tekst</a:t>
            </a:r>
            <a:r>
              <a:rPr lang="nb-NO" dirty="0"/>
              <a:t>.</a:t>
            </a:r>
          </a:p>
          <a:p>
            <a:r>
              <a:rPr lang="nb-NO" dirty="0" smtClean="0"/>
              <a:t>Foreløpig KOSTRA-rapportering 15. mars, er grunnlag </a:t>
            </a:r>
            <a:r>
              <a:rPr lang="nb-NO" dirty="0"/>
              <a:t>for fylkestingssak i </a:t>
            </a:r>
            <a:r>
              <a:rPr lang="nb-NO" dirty="0" smtClean="0"/>
              <a:t>juni hvert år. </a:t>
            </a:r>
          </a:p>
          <a:p>
            <a:r>
              <a:rPr lang="nb-NO" dirty="0" smtClean="0"/>
              <a:t>Endelige KOSTRA-tall basert på fjorårets rapportering publiseres årlig 15. juni, på </a:t>
            </a:r>
            <a:r>
              <a:rPr lang="nb-NO" dirty="0" smtClean="0">
                <a:hlinkClick r:id="rId3"/>
              </a:rPr>
              <a:t>www.ssb.no</a:t>
            </a:r>
            <a:r>
              <a:rPr lang="nb-NO" dirty="0" smtClean="0"/>
              <a:t>. </a:t>
            </a:r>
            <a:endParaRPr lang="nb-NO" dirty="0"/>
          </a:p>
          <a:p>
            <a:r>
              <a:rPr lang="nb-NO" dirty="0"/>
              <a:t>Link </a:t>
            </a:r>
            <a:r>
              <a:rPr lang="nb-NO" dirty="0" smtClean="0"/>
              <a:t>til </a:t>
            </a:r>
            <a:r>
              <a:rPr lang="nb-NO" i="1" dirty="0" smtClean="0">
                <a:hlinkClick r:id="rId4"/>
              </a:rPr>
              <a:t>KOSTRA-veileder</a:t>
            </a:r>
            <a:r>
              <a:rPr lang="nb-NO" dirty="0" smtClean="0"/>
              <a:t> finnes </a:t>
            </a:r>
            <a:r>
              <a:rPr lang="nb-NO" dirty="0"/>
              <a:t>på </a:t>
            </a:r>
            <a:r>
              <a:rPr lang="nb-NO" dirty="0" smtClean="0"/>
              <a:t>fylkeskommunens ansattportal.</a:t>
            </a:r>
            <a:endParaRPr lang="nb-NO" dirty="0">
              <a:solidFill>
                <a:srgbClr val="00B050"/>
              </a:solidFill>
            </a:endParaRPr>
          </a:p>
          <a:p>
            <a:r>
              <a:rPr lang="nb-NO" dirty="0" smtClean="0"/>
              <a:t>Fylkeskommunens </a:t>
            </a:r>
            <a:r>
              <a:rPr lang="nb-NO" dirty="0"/>
              <a:t>detaljbudsjetter er bygd opp etter veilederen.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65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idx="4294967295"/>
          </p:nvPr>
        </p:nvSpPr>
        <p:spPr>
          <a:xfrm>
            <a:off x="1125415" y="802909"/>
            <a:ext cx="10515600" cy="911225"/>
          </a:xfrm>
        </p:spPr>
        <p:txBody>
          <a:bodyPr>
            <a:normAutofit fontScale="90000"/>
          </a:bodyPr>
          <a:lstStyle/>
          <a:p>
            <a:r>
              <a:rPr lang="nb-NO" dirty="0"/>
              <a:t> </a:t>
            </a:r>
            <a:r>
              <a:rPr lang="nb-NO" dirty="0" smtClean="0"/>
              <a:t>     Fylkeskommunens kontostreng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3048000" y="2967335"/>
            <a:ext cx="60569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 smtClean="0"/>
          </a:p>
          <a:p>
            <a:pPr lvl="1"/>
            <a:r>
              <a:rPr lang="nb-NO" dirty="0" smtClean="0"/>
              <a:t>	</a:t>
            </a:r>
            <a:endParaRPr lang="nb-NO" sz="3400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441" y="1910739"/>
            <a:ext cx="8702346" cy="418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 </a:t>
            </a:r>
            <a:r>
              <a:rPr lang="nb-NO" dirty="0" smtClean="0"/>
              <a:t>    </a:t>
            </a:r>
            <a:r>
              <a:rPr lang="nb-NO" sz="3600" dirty="0" smtClean="0"/>
              <a:t>Artskontoplan </a:t>
            </a:r>
            <a:r>
              <a:rPr lang="nb-NO" sz="3600" dirty="0"/>
              <a:t>for </a:t>
            </a:r>
            <a:r>
              <a:rPr lang="nb-NO" sz="3600" dirty="0" smtClean="0"/>
              <a:t>fylkeskommuner</a:t>
            </a: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6529"/>
          </a:xfrm>
        </p:spPr>
        <p:txBody>
          <a:bodyPr>
            <a:normAutofit/>
          </a:bodyPr>
          <a:lstStyle/>
          <a:p>
            <a:endParaRPr lang="nb-NO" sz="3000" dirty="0" smtClean="0"/>
          </a:p>
          <a:p>
            <a:endParaRPr lang="nb-NO" sz="3000" dirty="0" smtClean="0"/>
          </a:p>
          <a:p>
            <a:endParaRPr lang="nb-NO" sz="3000" dirty="0"/>
          </a:p>
          <a:p>
            <a:endParaRPr lang="nb-NO" dirty="0" smtClean="0"/>
          </a:p>
          <a:p>
            <a:r>
              <a:rPr lang="nb-NO" dirty="0" smtClean="0"/>
              <a:t>Troms fylkeskommunes kontoplan (5 siffer) tar utgangspunkt i KOSTRAs </a:t>
            </a:r>
            <a:r>
              <a:rPr lang="nb-NO" i="1" dirty="0" smtClean="0"/>
              <a:t>artskontoplan </a:t>
            </a:r>
            <a:r>
              <a:rPr lang="nb-NO" dirty="0"/>
              <a:t>(3 </a:t>
            </a:r>
            <a:r>
              <a:rPr lang="nb-NO" dirty="0" smtClean="0"/>
              <a:t>siffer).</a:t>
            </a:r>
          </a:p>
          <a:p>
            <a:r>
              <a:rPr lang="nb-NO" dirty="0" smtClean="0"/>
              <a:t>Eksempel: </a:t>
            </a:r>
            <a:r>
              <a:rPr lang="nb-NO" dirty="0" err="1" smtClean="0"/>
              <a:t>Kostra</a:t>
            </a:r>
            <a:r>
              <a:rPr lang="nb-NO" dirty="0" smtClean="0"/>
              <a:t>-art </a:t>
            </a:r>
            <a:r>
              <a:rPr lang="nb-NO" b="1" dirty="0" smtClean="0">
                <a:solidFill>
                  <a:srgbClr val="FF0000"/>
                </a:solidFill>
              </a:rPr>
              <a:t>200 </a:t>
            </a:r>
            <a:r>
              <a:rPr lang="nb-NO" dirty="0" smtClean="0"/>
              <a:t>Kjøp og finansiell leasing av driftsmidler, er gyldig i både drifts- og investeringsregnskapet.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323" y="1431487"/>
            <a:ext cx="7761287" cy="235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03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 smtClean="0"/>
              <a:t>    Funksjonskontoplan </a:t>
            </a:r>
            <a:r>
              <a:rPr lang="nb-NO" sz="3600" dirty="0"/>
              <a:t>for </a:t>
            </a:r>
            <a:r>
              <a:rPr lang="nb-NO" sz="3600" dirty="0" smtClean="0"/>
              <a:t>fylkeskommuner</a:t>
            </a: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838200" y="1690688"/>
            <a:ext cx="10696662" cy="4486275"/>
          </a:xfrm>
        </p:spPr>
        <p:txBody>
          <a:bodyPr>
            <a:normAutofit lnSpcReduction="10000"/>
          </a:bodyPr>
          <a:lstStyle/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Troms fylkeskommunes tjenester </a:t>
            </a:r>
            <a:r>
              <a:rPr lang="nb-NO" dirty="0"/>
              <a:t>(5 siffer) </a:t>
            </a:r>
            <a:r>
              <a:rPr lang="nb-NO" dirty="0" smtClean="0"/>
              <a:t>tar utgangspunkt </a:t>
            </a:r>
            <a:r>
              <a:rPr lang="nb-NO" dirty="0"/>
              <a:t>i </a:t>
            </a:r>
            <a:r>
              <a:rPr lang="nb-NO" dirty="0" smtClean="0"/>
              <a:t>KOSTRAs </a:t>
            </a:r>
            <a:r>
              <a:rPr lang="nb-NO" i="1" dirty="0" smtClean="0"/>
              <a:t>funksjonskontoplan </a:t>
            </a:r>
            <a:r>
              <a:rPr lang="nb-NO" dirty="0" smtClean="0"/>
              <a:t>(3 siffer).</a:t>
            </a:r>
          </a:p>
          <a:p>
            <a:r>
              <a:rPr lang="nb-NO" dirty="0" smtClean="0"/>
              <a:t>Eksempel: Alle </a:t>
            </a:r>
            <a:r>
              <a:rPr lang="nb-NO" dirty="0"/>
              <a:t>tjenester </a:t>
            </a:r>
            <a:r>
              <a:rPr lang="nb-NO" b="1" dirty="0" smtClean="0">
                <a:solidFill>
                  <a:srgbClr val="FF0000"/>
                </a:solidFill>
              </a:rPr>
              <a:t>420</a:t>
            </a:r>
            <a:r>
              <a:rPr lang="nb-NO" dirty="0" smtClean="0"/>
              <a:t>xx </a:t>
            </a:r>
            <a:r>
              <a:rPr lang="nb-NO" dirty="0"/>
              <a:t>inngår i </a:t>
            </a:r>
            <a:r>
              <a:rPr lang="nb-NO" dirty="0" smtClean="0"/>
              <a:t>funksjon </a:t>
            </a:r>
            <a:r>
              <a:rPr lang="nb-NO" b="1" dirty="0" smtClean="0">
                <a:solidFill>
                  <a:srgbClr val="FF0000"/>
                </a:solidFill>
              </a:rPr>
              <a:t>420</a:t>
            </a:r>
            <a:r>
              <a:rPr lang="nb-NO" dirty="0" smtClean="0"/>
              <a:t> «Administrasjon»:</a:t>
            </a:r>
          </a:p>
          <a:p>
            <a:pPr marL="0" indent="0">
              <a:buNone/>
            </a:pPr>
            <a:r>
              <a:rPr lang="nb-NO" sz="2200" b="1" dirty="0"/>
              <a:t>	</a:t>
            </a:r>
            <a:endParaRPr lang="nb-NO" sz="2200" dirty="0"/>
          </a:p>
          <a:p>
            <a:endParaRPr lang="nb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206" y="1281723"/>
            <a:ext cx="7857112" cy="242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2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Skillet mellom drift og investering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Drift</a:t>
            </a:r>
          </a:p>
          <a:p>
            <a:r>
              <a:rPr lang="nb-NO" dirty="0" smtClean="0"/>
              <a:t>Løpende inntekter og kostnader i løpet av en periode (1 år).</a:t>
            </a:r>
          </a:p>
          <a:p>
            <a:r>
              <a:rPr lang="nb-NO" dirty="0" smtClean="0"/>
              <a:t>Grunnlag for økonomisk resultat (mer eller </a:t>
            </a:r>
            <a:r>
              <a:rPr lang="nb-NO" dirty="0" err="1" smtClean="0"/>
              <a:t>mindreforbruk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Investering</a:t>
            </a:r>
          </a:p>
          <a:p>
            <a:r>
              <a:rPr lang="nb-NO" dirty="0" smtClean="0"/>
              <a:t>Binding av midler for et framtidig tidsrom.</a:t>
            </a:r>
          </a:p>
          <a:p>
            <a:pPr lvl="2"/>
            <a:r>
              <a:rPr lang="nb-NO" dirty="0" smtClean="0"/>
              <a:t>Kjøpesum over 100 000 kroner inkl. mva.</a:t>
            </a:r>
          </a:p>
          <a:p>
            <a:pPr lvl="2"/>
            <a:r>
              <a:rPr lang="nb-NO" dirty="0" smtClean="0"/>
              <a:t>Levetid minst 3 år (varig driftsmiddel</a:t>
            </a:r>
          </a:p>
          <a:p>
            <a:pPr lvl="2"/>
            <a:r>
              <a:rPr lang="nb-NO" dirty="0" smtClean="0"/>
              <a:t>Lånefinansiering</a:t>
            </a:r>
          </a:p>
          <a:p>
            <a:pPr lvl="2"/>
            <a:r>
              <a:rPr lang="nb-NO" dirty="0" smtClean="0"/>
              <a:t>Avskrives over et bestemt antall år. </a:t>
            </a:r>
            <a:endParaRPr lang="nb-NO" dirty="0"/>
          </a:p>
        </p:txBody>
      </p:sp>
      <p:sp>
        <p:nvSpPr>
          <p:cNvPr id="5" name="Bildeforklaring formet som et avrundet rektangel 4"/>
          <p:cNvSpPr/>
          <p:nvPr/>
        </p:nvSpPr>
        <p:spPr>
          <a:xfrm>
            <a:off x="8763000" y="571956"/>
            <a:ext cx="2584174" cy="1888435"/>
          </a:xfrm>
          <a:prstGeom prst="wedgeRoundRectCallout">
            <a:avLst>
              <a:gd name="adj1" fmla="val -69679"/>
              <a:gd name="adj2" fmla="val 3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PC-er og datautstyr som ikke enkeltvis er vesentlig, og som er finansiert med driftsmidler, skal føres i driftsregnskapet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351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551198"/>
            <a:ext cx="10515600" cy="722710"/>
          </a:xfrm>
        </p:spPr>
        <p:txBody>
          <a:bodyPr/>
          <a:lstStyle/>
          <a:p>
            <a:r>
              <a:rPr lang="nb-NO" dirty="0" smtClean="0"/>
              <a:t>Kort om kostnader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273908"/>
            <a:ext cx="10515600" cy="4903055"/>
          </a:xfrm>
        </p:spPr>
        <p:txBody>
          <a:bodyPr/>
          <a:lstStyle/>
          <a:p>
            <a:r>
              <a:rPr lang="nb-NO" sz="2400" dirty="0" smtClean="0">
                <a:solidFill>
                  <a:srgbClr val="FF0000"/>
                </a:solidFill>
              </a:rPr>
              <a:t>Artsserie 0 – 5 i KOSTRA-veilederen</a:t>
            </a:r>
          </a:p>
          <a:p>
            <a:r>
              <a:rPr lang="nb-NO" sz="2400" dirty="0" smtClean="0"/>
              <a:t>Vi er forpliktet til å betale for varer og tjenester vi har kjøpt, og dette kalles utgifter. Når disse varene forbrukes, blir det en kostnad som skal føres i regnskapet for den perioden de er brukt (Jf. periodisering ved årsoppgjør).</a:t>
            </a:r>
          </a:p>
          <a:p>
            <a:endParaRPr lang="nb-NO" dirty="0" smtClean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310183"/>
            <a:ext cx="2181225" cy="1019175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9425" y="3521198"/>
            <a:ext cx="7000875" cy="3257550"/>
          </a:xfrm>
          <a:prstGeom prst="rect">
            <a:avLst/>
          </a:prstGeom>
        </p:spPr>
      </p:pic>
      <p:pic>
        <p:nvPicPr>
          <p:cNvPr id="12" name="Bild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6250" y="4642530"/>
            <a:ext cx="6143381" cy="133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32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 2016" id="{C80F5730-CC9B-4C5E-AF94-E378EE4CC283}" vid="{F628FA0C-1B54-4467-A680-EC17D5A80C6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ny mal 2016</Template>
  <TotalTime>1345</TotalTime>
  <Words>489</Words>
  <Application>Microsoft Office PowerPoint</Application>
  <PresentationFormat>Widescreen</PresentationFormat>
  <Paragraphs>92</Paragraphs>
  <Slides>10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KOSTRA og intern kontoplan</vt:lpstr>
      <vt:lpstr>    KO(mmune)-ST(at)-RA(pportering)</vt:lpstr>
      <vt:lpstr>    Årlig rapportering til SSB</vt:lpstr>
      <vt:lpstr>Kjekt å vite om KOSTRA!</vt:lpstr>
      <vt:lpstr>      Fylkeskommunens kontostreng </vt:lpstr>
      <vt:lpstr>     Artskontoplan for fylkeskommuner </vt:lpstr>
      <vt:lpstr>    Funksjonskontoplan for fylkeskommuner </vt:lpstr>
      <vt:lpstr>Skillet mellom drift og investering</vt:lpstr>
      <vt:lpstr>Kort om kostnader</vt:lpstr>
      <vt:lpstr>Kort om inntekter</vt:lpstr>
    </vt:vector>
  </TitlesOfParts>
  <Company>Troms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Merete J Kielland</dc:creator>
  <cp:lastModifiedBy>Merete Johannessen Kielland</cp:lastModifiedBy>
  <cp:revision>68</cp:revision>
  <cp:lastPrinted>2018-08-20T11:28:07Z</cp:lastPrinted>
  <dcterms:created xsi:type="dcterms:W3CDTF">2016-09-22T06:47:09Z</dcterms:created>
  <dcterms:modified xsi:type="dcterms:W3CDTF">2019-02-06T12:35:27Z</dcterms:modified>
</cp:coreProperties>
</file>