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72" r:id="rId11"/>
    <p:sldId id="268" r:id="rId12"/>
    <p:sldId id="264" r:id="rId13"/>
    <p:sldId id="269" r:id="rId14"/>
    <p:sldId id="271" r:id="rId15"/>
    <p:sldId id="265" r:id="rId16"/>
    <p:sldId id="266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00A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gradFill flip="none" rotWithShape="1">
          <a:gsLst>
            <a:gs pos="0">
              <a:srgbClr val="164194"/>
            </a:gs>
            <a:gs pos="100000">
              <a:srgbClr val="00A1DE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35719" y="2559049"/>
            <a:ext cx="9532281" cy="95091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5719" y="3657600"/>
            <a:ext cx="9532281" cy="16002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13.11.2018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19" y="974726"/>
            <a:ext cx="311419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8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779268"/>
            <a:ext cx="10515600" cy="91142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13.11.2018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999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b-NO" dirty="0" smtClean="0"/>
              <a:t>Dette er </a:t>
            </a:r>
            <a:r>
              <a:rPr lang="nb-NO" dirty="0" err="1" smtClean="0"/>
              <a:t>kapitteldeler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13.11.2018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362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922215"/>
            <a:ext cx="10515600" cy="76847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13.11.2018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665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13.11.2018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60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13.11.2018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826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B93-8122-4E58-8055-2876D9D93362}" type="datetimeFigureOut">
              <a:rPr lang="nb-NO" smtClean="0"/>
              <a:t>13.11.2018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1BD-881A-4F9F-B18A-1C7AC7FCFDC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50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765908"/>
            <a:ext cx="10515600" cy="924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FCFB93-8122-4E58-8055-2876D9D93362}" type="datetimeFigureOut">
              <a:rPr lang="nb-NO" smtClean="0"/>
              <a:pPr/>
              <a:t>13.11.2018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C61BD-881A-4F9F-B18A-1C7AC7FCFDC2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9" y="225908"/>
            <a:ext cx="18685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4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1641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norsktannvern.no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59646" y="1823645"/>
            <a:ext cx="9605554" cy="1283491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sz="3100" dirty="0" smtClean="0"/>
              <a:t>Oral </a:t>
            </a:r>
            <a:r>
              <a:rPr lang="nb-NO" sz="3100" dirty="0"/>
              <a:t>undersøkelse av barn 0 – 2 år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5719" y="2734235"/>
            <a:ext cx="9532281" cy="3919113"/>
          </a:xfrm>
        </p:spPr>
        <p:txBody>
          <a:bodyPr>
            <a:normAutofit fontScale="70000" lnSpcReduction="20000"/>
          </a:bodyPr>
          <a:lstStyle/>
          <a:p>
            <a:endParaRPr lang="nb-NO" sz="1600" dirty="0" smtClean="0"/>
          </a:p>
          <a:p>
            <a:endParaRPr lang="nb-NO" sz="1600" dirty="0"/>
          </a:p>
          <a:p>
            <a:endParaRPr lang="nb-NO" sz="1000" dirty="0" smtClean="0">
              <a:solidFill>
                <a:srgbClr val="FFC000"/>
              </a:solidFill>
            </a:endParaRPr>
          </a:p>
          <a:p>
            <a:pPr algn="ctr"/>
            <a:r>
              <a:rPr lang="nb-NO" sz="2100" dirty="0" smtClean="0"/>
              <a:t>Praktisk </a:t>
            </a:r>
            <a:r>
              <a:rPr lang="nb-NO" sz="2100" dirty="0"/>
              <a:t>gjennomføring</a:t>
            </a:r>
          </a:p>
          <a:p>
            <a:pPr algn="ctr"/>
            <a:endParaRPr lang="nb-NO" sz="2100" dirty="0"/>
          </a:p>
          <a:p>
            <a:pPr algn="ctr"/>
            <a:r>
              <a:rPr lang="nb-NO" sz="2100" dirty="0"/>
              <a:t>Hva skal man se etter</a:t>
            </a:r>
          </a:p>
          <a:p>
            <a:pPr algn="ctr"/>
            <a:endParaRPr lang="nb-NO" sz="2100" dirty="0" smtClean="0"/>
          </a:p>
          <a:p>
            <a:pPr algn="ctr"/>
            <a:r>
              <a:rPr lang="nb-NO" sz="2100" dirty="0" smtClean="0"/>
              <a:t>Henvisningskriterier  </a:t>
            </a:r>
            <a:endParaRPr lang="nb-NO" sz="2100" dirty="0"/>
          </a:p>
          <a:p>
            <a:endParaRPr lang="nb-NO" sz="1000" dirty="0" smtClean="0">
              <a:solidFill>
                <a:srgbClr val="FFC000"/>
              </a:solidFill>
            </a:endParaRPr>
          </a:p>
          <a:p>
            <a:endParaRPr lang="nb-NO" sz="1000" dirty="0">
              <a:solidFill>
                <a:srgbClr val="FFC000"/>
              </a:solidFill>
            </a:endParaRPr>
          </a:p>
          <a:p>
            <a:endParaRPr lang="nb-NO" sz="1000" dirty="0" smtClean="0">
              <a:solidFill>
                <a:srgbClr val="FFC000"/>
              </a:solidFill>
            </a:endParaRPr>
          </a:p>
          <a:p>
            <a:endParaRPr lang="nb-NO" sz="1000" dirty="0">
              <a:solidFill>
                <a:srgbClr val="FFC000"/>
              </a:solidFill>
            </a:endParaRPr>
          </a:p>
          <a:p>
            <a:endParaRPr lang="nb-NO" sz="1000" dirty="0" smtClean="0">
              <a:solidFill>
                <a:srgbClr val="FFC000"/>
              </a:solidFill>
            </a:endParaRPr>
          </a:p>
          <a:p>
            <a:endParaRPr lang="nb-NO" sz="1000" dirty="0">
              <a:solidFill>
                <a:srgbClr val="FFC000"/>
              </a:solidFill>
            </a:endParaRPr>
          </a:p>
          <a:p>
            <a:endParaRPr lang="nb-NO" sz="1000" dirty="0" smtClean="0">
              <a:solidFill>
                <a:srgbClr val="FFC000"/>
              </a:solidFill>
            </a:endParaRPr>
          </a:p>
          <a:p>
            <a:endParaRPr lang="nb-NO" sz="1000" dirty="0">
              <a:solidFill>
                <a:srgbClr val="FFC000"/>
              </a:solidFill>
            </a:endParaRPr>
          </a:p>
          <a:p>
            <a:r>
              <a:rPr lang="nb-NO" sz="1000" dirty="0" smtClean="0">
                <a:solidFill>
                  <a:srgbClr val="FFC000"/>
                </a:solidFill>
              </a:rPr>
              <a:t>Troms fylkeskommune samarbeider med Nordland fylkeskommune og har i den anledning tatt kopi av undervisningsopplegget fra Tannhelsetjenesten i Nordland fylke.</a:t>
            </a:r>
            <a:endParaRPr lang="nb-NO" sz="1600" dirty="0"/>
          </a:p>
          <a:p>
            <a:endParaRPr lang="nb-NO" dirty="0"/>
          </a:p>
          <a:p>
            <a:pPr algn="ctr"/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107" y="6233377"/>
            <a:ext cx="761250" cy="407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90" y="6190995"/>
            <a:ext cx="1118125" cy="491926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521936" y="2910567"/>
            <a:ext cx="9069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53206"/>
              </p:ext>
            </p:extLst>
          </p:nvPr>
        </p:nvGraphicFramePr>
        <p:xfrm>
          <a:off x="2008758" y="3044383"/>
          <a:ext cx="2777043" cy="3083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5" imgW="4533723" imgH="6415677" progId="AcroExch.Document.11">
                  <p:embed/>
                </p:oleObj>
              </mc:Choice>
              <mc:Fallback>
                <p:oleObj name="Acrobat Document" r:id="rId5" imgW="4533723" imgH="6415677" progId="AcroExch.Document.11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758" y="3044383"/>
                        <a:ext cx="2777043" cy="3083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85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2480" y="779268"/>
            <a:ext cx="10561320" cy="405098"/>
          </a:xfrm>
        </p:spPr>
        <p:txBody>
          <a:bodyPr>
            <a:normAutofit fontScale="90000"/>
          </a:bodyPr>
          <a:lstStyle/>
          <a:p>
            <a:r>
              <a:rPr lang="nb-NO" dirty="0"/>
              <a:t>Oral undersøkelse av barn 0 - 2 år</a:t>
            </a:r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16" y="981817"/>
            <a:ext cx="3554041" cy="2654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ktangel 4"/>
          <p:cNvSpPr/>
          <p:nvPr/>
        </p:nvSpPr>
        <p:spPr>
          <a:xfrm>
            <a:off x="1" y="1854926"/>
            <a:ext cx="5242560" cy="535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nb-NO" sz="2000" b="1" dirty="0">
                <a:solidFill>
                  <a:srgbClr val="4472C4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Instruksjon i tannpuss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Voksenhjelp</a:t>
            </a:r>
            <a:r>
              <a:rPr lang="nb-NO" sz="12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til tannpuss er nødvendig til barnet er 10 år.</a:t>
            </a:r>
            <a:endParaRPr lang="nb-NO" sz="12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b-NO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Stå </a:t>
            </a:r>
            <a:r>
              <a:rPr lang="nb-NO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bak barnet og hold hodet støtt inntil deg, eventuelt ha barnet på fanget. Et godt råd kan være å pusse tennene mens barnet ligger på stellebordet.</a:t>
            </a:r>
            <a:endParaRPr lang="nb-NO" sz="12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nb-NO" sz="12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b-NO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</a:pPr>
            <a:r>
              <a:rPr lang="nb-NO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Løft </a:t>
            </a:r>
            <a:r>
              <a:rPr lang="nb-NO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barnets hake, og ta fingeren inn i munnen for godt innsyn. Puss med små bevegelser. Frem og tilbake langs tannkjøtt kanten – obs myk babybørste. Børst utsiden, innsiden og tyggeflaten.</a:t>
            </a:r>
            <a:endParaRPr lang="nb-NO" sz="12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b-NO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</a:pPr>
            <a:r>
              <a:rPr lang="nb-NO" sz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 er ikke farlig om tannkrem svelges. Ikke sk</a:t>
            </a:r>
            <a:r>
              <a:rPr lang="nb-NO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yll med vann etter tannpuss.  </a:t>
            </a:r>
            <a:endParaRPr lang="nb-NO" sz="12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lnSpc>
                <a:spcPct val="90000"/>
              </a:lnSpc>
              <a:spcAft>
                <a:spcPts val="0"/>
              </a:spcAft>
            </a:pPr>
            <a:r>
              <a:rPr lang="nb-NO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b-N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nb-NO" sz="1000" i="1" dirty="0" smtClean="0">
              <a:solidFill>
                <a:srgbClr val="ED7D3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nb-NO" sz="1000" i="1" dirty="0">
              <a:solidFill>
                <a:srgbClr val="ED7D3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nb-NO" sz="1000" i="1" dirty="0" smtClean="0">
              <a:solidFill>
                <a:srgbClr val="ED7D3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nb-NO" sz="1000" i="1" dirty="0">
              <a:solidFill>
                <a:srgbClr val="ED7D3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nb-NO" sz="1000" i="1" dirty="0" smtClean="0">
                <a:solidFill>
                  <a:srgbClr val="ED7D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Tips</a:t>
            </a:r>
            <a:r>
              <a:rPr lang="nb-NO" sz="1000" i="1" dirty="0">
                <a:solidFill>
                  <a:srgbClr val="ED7D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Instruksjons filmer på tannpuss ligger på </a:t>
            </a:r>
            <a:r>
              <a:rPr lang="nb-NO" sz="1000" i="1" dirty="0" err="1">
                <a:solidFill>
                  <a:srgbClr val="ED7D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</a:t>
            </a:r>
            <a:r>
              <a:rPr lang="nb-NO" sz="1000" i="1" dirty="0">
                <a:solidFill>
                  <a:srgbClr val="ED7D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tube. </a:t>
            </a:r>
            <a:endParaRPr lang="nb-NO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nb-NO" sz="1000" i="1" dirty="0">
                <a:solidFill>
                  <a:srgbClr val="ED7D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Nettadresse: youtube.com –instruksjon tannpuss.</a:t>
            </a:r>
            <a:endParaRPr lang="nb-NO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nb-NO" sz="1000" i="1" dirty="0">
                <a:solidFill>
                  <a:srgbClr val="ED7D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lang="nb-N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e 5" descr="D:\Bilder norsk tannvern\ill03-pusse-ferd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1" y="3003369"/>
            <a:ext cx="2546985" cy="3550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Bild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81" y="3803968"/>
            <a:ext cx="3004185" cy="265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91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Oral </a:t>
            </a:r>
            <a:r>
              <a:rPr lang="nb-NO" dirty="0"/>
              <a:t>undersøkelse av barn 0 - 2 år</a:t>
            </a:r>
          </a:p>
        </p:txBody>
      </p:sp>
      <p:pic>
        <p:nvPicPr>
          <p:cNvPr id="4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336" y="1825625"/>
            <a:ext cx="967532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72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Oral undersøkelse av barn 0 - 2 år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b="1" dirty="0" smtClean="0"/>
              <a:t>Barnebelegg</a:t>
            </a:r>
            <a:r>
              <a:rPr lang="nb-NO" sz="1600" dirty="0" smtClean="0"/>
              <a:t>.</a:t>
            </a:r>
          </a:p>
          <a:p>
            <a:pPr marL="0" indent="0">
              <a:buNone/>
            </a:pPr>
            <a:r>
              <a:rPr lang="nb-NO" sz="1600" dirty="0" smtClean="0"/>
              <a:t>Svartpigmenterte </a:t>
            </a:r>
            <a:r>
              <a:rPr lang="nb-NO" sz="1600" dirty="0"/>
              <a:t>bakterier som fester seg på tannoverflaten</a:t>
            </a:r>
          </a:p>
          <a:p>
            <a:endParaRPr lang="nb-NO" sz="1600" dirty="0"/>
          </a:p>
          <a:p>
            <a:pPr marL="0" indent="0">
              <a:buNone/>
            </a:pPr>
            <a:r>
              <a:rPr lang="nb-NO" sz="1600" dirty="0"/>
              <a:t>Er normalt og ufarlig. </a:t>
            </a:r>
          </a:p>
          <a:p>
            <a:pPr marL="0" indent="0">
              <a:buNone/>
            </a:pPr>
            <a:r>
              <a:rPr lang="nb-NO" sz="1600" dirty="0"/>
              <a:t>Skyldes en annerledes normalflora. </a:t>
            </a:r>
          </a:p>
          <a:p>
            <a:pPr marL="0" indent="0">
              <a:buNone/>
            </a:pPr>
            <a:r>
              <a:rPr lang="nb-NO" sz="1600" dirty="0"/>
              <a:t>Kan pusses bort på tannklinikk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85851"/>
            <a:ext cx="5181600" cy="3587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38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779268"/>
            <a:ext cx="10515600" cy="544435"/>
          </a:xfrm>
        </p:spPr>
        <p:txBody>
          <a:bodyPr/>
          <a:lstStyle/>
          <a:p>
            <a:r>
              <a:rPr lang="nb-NO" dirty="0"/>
              <a:t>Oral undersøkelse av barn 0 - 2 år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Henvisningskriterier</a:t>
            </a:r>
            <a:endParaRPr lang="nb-NO" b="1" dirty="0"/>
          </a:p>
          <a:p>
            <a:pPr marL="285750" indent="-285750"/>
            <a:endParaRPr lang="nb-NO" b="1" dirty="0"/>
          </a:p>
          <a:p>
            <a:pPr marL="0" indent="0">
              <a:buNone/>
            </a:pPr>
            <a:r>
              <a:rPr lang="nb-NO" dirty="0"/>
              <a:t>Smerter i tenner eller tannkjøtt</a:t>
            </a:r>
          </a:p>
          <a:p>
            <a:pPr marL="285750" indent="-285750"/>
            <a:endParaRPr lang="nb-NO" dirty="0"/>
          </a:p>
          <a:p>
            <a:pPr marL="0" indent="0">
              <a:buNone/>
            </a:pPr>
            <a:r>
              <a:rPr lang="nb-NO" dirty="0"/>
              <a:t>Dårlige pussevaner</a:t>
            </a:r>
          </a:p>
          <a:p>
            <a:pPr marL="285750" indent="-285750"/>
            <a:endParaRPr lang="nb-NO" dirty="0"/>
          </a:p>
          <a:p>
            <a:pPr marL="0" indent="0">
              <a:buNone/>
            </a:pPr>
            <a:r>
              <a:rPr lang="nb-NO" dirty="0"/>
              <a:t>Synlig belegg, misfarginger eller karies</a:t>
            </a:r>
          </a:p>
          <a:p>
            <a:pPr marL="285750" indent="-285750"/>
            <a:endParaRPr lang="nb-NO" dirty="0"/>
          </a:p>
          <a:p>
            <a:pPr marL="0" indent="0">
              <a:buNone/>
            </a:pPr>
            <a:r>
              <a:rPr lang="nb-NO" dirty="0"/>
              <a:t>Barn som får sukkerholdig drikke om natten og mellom måltider</a:t>
            </a:r>
          </a:p>
          <a:p>
            <a:pPr marL="285750" indent="-285750"/>
            <a:endParaRPr lang="nb-NO" dirty="0"/>
          </a:p>
          <a:p>
            <a:pPr marL="0" indent="0">
              <a:buNone/>
            </a:pPr>
            <a:r>
              <a:rPr lang="nb-NO" dirty="0"/>
              <a:t>Barn med kroniske sykdommer og/eller som bruker mye medisiner</a:t>
            </a:r>
          </a:p>
          <a:p>
            <a:pPr marL="285750" indent="-285750"/>
            <a:endParaRPr lang="nb-NO" dirty="0"/>
          </a:p>
          <a:p>
            <a:pPr marL="0" indent="0">
              <a:buNone/>
            </a:pPr>
            <a:r>
              <a:rPr lang="nb-NO" dirty="0"/>
              <a:t>Risikogrupper</a:t>
            </a:r>
          </a:p>
          <a:p>
            <a:pPr lvl="4" algn="just">
              <a:buFont typeface="Wingdings" panose="05000000000000000000" pitchFamily="2" charset="2"/>
              <a:buChar char="§"/>
            </a:pPr>
            <a:r>
              <a:rPr lang="nb-NO" dirty="0"/>
              <a:t>Foreldre med psykisk sykdom eller rusproblematikk</a:t>
            </a:r>
          </a:p>
          <a:p>
            <a:pPr lvl="4" algn="just">
              <a:buFont typeface="Wingdings" panose="05000000000000000000" pitchFamily="2" charset="2"/>
              <a:buChar char="§"/>
            </a:pPr>
            <a:r>
              <a:rPr lang="nb-NO" dirty="0"/>
              <a:t>Kjente risikofamilier</a:t>
            </a:r>
          </a:p>
          <a:p>
            <a:pPr lvl="4" algn="just">
              <a:buFont typeface="Wingdings" panose="05000000000000000000" pitchFamily="2" charset="2"/>
              <a:buChar char="§"/>
            </a:pPr>
            <a:r>
              <a:rPr lang="nb-NO" dirty="0"/>
              <a:t>Innvandrerbakgrunn / flyktninger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532" y="1825625"/>
            <a:ext cx="2915621" cy="1999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884" y="4028506"/>
            <a:ext cx="2670269" cy="2216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45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779268"/>
            <a:ext cx="10515600" cy="709898"/>
          </a:xfrm>
        </p:spPr>
        <p:txBody>
          <a:bodyPr/>
          <a:lstStyle/>
          <a:p>
            <a:r>
              <a:rPr lang="nb-NO" dirty="0" smtClean="0"/>
              <a:t> Oral </a:t>
            </a:r>
            <a:r>
              <a:rPr lang="nb-NO" dirty="0"/>
              <a:t>undersøkelse av barn 0 - 2 </a:t>
            </a:r>
            <a:r>
              <a:rPr lang="nb-NO" dirty="0" smtClean="0"/>
              <a:t>år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b-NO" sz="1600" dirty="0"/>
              <a:t>Barn som har behov for konsultasjon hos tannlege eller tannpleier, bør henvises til tannhelsetjenesten. Det bør være lav terskel for å henvise.</a:t>
            </a:r>
          </a:p>
          <a:p>
            <a:pPr algn="ctr"/>
            <a:endParaRPr lang="nb-NO" sz="1600" dirty="0"/>
          </a:p>
          <a:p>
            <a:pPr algn="ctr"/>
            <a:endParaRPr lang="nb-NO" sz="1600" dirty="0"/>
          </a:p>
          <a:p>
            <a:pPr marL="0" indent="0" algn="ctr">
              <a:buNone/>
            </a:pPr>
            <a:r>
              <a:rPr lang="nb-NO" sz="1600" i="1" dirty="0"/>
              <a:t>Bruk </a:t>
            </a:r>
            <a:r>
              <a:rPr lang="nb-NO" sz="1600" i="1" dirty="0" smtClean="0"/>
              <a:t>vedlagt </a:t>
            </a:r>
            <a:r>
              <a:rPr lang="nb-NO" sz="1600" i="1" dirty="0"/>
              <a:t>henvisningsskjema lagd av Den offentlige tannhelsetjenesten i </a:t>
            </a:r>
            <a:r>
              <a:rPr lang="nb-NO" sz="1600" i="1" dirty="0" smtClean="0"/>
              <a:t>Troms</a:t>
            </a:r>
            <a:endParaRPr lang="nb-NO" sz="1600" i="1" dirty="0"/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1698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Oral undersøkelse av barn 0 - 2 år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2229393"/>
            <a:ext cx="10515600" cy="3947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700" dirty="0"/>
              <a:t>Kilder:</a:t>
            </a:r>
          </a:p>
          <a:p>
            <a:endParaRPr lang="nb-NO" sz="1700" dirty="0"/>
          </a:p>
          <a:p>
            <a:pPr marL="0" indent="0">
              <a:buNone/>
            </a:pPr>
            <a:r>
              <a:rPr lang="nb-NO" sz="1700" dirty="0"/>
              <a:t>Nasjonal faglig retningslinje for det helsefremmende og forebyggende arbeidet i helsestasjon, skolehelsetjeneste og helsestasjon for ungdom, Helsestasjon 0 - 5 år (Helsedirektoratet)</a:t>
            </a:r>
          </a:p>
          <a:p>
            <a:endParaRPr lang="nb-NO" sz="1700" dirty="0"/>
          </a:p>
          <a:p>
            <a:pPr marL="0" indent="0">
              <a:buNone/>
            </a:pPr>
            <a:r>
              <a:rPr lang="nb-NO" sz="1700" dirty="0"/>
              <a:t>Nasjonal faglig retningslinje for tannhelsetjenester til barn og unge 0 – 20 år (Helsedirektoratet)</a:t>
            </a:r>
          </a:p>
          <a:p>
            <a:endParaRPr lang="nb-NO" sz="1700" dirty="0"/>
          </a:p>
          <a:p>
            <a:pPr marL="0" indent="0">
              <a:buNone/>
            </a:pPr>
            <a:r>
              <a:rPr lang="nb-NO" sz="1700" dirty="0"/>
              <a:t>Norsk </a:t>
            </a:r>
            <a:r>
              <a:rPr lang="nb-NO" sz="1700" dirty="0" err="1"/>
              <a:t>tannvern</a:t>
            </a:r>
            <a:r>
              <a:rPr lang="nb-NO" sz="1700" dirty="0"/>
              <a:t> (</a:t>
            </a:r>
            <a:r>
              <a:rPr lang="nb-NO" sz="1700" dirty="0">
                <a:hlinkClick r:id="rId2"/>
              </a:rPr>
              <a:t>www.norsktannvern.no</a:t>
            </a:r>
            <a:r>
              <a:rPr lang="nb-NO" sz="1700" dirty="0"/>
              <a:t>)</a:t>
            </a:r>
          </a:p>
          <a:p>
            <a:endParaRPr lang="nb-NO" sz="1700" dirty="0"/>
          </a:p>
          <a:p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40" y="4346167"/>
            <a:ext cx="3331368" cy="222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14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64" y="1349828"/>
            <a:ext cx="8363919" cy="5040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0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857495"/>
            <a:ext cx="9087338" cy="900000"/>
          </a:xfrm>
        </p:spPr>
        <p:txBody>
          <a:bodyPr/>
          <a:lstStyle/>
          <a:p>
            <a:r>
              <a:rPr lang="nb-NO" dirty="0"/>
              <a:t>Oral undersøkelse av barn 0 - 2 år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961662"/>
            <a:ext cx="10515600" cy="43901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sz="2600" dirty="0"/>
              <a:t>Den offentlige tannhelsetjenesten kaller inn og undersøker aller barn ved 3-årsalder. </a:t>
            </a:r>
          </a:p>
          <a:p>
            <a:pPr marL="285750" indent="-285750"/>
            <a:endParaRPr lang="nb-NO" sz="2600" dirty="0"/>
          </a:p>
          <a:p>
            <a:pPr marL="0" indent="0">
              <a:buNone/>
            </a:pPr>
            <a:r>
              <a:rPr lang="nb-NO" sz="2600" dirty="0"/>
              <a:t>Barn mellom 0 – 2 år får tilsyn hos helsestasjonene.</a:t>
            </a:r>
          </a:p>
          <a:p>
            <a:pPr marL="285750" indent="-285750"/>
            <a:endParaRPr lang="nb-NO" sz="2600" dirty="0"/>
          </a:p>
          <a:p>
            <a:pPr marL="0" indent="0">
              <a:buNone/>
            </a:pPr>
            <a:r>
              <a:rPr lang="nb-NO" sz="2600" dirty="0"/>
              <a:t>Retningslinjer fra Helsedirektoratet (</a:t>
            </a:r>
            <a:r>
              <a:rPr lang="nb-NO" sz="2600" dirty="0" err="1"/>
              <a:t>Hdir</a:t>
            </a:r>
            <a:r>
              <a:rPr lang="nb-NO" sz="2600" dirty="0"/>
              <a:t>) anbefaler oral undersøkelse av helsesøster/lege </a:t>
            </a:r>
            <a:r>
              <a:rPr lang="nb-NO" sz="2600" dirty="0" smtClean="0"/>
              <a:t>ved </a:t>
            </a:r>
            <a:r>
              <a:rPr lang="nb-NO" sz="2600" b="1" dirty="0"/>
              <a:t>6 uker, 6 måneder, 1 år </a:t>
            </a:r>
            <a:r>
              <a:rPr lang="nb-NO" sz="2600" dirty="0"/>
              <a:t>og </a:t>
            </a:r>
            <a:r>
              <a:rPr lang="nb-NO" sz="2600" b="1" dirty="0"/>
              <a:t>2 år.</a:t>
            </a:r>
          </a:p>
          <a:p>
            <a:pPr marL="285750" indent="-285750"/>
            <a:endParaRPr lang="nb-NO" sz="2600" dirty="0"/>
          </a:p>
          <a:p>
            <a:pPr marL="0" indent="0">
              <a:buNone/>
            </a:pPr>
            <a:r>
              <a:rPr lang="nb-NO" sz="2600" dirty="0"/>
              <a:t>Helsestasjonsprogrammet fra </a:t>
            </a:r>
            <a:r>
              <a:rPr lang="nb-NO" sz="2600" dirty="0" err="1"/>
              <a:t>Hdir</a:t>
            </a:r>
            <a:r>
              <a:rPr lang="nb-NO" sz="2600" dirty="0"/>
              <a:t> anbefaler informasjon om kosthold og tannpuss ved </a:t>
            </a:r>
            <a:r>
              <a:rPr lang="nb-NO" sz="2600" b="1" dirty="0" smtClean="0"/>
              <a:t>5</a:t>
            </a:r>
            <a:r>
              <a:rPr lang="nb-NO" sz="2600" b="1" dirty="0"/>
              <a:t>, 6, 8, 10, 12, 15 </a:t>
            </a:r>
            <a:r>
              <a:rPr lang="nb-NO" sz="2600" dirty="0"/>
              <a:t>og</a:t>
            </a:r>
            <a:r>
              <a:rPr lang="nb-NO" sz="2600" b="1" dirty="0"/>
              <a:t> 24 måneder. </a:t>
            </a:r>
          </a:p>
          <a:p>
            <a:pPr algn="ctr"/>
            <a:endParaRPr lang="nb-NO" sz="2600" b="1" dirty="0"/>
          </a:p>
          <a:p>
            <a:pPr algn="ctr"/>
            <a:endParaRPr lang="nb-NO" sz="2600" b="1" dirty="0"/>
          </a:p>
          <a:p>
            <a:pPr marL="0" indent="0" algn="ctr">
              <a:buNone/>
            </a:pPr>
            <a:r>
              <a:rPr lang="nb-NO" sz="2600" b="1" dirty="0"/>
              <a:t>Helsesøster eller lege bør påpeke viktigheten av å etablere gode vaner for tannpuss to ganger daglig fra første tann. </a:t>
            </a:r>
          </a:p>
          <a:p>
            <a:pPr marL="0" indent="0" algn="ctr">
              <a:buNone/>
            </a:pPr>
            <a:r>
              <a:rPr lang="nb-NO" sz="2600" dirty="0"/>
              <a:t>Tenner og tannhelse bør også omtales i relasjon til temaer som hygiene, måltidsvaner og ernæring.</a:t>
            </a:r>
            <a:endParaRPr lang="nb-NO" sz="2600" b="1" dirty="0"/>
          </a:p>
          <a:p>
            <a:pPr marL="285750" indent="-285750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3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Oral undersøkelse av barn 0 - 2 år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50949"/>
          <a:stretch/>
        </p:blipFill>
        <p:spPr>
          <a:xfrm>
            <a:off x="914400" y="1901688"/>
            <a:ext cx="5181600" cy="3589612"/>
          </a:xfrm>
          <a:prstGeom prst="rect">
            <a:avLst/>
          </a:prstGeom>
        </p:spPr>
      </p:pic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9817" b="3599"/>
          <a:stretch/>
        </p:blipFill>
        <p:spPr>
          <a:xfrm>
            <a:off x="6172200" y="2296757"/>
            <a:ext cx="5181600" cy="340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Oral undersøkelse av barn 0 - 2 år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589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700" b="1" dirty="0"/>
              <a:t>Undersøkelse ved 6 uker</a:t>
            </a:r>
          </a:p>
          <a:p>
            <a:endParaRPr lang="nb-NO" sz="1700" dirty="0"/>
          </a:p>
          <a:p>
            <a:pPr marL="0" indent="0">
              <a:buNone/>
            </a:pPr>
            <a:r>
              <a:rPr lang="nb-NO" sz="1700" dirty="0"/>
              <a:t>Undersøk munnen for sopp (trøske) og misdannelser</a:t>
            </a:r>
          </a:p>
          <a:p>
            <a:pPr marL="285750" indent="-285750"/>
            <a:endParaRPr lang="nb-NO" sz="1700" dirty="0"/>
          </a:p>
          <a:p>
            <a:pPr marL="0" indent="0">
              <a:buNone/>
            </a:pPr>
            <a:r>
              <a:rPr lang="nb-NO" sz="1700" dirty="0"/>
              <a:t>I forbindelse med ammeproblemer bør også tunge- og leppebånd, samt ganen undersøkes. Det bør i den forbindelse vurderes behov for oppfølging hos fastlege. Se etter </a:t>
            </a:r>
            <a:r>
              <a:rPr lang="nb-NO" sz="1700" dirty="0" err="1"/>
              <a:t>malformasjoner</a:t>
            </a:r>
            <a:r>
              <a:rPr lang="nb-NO" sz="1700" dirty="0"/>
              <a:t> (tunge, leppe-kjeve-ganespalte</a:t>
            </a:r>
            <a:r>
              <a:rPr lang="nb-NO" dirty="0"/>
              <a:t>)</a:t>
            </a:r>
          </a:p>
          <a:p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85819" y="4441371"/>
            <a:ext cx="1109837" cy="118740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211" y="2258219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693" y="4159078"/>
            <a:ext cx="1886760" cy="175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95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Oral undersøkelse av barn 0 - 2 år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700" b="1" dirty="0"/>
              <a:t>Trøske</a:t>
            </a:r>
          </a:p>
          <a:p>
            <a:endParaRPr lang="nb-NO" sz="1700" dirty="0"/>
          </a:p>
          <a:p>
            <a:pPr marL="0" indent="0">
              <a:buNone/>
            </a:pPr>
            <a:r>
              <a:rPr lang="nb-NO" sz="1700" dirty="0"/>
              <a:t>Spebarn har ikke fått etablert normal bakterieflora i munnen og kan derfor lett få soppinfeksjon. (</a:t>
            </a:r>
            <a:r>
              <a:rPr lang="nb-NO" sz="1700" dirty="0" err="1"/>
              <a:t>Candidiasis</a:t>
            </a:r>
            <a:r>
              <a:rPr lang="nb-NO" sz="1700" dirty="0"/>
              <a:t>)</a:t>
            </a:r>
          </a:p>
          <a:p>
            <a:endParaRPr lang="nb-NO" sz="1700" dirty="0"/>
          </a:p>
          <a:p>
            <a:pPr marL="0" indent="0">
              <a:buNone/>
            </a:pPr>
            <a:r>
              <a:rPr lang="nb-NO" sz="1700" dirty="0"/>
              <a:t>Behandling: Dette går ofte over av seg selv. Kan eventuelt behandles med </a:t>
            </a:r>
            <a:r>
              <a:rPr lang="nb-NO" sz="1700" dirty="0" err="1"/>
              <a:t>antimyktika</a:t>
            </a:r>
            <a:r>
              <a:rPr lang="nb-NO" sz="1700" dirty="0"/>
              <a:t> f.eks. </a:t>
            </a:r>
            <a:r>
              <a:rPr lang="nb-NO" sz="1700" dirty="0" err="1"/>
              <a:t>Mycostatin</a:t>
            </a:r>
            <a:r>
              <a:rPr lang="nb-NO" sz="1700" dirty="0"/>
              <a:t> mikstur.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49917"/>
            <a:ext cx="5181600" cy="2902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39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38200" y="922216"/>
            <a:ext cx="10515600" cy="453738"/>
          </a:xfrm>
        </p:spPr>
        <p:txBody>
          <a:bodyPr>
            <a:normAutofit fontScale="90000"/>
          </a:bodyPr>
          <a:lstStyle/>
          <a:p>
            <a:r>
              <a:rPr lang="nb-NO" dirty="0"/>
              <a:t>Oral undersøkelse av barn 0 - 2 år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b="1" dirty="0"/>
              <a:t>Undersøkelse ved 6 måneder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I denne alderen kommer gjerne de første tennene i underkjevens front.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Det viktigste formålet med undersøkelsen er å se om barnet har fått tenner </a:t>
            </a:r>
            <a:r>
              <a:rPr lang="nb-NO" dirty="0" smtClean="0"/>
              <a:t>og </a:t>
            </a:r>
            <a:r>
              <a:rPr lang="nb-NO" dirty="0"/>
              <a:t>vise foresatte hvordan de kan pusse. </a:t>
            </a:r>
          </a:p>
          <a:p>
            <a:endParaRPr lang="nb-NO" b="1" dirty="0"/>
          </a:p>
          <a:p>
            <a:endParaRPr lang="nb-NO" b="1" dirty="0"/>
          </a:p>
          <a:p>
            <a:pPr marL="0" indent="0">
              <a:buNone/>
            </a:pPr>
            <a:r>
              <a:rPr lang="nb-NO" b="1" dirty="0"/>
              <a:t>Målet er å etablere en vane med tannpuss morgen to ganger daglig med en knapt synlig mengde fluortannkrem.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Dra til side barnets lepper og se etter belegg/karies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Ses </a:t>
            </a:r>
            <a:r>
              <a:rPr lang="nb-NO" dirty="0"/>
              <a:t>noe unormalt bør barnet henvises til tannklinikk	</a:t>
            </a:r>
          </a:p>
          <a:p>
            <a:endParaRPr lang="nb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8149" y="1542574"/>
            <a:ext cx="3707674" cy="2576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788" y="4439639"/>
            <a:ext cx="2198257" cy="188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31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38200" y="922216"/>
            <a:ext cx="10515600" cy="654036"/>
          </a:xfrm>
        </p:spPr>
        <p:txBody>
          <a:bodyPr/>
          <a:lstStyle/>
          <a:p>
            <a:r>
              <a:rPr lang="nb-NO" dirty="0"/>
              <a:t>Oral undersøkelse av barn 0 - 2 år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923109" y="1703704"/>
            <a:ext cx="9683931" cy="497576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6400" b="1" dirty="0"/>
              <a:t>Undersøkelse ved 12 måneder</a:t>
            </a:r>
          </a:p>
          <a:p>
            <a:endParaRPr lang="nb-NO" sz="6400" b="1" dirty="0"/>
          </a:p>
          <a:p>
            <a:pPr marL="0" indent="0">
              <a:buNone/>
            </a:pPr>
            <a:r>
              <a:rPr lang="nb-NO" sz="6400" dirty="0"/>
              <a:t>Ved ett-års alder har barnet ofte fått alle fire fortenner, både oppe og nede. Jekslene er vanligvis ikke kommet. </a:t>
            </a:r>
          </a:p>
          <a:p>
            <a:endParaRPr lang="nb-NO" sz="6400" dirty="0"/>
          </a:p>
          <a:p>
            <a:pPr marL="0" indent="0">
              <a:buNone/>
            </a:pPr>
            <a:r>
              <a:rPr lang="nb-NO" sz="6400" dirty="0"/>
              <a:t>Undersøk ved å løfte barnets overleppe og se om det er synlig plakk på forsiden av overkjevens fortenner. </a:t>
            </a:r>
          </a:p>
          <a:p>
            <a:pPr marL="0" indent="0">
              <a:buNone/>
            </a:pPr>
            <a:endParaRPr lang="nb-NO" sz="6400" dirty="0"/>
          </a:p>
          <a:p>
            <a:pPr marL="0" indent="0">
              <a:buNone/>
            </a:pPr>
            <a:r>
              <a:rPr lang="nb-NO" sz="6400" dirty="0"/>
              <a:t>Bruk eventuelt den butte enden av en tannpirker og før den langs tannkjøttskanten for å se om det er belegg. </a:t>
            </a:r>
          </a:p>
          <a:p>
            <a:endParaRPr lang="nb-NO" sz="6400" dirty="0"/>
          </a:p>
          <a:p>
            <a:pPr marL="0" indent="0">
              <a:buNone/>
            </a:pPr>
            <a:r>
              <a:rPr lang="nb-NO" sz="6400" dirty="0"/>
              <a:t>Gjør tilsvarende i underkjeven. </a:t>
            </a:r>
          </a:p>
          <a:p>
            <a:endParaRPr lang="nb-NO" sz="6400" dirty="0"/>
          </a:p>
          <a:p>
            <a:pPr marL="0" indent="0">
              <a:buNone/>
            </a:pPr>
            <a:r>
              <a:rPr lang="nb-NO" sz="6400" dirty="0" smtClean="0"/>
              <a:t>Informer/instruer foresatte </a:t>
            </a:r>
            <a:r>
              <a:rPr lang="nb-NO" sz="6400" dirty="0" smtClean="0"/>
              <a:t>om </a:t>
            </a:r>
            <a:r>
              <a:rPr lang="nb-NO" sz="6400" dirty="0" smtClean="0"/>
              <a:t>tannpuss </a:t>
            </a:r>
            <a:r>
              <a:rPr lang="nb-NO" sz="6400" dirty="0"/>
              <a:t>to ganger daglig med en mengde fluortannkrem som tilsvarer barnets lillefingernegl. </a:t>
            </a:r>
          </a:p>
          <a:p>
            <a:endParaRPr lang="nb-NO" sz="6400" dirty="0"/>
          </a:p>
          <a:p>
            <a:pPr marL="0" indent="0">
              <a:buNone/>
            </a:pPr>
            <a:r>
              <a:rPr lang="nb-NO" sz="6400" b="1" dirty="0"/>
              <a:t>Hvis det er problemer med tannpuss og store mengder plakk er synlig, bør barnet henvises til tannklinikk. </a:t>
            </a:r>
            <a:endParaRPr lang="nb-NO" sz="6400" b="1" dirty="0" smtClean="0"/>
          </a:p>
          <a:p>
            <a:pPr marL="0" indent="0">
              <a:buNone/>
            </a:pPr>
            <a:r>
              <a:rPr lang="nb-NO" sz="6400" dirty="0" smtClean="0"/>
              <a:t>Vurder </a:t>
            </a:r>
            <a:r>
              <a:rPr lang="nb-NO" sz="6400" dirty="0"/>
              <a:t>også henvisning hvis foresatte opplyser om munnproblemer av ulik art</a:t>
            </a:r>
            <a:r>
              <a:rPr lang="nb-NO" sz="4000" dirty="0"/>
              <a:t>.</a:t>
            </a:r>
          </a:p>
          <a:p>
            <a:pPr marL="0" indent="0">
              <a:buNone/>
            </a:pPr>
            <a:r>
              <a:rPr lang="nb-NO" sz="4000" dirty="0"/>
              <a:t>	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37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Oral undersøkelse av barn 0 - 2 år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700" b="1" dirty="0"/>
              <a:t>Amming eller flaske om natten</a:t>
            </a:r>
          </a:p>
          <a:p>
            <a:endParaRPr lang="nb-NO" sz="1700" b="1" dirty="0"/>
          </a:p>
          <a:p>
            <a:pPr marL="0" indent="0">
              <a:buNone/>
            </a:pPr>
            <a:r>
              <a:rPr lang="nb-NO" sz="1700" dirty="0"/>
              <a:t>Hyppig amming eller melk på flaske om natten bør unngås.</a:t>
            </a:r>
          </a:p>
          <a:p>
            <a:endParaRPr lang="nb-NO" sz="1700" dirty="0"/>
          </a:p>
          <a:p>
            <a:pPr marL="0" indent="0">
              <a:buNone/>
            </a:pPr>
            <a:r>
              <a:rPr lang="nb-NO" sz="1700" dirty="0"/>
              <a:t>Spesielt viktig er det å unngå bruk av saft / te med sukker</a:t>
            </a:r>
          </a:p>
          <a:p>
            <a:pPr marL="285750" indent="-285750">
              <a:buFontTx/>
              <a:buChar char="-"/>
            </a:pPr>
            <a:endParaRPr lang="nb-NO" sz="1700" dirty="0"/>
          </a:p>
          <a:p>
            <a:pPr marL="0" indent="0">
              <a:buNone/>
            </a:pPr>
            <a:r>
              <a:rPr lang="nb-NO" sz="1700" dirty="0"/>
              <a:t>Vann er beste tørstedrikk</a:t>
            </a:r>
          </a:p>
          <a:p>
            <a:pPr marL="0" indent="0">
              <a:buNone/>
            </a:pPr>
            <a:r>
              <a:rPr lang="nb-NO" dirty="0"/>
              <a:t>	</a:t>
            </a:r>
          </a:p>
          <a:p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41149"/>
            <a:ext cx="5181600" cy="392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37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779268"/>
            <a:ext cx="10515600" cy="422515"/>
          </a:xfrm>
        </p:spPr>
        <p:txBody>
          <a:bodyPr>
            <a:normAutofit fontScale="90000"/>
          </a:bodyPr>
          <a:lstStyle/>
          <a:p>
            <a:r>
              <a:rPr lang="nb-NO" dirty="0"/>
              <a:t>Oral undersøkelse av barn 0 - 2 år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b="1" dirty="0"/>
              <a:t>Undersøkelse ved 2 år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Ved to-års alder er vanligvis hjørnetenner og de første jekslene kommet.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Undersøk ved å løfte barnets overleppe og se om det er synlig plakk på forsiden av overkjevens fortenner. </a:t>
            </a:r>
          </a:p>
          <a:p>
            <a:pPr marL="285750" indent="-285750"/>
            <a:endParaRPr lang="nb-NO" dirty="0"/>
          </a:p>
          <a:p>
            <a:pPr marL="0" indent="0">
              <a:buNone/>
            </a:pPr>
            <a:r>
              <a:rPr lang="nb-NO" dirty="0"/>
              <a:t>Bruk gjerne den butte enden av en tannpirker og før den langs tannkjøttskanten for å se om det er belegg. </a:t>
            </a:r>
          </a:p>
          <a:p>
            <a:pPr marL="285750" indent="-285750"/>
            <a:endParaRPr lang="nb-NO" dirty="0"/>
          </a:p>
          <a:p>
            <a:pPr marL="0" indent="0">
              <a:buNone/>
            </a:pPr>
            <a:r>
              <a:rPr lang="nb-NO" dirty="0"/>
              <a:t>Se på jeksler og slimhinner. </a:t>
            </a:r>
          </a:p>
          <a:p>
            <a:pPr marL="285750" indent="-285750"/>
            <a:endParaRPr lang="nb-NO" dirty="0"/>
          </a:p>
          <a:p>
            <a:pPr marL="0" indent="0">
              <a:buNone/>
            </a:pPr>
            <a:r>
              <a:rPr lang="nb-NO" dirty="0" smtClean="0"/>
              <a:t>Informer/instruer </a:t>
            </a:r>
            <a:r>
              <a:rPr lang="nb-NO" dirty="0"/>
              <a:t>foresatte i tannpuss to ganger daglig med en mengde fluortannkrem som tilsvarer barnets lillefingernegl.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/>
              <a:t>Henvis til tannklinikken hvis du ser hull eller misfarginger, eller det er problemer med tannpuss og synlig plakk.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05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 2016" id="{C80F5730-CC9B-4C5E-AF94-E378EE4CC283}" vid="{F628FA0C-1B54-4467-A680-EC17D5A80C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TFK Powerpoint</Template>
  <TotalTime>70</TotalTime>
  <Words>817</Words>
  <Application>Microsoft Office PowerPoint</Application>
  <PresentationFormat>Widescreen</PresentationFormat>
  <Paragraphs>153</Paragraphs>
  <Slides>16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Office-tema</vt:lpstr>
      <vt:lpstr>Acrobat Document</vt:lpstr>
      <vt:lpstr>  Oral undersøkelse av barn 0 – 2 år </vt:lpstr>
      <vt:lpstr>Oral undersøkelse av barn 0 - 2 år</vt:lpstr>
      <vt:lpstr>Oral undersøkelse av barn 0 - 2 år</vt:lpstr>
      <vt:lpstr>Oral undersøkelse av barn 0 - 2 år</vt:lpstr>
      <vt:lpstr>Oral undersøkelse av barn 0 - 2 år</vt:lpstr>
      <vt:lpstr>Oral undersøkelse av barn 0 - 2 år</vt:lpstr>
      <vt:lpstr>Oral undersøkelse av barn 0 - 2 år</vt:lpstr>
      <vt:lpstr>Oral undersøkelse av barn 0 - 2 år</vt:lpstr>
      <vt:lpstr>Oral undersøkelse av barn 0 - 2 år</vt:lpstr>
      <vt:lpstr>Oral undersøkelse av barn 0 - 2 år</vt:lpstr>
      <vt:lpstr>     Oral undersøkelse av barn 0 - 2 år</vt:lpstr>
      <vt:lpstr>Oral undersøkelse av barn 0 - 2 år</vt:lpstr>
      <vt:lpstr>Oral undersøkelse av barn 0 - 2 år</vt:lpstr>
      <vt:lpstr> Oral undersøkelse av barn 0 - 2 år </vt:lpstr>
      <vt:lpstr>Oral undersøkelse av barn 0 - 2 år</vt:lpstr>
      <vt:lpstr>PowerPoint-presentasjon</vt:lpstr>
    </vt:vector>
  </TitlesOfParts>
  <Company>Troms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undersøkelse av barn 0 – 2 år </dc:title>
  <dc:creator>Tove Bendiksen</dc:creator>
  <cp:lastModifiedBy>Tove Bendiksen</cp:lastModifiedBy>
  <cp:revision>11</cp:revision>
  <dcterms:created xsi:type="dcterms:W3CDTF">2018-11-13T08:12:44Z</dcterms:created>
  <dcterms:modified xsi:type="dcterms:W3CDTF">2018-11-13T12:52:39Z</dcterms:modified>
</cp:coreProperties>
</file>