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62" r:id="rId2"/>
    <p:sldId id="268" r:id="rId3"/>
    <p:sldId id="271" r:id="rId4"/>
    <p:sldId id="269" r:id="rId5"/>
    <p:sldId id="270" r:id="rId6"/>
    <p:sldId id="272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224" autoAdjust="0"/>
  </p:normalViewPr>
  <p:slideViewPr>
    <p:cSldViewPr>
      <p:cViewPr varScale="1">
        <p:scale>
          <a:sx n="75" d="100"/>
          <a:sy n="75" d="100"/>
        </p:scale>
        <p:origin x="1182" y="30"/>
      </p:cViewPr>
      <p:guideLst>
        <p:guide orient="horz" pos="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52506985073017E-2"/>
          <c:y val="7.9539092606268152E-2"/>
          <c:w val="0.96309498602985399"/>
          <c:h val="0.66065435342499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Davvi-Norga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Oktiibuot</c:v>
                </c:pt>
                <c:pt idx="1">
                  <c:v>Nissonolbmot</c:v>
                </c:pt>
                <c:pt idx="2">
                  <c:v>Dievdoolbmot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28.8</c:v>
                </c:pt>
                <c:pt idx="1">
                  <c:v>33.799999999999997</c:v>
                </c:pt>
                <c:pt idx="2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6-4B1B-A9F6-918C5FF2CC0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SDE-guovlu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Oktiibuot</c:v>
                </c:pt>
                <c:pt idx="1">
                  <c:v>Nissonolbmot</c:v>
                </c:pt>
                <c:pt idx="2">
                  <c:v>Dievdoolbmot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21.5</c:v>
                </c:pt>
                <c:pt idx="1">
                  <c:v>28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6-4B1B-A9F6-918C5FF2CC0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Guovdageaidnu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Oktiibuot</c:v>
                </c:pt>
                <c:pt idx="1">
                  <c:v>Nissonolbmot</c:v>
                </c:pt>
                <c:pt idx="2">
                  <c:v>Dievdoolbmot</c:v>
                </c:pt>
              </c:strCache>
            </c:strRef>
          </c:cat>
          <c:val>
            <c:numRef>
              <c:f>'Ark1'!$D$2:$D$4</c:f>
              <c:numCache>
                <c:formatCode>General</c:formatCode>
                <c:ptCount val="3"/>
                <c:pt idx="0">
                  <c:v>31</c:v>
                </c:pt>
                <c:pt idx="1">
                  <c:v>41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A6-4B1B-A9F6-918C5FF2CC0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Kárášjohka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Oktiibuot</c:v>
                </c:pt>
                <c:pt idx="1">
                  <c:v>Nissonolbmot</c:v>
                </c:pt>
                <c:pt idx="2">
                  <c:v>Dievdoolbmot</c:v>
                </c:pt>
              </c:strCache>
            </c:strRef>
          </c:cat>
          <c:val>
            <c:numRef>
              <c:f>'Ark1'!$E$2:$E$4</c:f>
              <c:numCache>
                <c:formatCode>General</c:formatCode>
                <c:ptCount val="3"/>
                <c:pt idx="0">
                  <c:v>30.7</c:v>
                </c:pt>
                <c:pt idx="1">
                  <c:v>42.2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A6-4B1B-A9F6-918C5FF2C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415088"/>
        <c:axId val="292411152"/>
      </c:barChart>
      <c:catAx>
        <c:axId val="2924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2411152"/>
        <c:crosses val="autoZero"/>
        <c:auto val="1"/>
        <c:lblAlgn val="ctr"/>
        <c:lblOffset val="100"/>
        <c:noMultiLvlLbl val="0"/>
      </c:catAx>
      <c:valAx>
        <c:axId val="29241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241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46044895992981"/>
          <c:y val="0.91003659314526852"/>
          <c:w val="0.5983689674534497"/>
          <c:h val="7.8461065177219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Priváhtta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Norga</c:v>
                </c:pt>
                <c:pt idx="1">
                  <c:v>Finnmárku</c:v>
                </c:pt>
                <c:pt idx="2">
                  <c:v>Guovdageaidnu</c:v>
                </c:pt>
                <c:pt idx="3">
                  <c:v>Kárášjohka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68.22</c:v>
                </c:pt>
                <c:pt idx="1">
                  <c:v>58.19</c:v>
                </c:pt>
                <c:pt idx="2">
                  <c:v>49.61</c:v>
                </c:pt>
                <c:pt idx="3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E-4A17-BA76-D46EB98D0B9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Stáhta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Norga</c:v>
                </c:pt>
                <c:pt idx="1">
                  <c:v>Finnmárku</c:v>
                </c:pt>
                <c:pt idx="2">
                  <c:v>Guovdageaidnu</c:v>
                </c:pt>
                <c:pt idx="3">
                  <c:v>Kárášjohka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11.36</c:v>
                </c:pt>
                <c:pt idx="1">
                  <c:v>12.88</c:v>
                </c:pt>
                <c:pt idx="2">
                  <c:v>17.29</c:v>
                </c:pt>
                <c:pt idx="3">
                  <c:v>25.37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E-4A17-BA76-D46EB98D0B90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Fylka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Norga</c:v>
                </c:pt>
                <c:pt idx="1">
                  <c:v>Finnmárku</c:v>
                </c:pt>
                <c:pt idx="2">
                  <c:v>Guovdageaidnu</c:v>
                </c:pt>
                <c:pt idx="3">
                  <c:v>Kárášjohka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1.72</c:v>
                </c:pt>
                <c:pt idx="1">
                  <c:v>3.05</c:v>
                </c:pt>
                <c:pt idx="2">
                  <c:v>0.46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E-4A17-BA76-D46EB98D0B90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Suohkan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Norga</c:v>
                </c:pt>
                <c:pt idx="1">
                  <c:v>Finnmárku</c:v>
                </c:pt>
                <c:pt idx="2">
                  <c:v>Guovdageaidnu</c:v>
                </c:pt>
                <c:pt idx="3">
                  <c:v>Kárášjohka</c:v>
                </c:pt>
              </c:strCache>
            </c:strRef>
          </c:cat>
          <c:val>
            <c:numRef>
              <c:f>'Ark1'!$E$2:$E$5</c:f>
              <c:numCache>
                <c:formatCode>General</c:formatCode>
                <c:ptCount val="4"/>
                <c:pt idx="0">
                  <c:v>18.71</c:v>
                </c:pt>
                <c:pt idx="1">
                  <c:v>25.89</c:v>
                </c:pt>
                <c:pt idx="2">
                  <c:v>32.28</c:v>
                </c:pt>
                <c:pt idx="3">
                  <c:v>28.61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FE-4A17-BA76-D46EB98D0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630776"/>
        <c:axId val="561630448"/>
      </c:barChart>
      <c:catAx>
        <c:axId val="56163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561630448"/>
        <c:crosses val="autoZero"/>
        <c:auto val="1"/>
        <c:lblAlgn val="ctr"/>
        <c:lblOffset val="100"/>
        <c:noMultiLvlLbl val="0"/>
      </c:catAx>
      <c:valAx>
        <c:axId val="56163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163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995A-0347-4807-8E21-DD1C67D6BAFA}" type="datetimeFigureOut">
              <a:rPr lang="nb-NO" smtClean="0"/>
              <a:t>08.11.2018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793E-9979-449A-B1DC-C150C684AC3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702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793E-9979-449A-B1DC-C150C684AC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25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793E-9979-449A-B1DC-C150C684AC3F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311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793E-9979-449A-B1DC-C150C684AC3F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104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5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793E-9979-449A-B1DC-C150C684AC3F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32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793E-9979-449A-B1DC-C150C684AC3F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489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95936" y="4653136"/>
            <a:ext cx="4968552" cy="605929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e-NO" dirty="0" smtClean="0"/>
              <a:t>Po</a:t>
            </a:r>
            <a:r>
              <a:rPr lang="nb-NO" dirty="0" err="1" smtClean="0"/>
              <a:t>werPoint</a:t>
            </a:r>
            <a:r>
              <a:rPr lang="nb-NO" dirty="0" smtClean="0"/>
              <a:t> </a:t>
            </a:r>
            <a:r>
              <a:rPr lang="se-NO" noProof="0" dirty="0" smtClean="0"/>
              <a:t>bajil</a:t>
            </a:r>
            <a:r>
              <a:rPr lang="se-NO" dirty="0" smtClean="0"/>
              <a:t>čála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04248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" pitchFamily="50" charset="0"/>
              </a:defRPr>
            </a:lvl1pPr>
          </a:lstStyle>
          <a:p>
            <a:fld id="{6EEF5CA6-1A3B-4DE7-BF54-A66CC0D65331}" type="datetimeFigureOut">
              <a:rPr lang="nb-NO" smtClean="0"/>
              <a:pPr/>
              <a:t>08.11.2018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21" y="5303015"/>
            <a:ext cx="2232248" cy="7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43608" y="764704"/>
            <a:ext cx="7653536" cy="576064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e-NO" dirty="0" smtClean="0"/>
              <a:t>Bajilčála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/>
          <a:lstStyle>
            <a:lvl1pPr>
              <a:buClr>
                <a:srgbClr val="939019"/>
              </a:buCl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939019"/>
              </a:buCl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939019"/>
              </a:buCl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939019"/>
              </a:buCl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939019"/>
              </a:buCl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739603"/>
            <a:ext cx="2088232" cy="7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3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475656" y="980728"/>
            <a:ext cx="7416824" cy="576064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e-NO" dirty="0" smtClean="0"/>
              <a:t>Deaddil dákko čállit bajilčállaga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75656" y="1772816"/>
            <a:ext cx="7355160" cy="446449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496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475656" y="980728"/>
            <a:ext cx="7416824" cy="576064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e-NO" dirty="0" smtClean="0"/>
              <a:t>Deaddil dákko čállit bajilčállaga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75656" y="1772816"/>
            <a:ext cx="7355160" cy="446449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543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blipFill dpi="0" rotWithShape="1">
          <a:blip r:embed="rId2">
            <a:lum/>
          </a:blip>
          <a:srcRect/>
          <a:stretch>
            <a:fillRect l="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547664" y="692696"/>
            <a:ext cx="7200800" cy="576064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e-NO" dirty="0" smtClean="0"/>
              <a:t>Deaddil dákko čállit bajilčállaga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637112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07504" y="2060848"/>
            <a:ext cx="1224136" cy="190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z="1200" dirty="0" smtClean="0"/>
              <a:t>GOVVA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107504" y="4077072"/>
            <a:ext cx="1224136" cy="190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z="1200" dirty="0" smtClean="0"/>
              <a:t>GOVVA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217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5CA6-1A3B-4DE7-BF54-A66CC0D65331}" type="datetimeFigureOut">
              <a:rPr lang="nb-NO" smtClean="0"/>
              <a:t>08.11.2018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5428-C80F-4D02-A776-BE794D79A9F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62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3" r:id="rId4"/>
    <p:sldLayoutId id="21474836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131840" y="3573016"/>
            <a:ext cx="5832648" cy="605929"/>
          </a:xfrm>
        </p:spPr>
        <p:txBody>
          <a:bodyPr/>
          <a:lstStyle/>
          <a:p>
            <a:r>
              <a:rPr lang="nb-NO" sz="2800" dirty="0" smtClean="0"/>
              <a:t>K</a:t>
            </a:r>
            <a:r>
              <a:rPr lang="se-NO" sz="2800" dirty="0" err="1" smtClean="0"/>
              <a:t>ompetansearbeidsplasser</a:t>
            </a:r>
            <a:r>
              <a:rPr lang="nb-NO" sz="2800" dirty="0" smtClean="0"/>
              <a:t>, </a:t>
            </a:r>
            <a:r>
              <a:rPr lang="nb-NO" sz="2800" dirty="0"/>
              <a:t>entreprenørskap og næringsliv i Sápmi </a:t>
            </a:r>
            <a:r>
              <a:rPr lang="nb-NO" dirty="0"/>
              <a:t>	</a:t>
            </a:r>
            <a:br>
              <a:rPr lang="nb-NO" dirty="0"/>
            </a:br>
            <a:r>
              <a:rPr lang="se-NO" dirty="0" smtClean="0"/>
              <a:t/>
            </a:r>
            <a:br>
              <a:rPr lang="se-NO" dirty="0" smtClean="0"/>
            </a:br>
            <a:r>
              <a:rPr lang="nb-NO" sz="2400" dirty="0" err="1" smtClean="0"/>
              <a:t>Direktevra</a:t>
            </a:r>
            <a:r>
              <a:rPr lang="nb-NO" sz="2400" dirty="0" smtClean="0"/>
              <a:t> Johan Ailo Kalstad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2104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739603"/>
            <a:ext cx="2088232" cy="7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Sámi allaskuvlla bargoveahka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98588"/>
              </p:ext>
            </p:extLst>
          </p:nvPr>
        </p:nvGraphicFramePr>
        <p:xfrm>
          <a:off x="1115616" y="1916832"/>
          <a:ext cx="6120680" cy="3135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9228">
                  <a:extLst>
                    <a:ext uri="{9D8B030D-6E8A-4147-A177-3AD203B41FA5}">
                      <a16:colId xmlns:a16="http://schemas.microsoft.com/office/drawing/2014/main" val="3906573323"/>
                    </a:ext>
                  </a:extLst>
                </a:gridCol>
                <a:gridCol w="1121452">
                  <a:extLst>
                    <a:ext uri="{9D8B030D-6E8A-4147-A177-3AD203B41FA5}">
                      <a16:colId xmlns:a16="http://schemas.microsoft.com/office/drawing/2014/main" val="1661995369"/>
                    </a:ext>
                  </a:extLst>
                </a:gridCol>
              </a:tblGrid>
              <a:tr h="285109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nb-N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048837"/>
                  </a:ext>
                </a:extLst>
              </a:tr>
              <a:tr h="3207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Oahppo</a:t>
                      </a:r>
                      <a:r>
                        <a:rPr lang="nb-N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ja </a:t>
                      </a:r>
                      <a:r>
                        <a:rPr lang="nb-NO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dutkanvirggit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e-NO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392920"/>
                  </a:ext>
                </a:extLst>
              </a:tr>
              <a:tr h="231511">
                <a:tc>
                  <a:txBody>
                    <a:bodyPr/>
                    <a:lstStyle/>
                    <a:p>
                      <a:pPr lvl="1" algn="l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Professorat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579207"/>
                  </a:ext>
                </a:extLst>
              </a:tr>
              <a:tr h="231511">
                <a:tc>
                  <a:txBody>
                    <a:bodyPr/>
                    <a:lstStyle/>
                    <a:p>
                      <a:pPr lvl="1" algn="l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Vuosttašamanueanssat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984811"/>
                  </a:ext>
                </a:extLst>
              </a:tr>
              <a:tr h="231511">
                <a:tc>
                  <a:txBody>
                    <a:bodyPr/>
                    <a:lstStyle/>
                    <a:p>
                      <a:pPr lvl="1" algn="l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Dutkit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21829"/>
                  </a:ext>
                </a:extLst>
              </a:tr>
              <a:tr h="231511">
                <a:tc>
                  <a:txBody>
                    <a:bodyPr/>
                    <a:lstStyle/>
                    <a:p>
                      <a:pPr lvl="1" algn="l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Lektorat ja allaskuvlaoahpaheaddjit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e-NO" sz="14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nb-NO" sz="14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497145"/>
                  </a:ext>
                </a:extLst>
              </a:tr>
              <a:tr h="3207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Stipendiáhtat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e-NO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39686"/>
                  </a:ext>
                </a:extLst>
              </a:tr>
              <a:tr h="3207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Ofelaš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496412"/>
                  </a:ext>
                </a:extLst>
              </a:tr>
              <a:tr h="3207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Lohkanguovddáš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e-NO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667949"/>
                  </a:ext>
                </a:extLst>
              </a:tr>
              <a:tr h="3207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Teknihkkalaš</a:t>
                      </a:r>
                      <a:r>
                        <a:rPr lang="se-NO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nb-NO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r>
                        <a:rPr lang="se-NO" sz="16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álddahuslaš</a:t>
                      </a:r>
                      <a:r>
                        <a:rPr lang="se-NO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 jođiheaddjevirggit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e-NO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938726"/>
                  </a:ext>
                </a:extLst>
              </a:tr>
              <a:tr h="320747">
                <a:tc>
                  <a:txBody>
                    <a:bodyPr/>
                    <a:lstStyle/>
                    <a:p>
                      <a:r>
                        <a:rPr lang="se-N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Oktiibuot</a:t>
                      </a:r>
                      <a:endParaRPr lang="nb-NO" sz="16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e-N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</a:t>
                      </a:r>
                      <a:endParaRPr lang="nb-NO" sz="16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87596"/>
                  </a:ext>
                </a:extLst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827584" y="662377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Gáldu: DBH</a:t>
            </a:r>
            <a:endParaRPr lang="nb-N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Álbmoga oahppodássi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24845"/>
              </p:ext>
            </p:extLst>
          </p:nvPr>
        </p:nvGraphicFramePr>
        <p:xfrm>
          <a:off x="611560" y="2132855"/>
          <a:ext cx="7570787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899592" y="1628800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Oassi álbmogis geain lea universitehta- ja allaskuvladási oahppu (%)</a:t>
            </a:r>
            <a:endParaRPr lang="nb-NO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492896"/>
            <a:ext cx="265297" cy="33129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719" y="2061097"/>
            <a:ext cx="265297" cy="33129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991" y="3120445"/>
            <a:ext cx="265297" cy="33129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00" y="2512948"/>
            <a:ext cx="268153" cy="33519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74" y="1988840"/>
            <a:ext cx="268153" cy="33519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1" y="2996952"/>
            <a:ext cx="268153" cy="335191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144" y="3090348"/>
            <a:ext cx="319560" cy="237753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177" y="2780928"/>
            <a:ext cx="319560" cy="237753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965" y="3327841"/>
            <a:ext cx="319560" cy="237753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7" b="100000" l="92" r="100000">
                        <a14:foregroundMark x1="79963" y1="50837" x2="79963" y2="50837"/>
                        <a14:foregroundMark x1="24816" y1="6995" x2="24816" y2="6995"/>
                        <a14:foregroundMark x1="85202" y1="7980" x2="85202" y2="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82"/>
          <a:stretch/>
        </p:blipFill>
        <p:spPr>
          <a:xfrm>
            <a:off x="7302214" y="4619584"/>
            <a:ext cx="148828" cy="30031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7" b="100000" l="92" r="100000">
                        <a14:foregroundMark x1="79963" y1="50837" x2="79963" y2="50837"/>
                        <a14:foregroundMark x1="24816" y1="6995" x2="24816" y2="6995"/>
                        <a14:foregroundMark x1="85202" y1="7980" x2="85202" y2="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477" t="-14172" r="41571" b="-4415"/>
          <a:stretch/>
        </p:blipFill>
        <p:spPr>
          <a:xfrm>
            <a:off x="4857701" y="4581128"/>
            <a:ext cx="250849" cy="3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Bargguid sektorjuohku</a:t>
            </a:r>
            <a:endParaRPr lang="nb-N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58550273"/>
              </p:ext>
            </p:extLst>
          </p:nvPr>
        </p:nvGraphicFramePr>
        <p:xfrm>
          <a:off x="899592" y="1772816"/>
          <a:ext cx="6096000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76" y="1984995"/>
            <a:ext cx="268247" cy="33530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851" y="1973709"/>
            <a:ext cx="265297" cy="3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5" b="14552"/>
          <a:stretch/>
        </p:blipFill>
        <p:spPr>
          <a:xfrm>
            <a:off x="6084168" y="1916832"/>
            <a:ext cx="2221388" cy="145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192688" cy="576064"/>
          </a:xfrm>
        </p:spPr>
        <p:txBody>
          <a:bodyPr/>
          <a:lstStyle/>
          <a:p>
            <a:r>
              <a:rPr lang="se-NO" dirty="0" smtClean="0"/>
              <a:t>Makkár </a:t>
            </a:r>
            <a:r>
              <a:rPr lang="se-NO" dirty="0" err="1" smtClean="0"/>
              <a:t>rollá</a:t>
            </a:r>
            <a:r>
              <a:rPr lang="se-NO" dirty="0" smtClean="0"/>
              <a:t> sáhttá sámi alit oahppu ja dutkan váldit?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2139937" cy="142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25202"/>
            <a:ext cx="216024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97152"/>
            <a:ext cx="2134480" cy="157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Sylinder 7"/>
          <p:cNvSpPr txBox="1"/>
          <p:nvPr/>
        </p:nvSpPr>
        <p:spPr>
          <a:xfrm>
            <a:off x="1257209" y="1988840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Duodji</a:t>
            </a:r>
            <a:endParaRPr lang="nb-N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701844" y="1989854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Boazodoallu</a:t>
            </a:r>
            <a:endParaRPr lang="nb-N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330766" y="2012736"/>
            <a:ext cx="144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Árbevirolaš máhttu</a:t>
            </a:r>
            <a:endParaRPr lang="nb-N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3640789" y="5949280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Fitnomáhttu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kebent trekant 13"/>
          <p:cNvSpPr/>
          <p:nvPr/>
        </p:nvSpPr>
        <p:spPr>
          <a:xfrm>
            <a:off x="1691680" y="3541394"/>
            <a:ext cx="5616624" cy="59202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Likebent trekant 14"/>
          <p:cNvSpPr/>
          <p:nvPr/>
        </p:nvSpPr>
        <p:spPr>
          <a:xfrm flipV="1">
            <a:off x="1691680" y="4133420"/>
            <a:ext cx="5616624" cy="59069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3126842" y="34280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Giella 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5354092" y="346573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Servodatmáhttu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04" y="3815770"/>
            <a:ext cx="2088232" cy="7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 PP mal 2">
  <a:themeElements>
    <a:clrScheme name="Offisiel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81</Words>
  <Application>Microsoft Office PowerPoint</Application>
  <PresentationFormat>Skjermfremvisning (4:3)</PresentationFormat>
  <Paragraphs>39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Klavika</vt:lpstr>
      <vt:lpstr>Myriad Pro</vt:lpstr>
      <vt:lpstr>Verdana</vt:lpstr>
      <vt:lpstr>SA PP mal 2</vt:lpstr>
      <vt:lpstr>Kompetansearbeidsplasser, entreprenørskap og næringsliv i Sápmi    Direktevra Johan Ailo Kalstad</vt:lpstr>
      <vt:lpstr>PowerPoint-presentasjon</vt:lpstr>
      <vt:lpstr>Sámi allaskuvlla bargoveahka</vt:lpstr>
      <vt:lpstr>Álbmoga oahppodássi</vt:lpstr>
      <vt:lpstr>Bargguid sektorjuohku</vt:lpstr>
      <vt:lpstr>Makkár rollá sáhttá sámi alit oahppu ja dutkan váldit?</vt:lpstr>
    </vt:vector>
  </TitlesOfParts>
  <Company>Sámi allaskuvlla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Gunnlaug Ballovarre</dc:creator>
  <cp:lastModifiedBy>Kalstad, Johan Ailo Mattias</cp:lastModifiedBy>
  <cp:revision>151</cp:revision>
  <dcterms:created xsi:type="dcterms:W3CDTF">2014-10-22T08:13:38Z</dcterms:created>
  <dcterms:modified xsi:type="dcterms:W3CDTF">2018-11-08T16:21:51Z</dcterms:modified>
</cp:coreProperties>
</file>