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2.jpg" ContentType="image/jpeg"/>
  <Override PartName="/ppt/media/image23.jpg" ContentType="image/jpeg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8" r:id="rId3"/>
    <p:sldId id="259" r:id="rId4"/>
    <p:sldId id="273" r:id="rId5"/>
    <p:sldId id="256" r:id="rId6"/>
    <p:sldId id="269" r:id="rId7"/>
    <p:sldId id="270" r:id="rId8"/>
    <p:sldId id="271" r:id="rId9"/>
    <p:sldId id="280" r:id="rId10"/>
    <p:sldId id="272" r:id="rId11"/>
    <p:sldId id="257" r:id="rId12"/>
    <p:sldId id="263" r:id="rId13"/>
    <p:sldId id="264" r:id="rId14"/>
    <p:sldId id="265" r:id="rId15"/>
    <p:sldId id="261" r:id="rId16"/>
    <p:sldId id="267" r:id="rId17"/>
    <p:sldId id="268" r:id="rId18"/>
    <p:sldId id="266" r:id="rId19"/>
    <p:sldId id="274" r:id="rId20"/>
    <p:sldId id="276" r:id="rId21"/>
    <p:sldId id="278" r:id="rId22"/>
    <p:sldId id="277" r:id="rId23"/>
    <p:sldId id="279" r:id="rId24"/>
    <p:sldId id="281" r:id="rId25"/>
    <p:sldId id="284" r:id="rId26"/>
    <p:sldId id="286" r:id="rId27"/>
    <p:sldId id="285" r:id="rId28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63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82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39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45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67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811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75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76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73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6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22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38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552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37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78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996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908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59F3E57-59F2-4FAA-9559-551B7A39C699}" type="datetimeFigureOut">
              <a:rPr lang="nb-NO" smtClean="0"/>
              <a:t>08.11.2018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7D2B4-4326-4520-A988-BA0A0ADE6A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2120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0FA719-51A5-4A3C-9BC1-557D6513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1"/>
            <a:ext cx="10458450" cy="1557338"/>
          </a:xfrm>
        </p:spPr>
        <p:txBody>
          <a:bodyPr>
            <a:normAutofit fontScale="90000"/>
          </a:bodyPr>
          <a:lstStyle/>
          <a:p>
            <a:r>
              <a:rPr lang="nb-NO" dirty="0"/>
              <a:t>Paul Pedersen:  Industrieventyret på Furuflaten –overføringsmuligheter til andre bygdesamfunn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4A53BEB-3467-451C-A9FB-012D4FE64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489" y="2114257"/>
            <a:ext cx="2971799" cy="452056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1E89282-8723-4153-90AE-F4F39335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34148" y="2181225"/>
            <a:ext cx="3066979" cy="43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5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0F3E93-EC7A-468D-A486-A528C63E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Elementproduksjon for ferdighus i Skibotn etablert i 1979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33B217-1D60-44B5-A03B-BFFC4F097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65" y="1984247"/>
            <a:ext cx="9007435" cy="45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0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B02562-4299-4F7A-AFBF-EEB23EAC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Produksjon av ulike rør og kummer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A0A583-4E4B-4683-B3ED-27702938B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Haplast</a:t>
            </a:r>
            <a:r>
              <a:rPr lang="nb-NO" dirty="0"/>
              <a:t> AS Furuflaten 1961-1984</a:t>
            </a:r>
          </a:p>
          <a:p>
            <a:r>
              <a:rPr lang="nb-NO" dirty="0" err="1"/>
              <a:t>Haplast</a:t>
            </a:r>
            <a:r>
              <a:rPr lang="nb-NO" dirty="0"/>
              <a:t> Molde AS 1973-1984</a:t>
            </a:r>
          </a:p>
          <a:p>
            <a:r>
              <a:rPr lang="nb-NO" dirty="0" err="1"/>
              <a:t>Haplast</a:t>
            </a:r>
            <a:r>
              <a:rPr lang="nb-NO" dirty="0"/>
              <a:t> Rena AS 1978-1984</a:t>
            </a:r>
          </a:p>
          <a:p>
            <a:r>
              <a:rPr lang="nb-NO" dirty="0" err="1"/>
              <a:t>Uponor</a:t>
            </a:r>
            <a:r>
              <a:rPr lang="nb-NO" dirty="0"/>
              <a:t>  AS 1985-2004</a:t>
            </a:r>
          </a:p>
          <a:p>
            <a:r>
              <a:rPr lang="nb-NO" dirty="0" err="1"/>
              <a:t>Haplast</a:t>
            </a:r>
            <a:r>
              <a:rPr lang="nb-NO" dirty="0"/>
              <a:t> AS 2005</a:t>
            </a:r>
          </a:p>
        </p:txBody>
      </p:sp>
    </p:spTree>
    <p:extLst>
      <p:ext uri="{BB962C8B-B14F-4D97-AF65-F5344CB8AC3E}">
        <p14:creationId xmlns:p14="http://schemas.microsoft.com/office/powerpoint/2010/main" val="801405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6E35E3-8EF5-4A90-8193-8AC7874E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Gullrokken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2A3B1C-3AB5-4966-99C1-0B88D13CB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97" y="1695331"/>
            <a:ext cx="5064253" cy="4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F84C63-DD9C-4327-A524-3D31B77A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Store </a:t>
            </a:r>
            <a:r>
              <a:rPr lang="nb-NO" dirty="0" err="1"/>
              <a:t>annleggsrør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E5661CB-220C-4ABF-9352-C6E1AB0DD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64" y="1787806"/>
            <a:ext cx="7612950" cy="50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0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A9F097-23A1-4592-8450-2A51ADA0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Tankprodukter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DA813AA-A2E8-43F0-ADED-1790D8482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29" y="1442205"/>
            <a:ext cx="7647623" cy="57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A6E106-710A-48E7-95B5-D5C18992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Produksjon med komponenter av plast, stål og elektronikk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222C62-91BB-4B44-9534-F0AA69C43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Ecotech</a:t>
            </a:r>
            <a:r>
              <a:rPr lang="nb-NO" dirty="0"/>
              <a:t> AS 1999-2015</a:t>
            </a:r>
          </a:p>
          <a:p>
            <a:r>
              <a:rPr lang="nb-NO" dirty="0"/>
              <a:t>Arctic Plast AS 2006</a:t>
            </a:r>
          </a:p>
          <a:p>
            <a:r>
              <a:rPr lang="nb-NO" dirty="0" err="1"/>
              <a:t>Cinderella</a:t>
            </a:r>
            <a:r>
              <a:rPr lang="nb-NO" dirty="0"/>
              <a:t> Eco Solution AS 2015</a:t>
            </a:r>
          </a:p>
        </p:txBody>
      </p:sp>
    </p:spTree>
    <p:extLst>
      <p:ext uri="{BB962C8B-B14F-4D97-AF65-F5344CB8AC3E}">
        <p14:creationId xmlns:p14="http://schemas.microsoft.com/office/powerpoint/2010/main" val="343182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3455E4-B629-41E3-8923-001969B4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Rotasjonspresse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A846715-FFA6-4C45-82F6-DD890997D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8" y="1690688"/>
            <a:ext cx="7477522" cy="50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5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FDA174-D028-4926-BEE5-28AEAE01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Produksjon av </a:t>
            </a:r>
            <a:r>
              <a:rPr lang="nb-NO" dirty="0" err="1"/>
              <a:t>toalettskall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58882E-C300-438A-BEF5-BF378019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1" y="1452281"/>
            <a:ext cx="7425913" cy="46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7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FE6732-8DE8-417D-8E71-B532CBF5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Forbrenningstoalett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D3E50AB-52ED-4F47-B6F0-7248AE110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78" y="1485106"/>
            <a:ext cx="6560804" cy="51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23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Bilderesultat for Lovund">
            <a:extLst>
              <a:ext uri="{FF2B5EF4-FFF2-40B4-BE49-F238E27FC236}">
                <a16:creationId xmlns:a16="http://schemas.microsoft.com/office/drawing/2014/main" id="{3D565F41-5E62-471A-827F-2F7132FEA8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9" y="376518"/>
            <a:ext cx="11214848" cy="6104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63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54A4EA6-E08B-416F-B3D5-98C6F642D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0" y="466344"/>
            <a:ext cx="701802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0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560307-D638-4150-858F-A0E3CD4B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Hovedvirksomheter på Lovund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0CD94440-BEDC-4468-BE5D-7656BD022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904429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7147">
                  <a:extLst>
                    <a:ext uri="{9D8B030D-6E8A-4147-A177-3AD203B41FA5}">
                      <a16:colId xmlns:a16="http://schemas.microsoft.com/office/drawing/2014/main" val="1340511374"/>
                    </a:ext>
                  </a:extLst>
                </a:gridCol>
                <a:gridCol w="1990798">
                  <a:extLst>
                    <a:ext uri="{9D8B030D-6E8A-4147-A177-3AD203B41FA5}">
                      <a16:colId xmlns:a16="http://schemas.microsoft.com/office/drawing/2014/main" val="1363581184"/>
                    </a:ext>
                  </a:extLst>
                </a:gridCol>
                <a:gridCol w="2269205">
                  <a:extLst>
                    <a:ext uri="{9D8B030D-6E8A-4147-A177-3AD203B41FA5}">
                      <a16:colId xmlns:a16="http://schemas.microsoft.com/office/drawing/2014/main" val="3303539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Bransje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Omsetning i millioner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Antall ansatte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474887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Bedrifter i oppdrett eller avledede virksomheter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3226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197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201988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Vare og tjenesteproduksjon rettet mot sjømatsektoren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149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21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224664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Reiseliv og transport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45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41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390752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Totalt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3411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259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3253073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05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D55A5C-26D5-4DA5-82DC-DC6D7942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Lokaliteter for oppdrett og smoltproduksjon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6D3267B-4491-4412-90FB-396337A6E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344360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E78A63-83DC-44E3-A4CE-7AF408DB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Slakteri/pakkeri på Lovund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EBA5A45-CC82-4246-A8E6-DCDC1B971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271609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557DA-6831-4B03-8A1F-0248169C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Lovund Rorbuhotell og Lovund Hotell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5086FD0-0A47-4285-89F8-F3303AE1D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3241522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7EC678-2711-4D1D-ABD6-1BEF24EB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 trekk  ved Furuflaten og Lovund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E7F1429C-1EDC-417B-9BD3-2F95F5120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262757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83">
                  <a:extLst>
                    <a:ext uri="{9D8B030D-6E8A-4147-A177-3AD203B41FA5}">
                      <a16:colId xmlns:a16="http://schemas.microsoft.com/office/drawing/2014/main" val="405754850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79827287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80417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Furuflaten 1950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Lovund 1950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429152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Folketall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300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260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56852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Hovednæring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Fiskeri/selvbergingsbruk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Fiskeri/selvbergingsbruk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70301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Dominerende kultur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Læstadiansk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Evangeliske frikirke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206465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Framtredende kulturelt trekk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Sterk arbeidsetikk/asketisk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Sterk arbeidsetikk/asketisk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366788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Kunnskaper og ferdigheter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Ganske likt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Ganske likt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2468799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878330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037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89A9D4-AE24-4435-94E2-40805F32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Andre viktige fellestrekk som har fremmet vekst og omstillingsdyktighet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0D72B3-205E-498B-9DB9-05F10CE0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Serie med etableringer i vekstnæringer over tid</a:t>
            </a:r>
          </a:p>
          <a:p>
            <a:r>
              <a:rPr lang="nb-NO" dirty="0"/>
              <a:t>Sideordnede og ikke konkurrerende bedrifter fremmet en åpenhetskultur og utstrakt samarbeid mellom bedriftene</a:t>
            </a:r>
          </a:p>
          <a:p>
            <a:r>
              <a:rPr lang="nb-NO" dirty="0"/>
              <a:t>Sterk stedsidentitet og lokalt eierskap (patriotkapitalisme)</a:t>
            </a:r>
          </a:p>
          <a:p>
            <a:r>
              <a:rPr lang="nb-NO" dirty="0"/>
              <a:t>Kompetansebasert og ikke råstoffbaserte produkter og tjenester</a:t>
            </a:r>
          </a:p>
          <a:p>
            <a:r>
              <a:rPr lang="nb-NO" dirty="0"/>
              <a:t>Symbiose mellom bedrifter og lokalsamfunn</a:t>
            </a:r>
          </a:p>
          <a:p>
            <a:r>
              <a:rPr lang="nb-NO" dirty="0"/>
              <a:t>Gode forbindelser mot politiske organer, det offentlige virkemiddelapparatet og finansinstitusjoner</a:t>
            </a:r>
          </a:p>
        </p:txBody>
      </p:sp>
    </p:spTree>
    <p:extLst>
      <p:ext uri="{BB962C8B-B14F-4D97-AF65-F5344CB8AC3E}">
        <p14:creationId xmlns:p14="http://schemas.microsoft.com/office/powerpoint/2010/main" val="579422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7C073A-8ED5-48DA-A78A-72612943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vet vi om nyskapning omstilling i dagens distrikts Norge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B54749-3A43-4F58-BD05-AD092D8CB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Norske undersøkelser viser at i perioden 2006-2008 var bedrifter i Oslo og tre andre storbyområder bare marginalt mer innovativ enn i resten av landet</a:t>
            </a:r>
          </a:p>
          <a:p>
            <a:r>
              <a:rPr lang="nb-NO" dirty="0"/>
              <a:t>Dette bekreftes av ferske studier både i Svenske og Canada</a:t>
            </a:r>
          </a:p>
          <a:p>
            <a:r>
              <a:rPr lang="nb-NO" dirty="0"/>
              <a:t>Hovedforklaringen som gis er at de perifert liggende bedriftene har minst like høy FOU- virksomhet og større innhenting av FOU- ressurser fra eksterne aktører sammenlignet med sentralt </a:t>
            </a:r>
            <a:r>
              <a:rPr lang="nb-NO" dirty="0" err="1"/>
              <a:t>beliggend</a:t>
            </a:r>
            <a:r>
              <a:rPr lang="nb-NO" dirty="0"/>
              <a:t> bedrifter </a:t>
            </a:r>
          </a:p>
        </p:txBody>
      </p:sp>
    </p:spTree>
    <p:extLst>
      <p:ext uri="{BB962C8B-B14F-4D97-AF65-F5344CB8AC3E}">
        <p14:creationId xmlns:p14="http://schemas.microsoft.com/office/powerpoint/2010/main" val="345440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FEA91E-84E1-4CC0-A8BB-9C3235AC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Furuflaten og Lovund er eksempler på framvekst av industriklynger i miniatyr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F010F2-4953-42B0-A0E6-C260AB614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Over tid har det skjedd en oppbygging av kompetanse både i dybden og bredden</a:t>
            </a:r>
          </a:p>
          <a:p>
            <a:r>
              <a:rPr lang="nb-NO" dirty="0"/>
              <a:t>Dette har skjedd på områder som ligger passelig langt fra hverandre noe som kalles beslektet mangfold som det kalles i innovasjonsliteraturen</a:t>
            </a:r>
          </a:p>
          <a:p>
            <a:r>
              <a:rPr lang="nb-NO" dirty="0"/>
              <a:t>Dette er ansett for å gi spesielle fortrinn og muligheter for innovasjon</a:t>
            </a:r>
          </a:p>
          <a:p>
            <a:r>
              <a:rPr lang="nb-NO" dirty="0"/>
              <a:t>Passelig ulik kunnskap og åpenhet gir optimale muligheter for å lære av hverandre, utvikle ny kunnskap og i heldige fall nye entrepriser gjennom smart spesialisering</a:t>
            </a:r>
          </a:p>
          <a:p>
            <a:r>
              <a:rPr lang="nb-NO" dirty="0"/>
              <a:t>Det er dette som har skjedd i begge samfunn</a:t>
            </a:r>
          </a:p>
        </p:txBody>
      </p:sp>
    </p:spTree>
    <p:extLst>
      <p:ext uri="{BB962C8B-B14F-4D97-AF65-F5344CB8AC3E}">
        <p14:creationId xmlns:p14="http://schemas.microsoft.com/office/powerpoint/2010/main" val="414863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59E3EFD-E955-4D71-8110-2D5C32B77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127"/>
            <a:ext cx="12192000" cy="58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4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5D637B-0ABE-4B18-933A-35DDF1A2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5 største produksjonsbedriftene på Furuflaten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7F2E981-D903-48F9-9444-645B89CDC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959145"/>
              </p:ext>
            </p:extLst>
          </p:nvPr>
        </p:nvGraphicFramePr>
        <p:xfrm>
          <a:off x="838200" y="1856105"/>
          <a:ext cx="10515600" cy="3563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1174966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8706026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08289388"/>
                    </a:ext>
                  </a:extLst>
                </a:gridCol>
              </a:tblGrid>
              <a:tr h="509009">
                <a:tc>
                  <a:txBody>
                    <a:bodyPr/>
                    <a:lstStyle/>
                    <a:p>
                      <a:r>
                        <a:rPr lang="nb-NO" dirty="0"/>
                        <a:t>Navn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Omsetning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Antall ansatte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593516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 err="1"/>
                        <a:t>Furstål</a:t>
                      </a:r>
                      <a:r>
                        <a:rPr lang="nb-NO" dirty="0"/>
                        <a:t>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318638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 err="1"/>
                        <a:t>Akva</a:t>
                      </a:r>
                      <a:r>
                        <a:rPr lang="nb-NO" dirty="0"/>
                        <a:t>-Ren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109909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 err="1"/>
                        <a:t>Haplast</a:t>
                      </a:r>
                      <a:r>
                        <a:rPr lang="nb-NO" dirty="0"/>
                        <a:t>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685986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 err="1"/>
                        <a:t>Cinderella</a:t>
                      </a:r>
                      <a:r>
                        <a:rPr lang="nb-NO" dirty="0"/>
                        <a:t>  Eco Solution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981185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/>
                        <a:t>Arctic Plast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819093"/>
                  </a:ext>
                </a:extLst>
              </a:tr>
              <a:tr h="509009">
                <a:tc>
                  <a:txBody>
                    <a:bodyPr/>
                    <a:lstStyle/>
                    <a:p>
                      <a:r>
                        <a:rPr lang="nb-NO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559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40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2208F8-AB1D-490A-B2EC-755BC0835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724" y="1122363"/>
            <a:ext cx="8677275" cy="725487"/>
          </a:xfrm>
        </p:spPr>
        <p:txBody>
          <a:bodyPr>
            <a:normAutofit fontScale="90000"/>
          </a:bodyPr>
          <a:lstStyle/>
          <a:p>
            <a:r>
              <a:rPr lang="nb-NO" dirty="0"/>
              <a:t>Entreprenørbedriften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397373E-18BA-4AA1-A55E-33325FB06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900" y="2457450"/>
            <a:ext cx="8801100" cy="2800350"/>
          </a:xfrm>
        </p:spPr>
        <p:txBody>
          <a:bodyPr/>
          <a:lstStyle/>
          <a:p>
            <a:r>
              <a:rPr lang="nb-NO" dirty="0"/>
              <a:t>Steinstøperiet AL 1946-1953</a:t>
            </a:r>
          </a:p>
          <a:p>
            <a:r>
              <a:rPr lang="nb-NO" dirty="0"/>
              <a:t>Lyngen Fabrikker AL 1953-1963</a:t>
            </a:r>
          </a:p>
          <a:p>
            <a:r>
              <a:rPr lang="nb-NO" dirty="0"/>
              <a:t>AS Bygg 1964-1989</a:t>
            </a:r>
          </a:p>
          <a:p>
            <a:r>
              <a:rPr lang="nb-NO" dirty="0"/>
              <a:t>Skibotn AS Bygg 1979-1988</a:t>
            </a:r>
          </a:p>
          <a:p>
            <a:r>
              <a:rPr lang="nb-NO" dirty="0"/>
              <a:t>AS Bygg </a:t>
            </a:r>
            <a:r>
              <a:rPr lang="nb-NO" dirty="0" err="1"/>
              <a:t>Aluplast</a:t>
            </a:r>
            <a:r>
              <a:rPr lang="nb-NO" dirty="0"/>
              <a:t> 1979-1988</a:t>
            </a:r>
          </a:p>
          <a:p>
            <a:r>
              <a:rPr lang="nb-NO" dirty="0"/>
              <a:t>Furuflaten bygg AS 1988-1992</a:t>
            </a:r>
          </a:p>
        </p:txBody>
      </p:sp>
    </p:spTree>
    <p:extLst>
      <p:ext uri="{BB962C8B-B14F-4D97-AF65-F5344CB8AC3E}">
        <p14:creationId xmlns:p14="http://schemas.microsoft.com/office/powerpoint/2010/main" val="215056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F1720-894A-47E9-994B-2C8A56DA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Furuflaten et fiskeri- og jordbrukssamfunn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A13014A-3309-4DCF-A9C4-8D15830E2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83" y="1865966"/>
            <a:ext cx="7576870" cy="4351338"/>
          </a:xfrm>
        </p:spPr>
      </p:pic>
    </p:spTree>
    <p:extLst>
      <p:ext uri="{BB962C8B-B14F-4D97-AF65-F5344CB8AC3E}">
        <p14:creationId xmlns:p14="http://schemas.microsoft.com/office/powerpoint/2010/main" val="143843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83E5D4-2232-4005-829A-CA638546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Nødvendige transporter skjedde med lastebil og en 45 fots fiskebåt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90942E5-F93B-4816-9DCD-0C6040BE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57" y="1976718"/>
            <a:ext cx="3757474" cy="45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9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EDF1B3-1EEE-4D33-BDDA-2556E8C2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Fabrikkområdet rundt 1960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4C495C2-B9B6-460D-A5E8-1C600A47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84" y="2107890"/>
            <a:ext cx="8285898" cy="43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3552A3-D691-414F-AE89-14FEEE30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Ferdighus produsert på Furuflaten (1962).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4A64230-BD0B-424E-B1E2-F521961AE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880666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11758</TotalTime>
  <Words>474</Words>
  <Application>Microsoft Office PowerPoint</Application>
  <PresentationFormat>Widescreen</PresentationFormat>
  <Paragraphs>105</Paragraphs>
  <Slides>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Paul Pedersen:  Industrieventyret på Furuflaten –overføringsmuligheter til andre bygdesamfunn</vt:lpstr>
      <vt:lpstr>PowerPoint-presentasjon</vt:lpstr>
      <vt:lpstr>PowerPoint-presentasjon</vt:lpstr>
      <vt:lpstr>De 5 største produksjonsbedriftene på Furuflaten</vt:lpstr>
      <vt:lpstr>Entreprenørbedriften</vt:lpstr>
      <vt:lpstr>Furuflaten et fiskeri- og jordbrukssamfunn </vt:lpstr>
      <vt:lpstr>Nødvendige transporter skjedde med lastebil og en 45 fots fiskebåt</vt:lpstr>
      <vt:lpstr>Fabrikkområdet rundt 1960</vt:lpstr>
      <vt:lpstr>Ferdighus produsert på Furuflaten (1962).</vt:lpstr>
      <vt:lpstr>Elementproduksjon for ferdighus i Skibotn etablert i 1979</vt:lpstr>
      <vt:lpstr>Produksjon av ulike rør og kummer</vt:lpstr>
      <vt:lpstr>Gullrokken</vt:lpstr>
      <vt:lpstr>Store annleggsrør</vt:lpstr>
      <vt:lpstr>Tankprodukter</vt:lpstr>
      <vt:lpstr>Produksjon med komponenter av plast, stål og elektronikk</vt:lpstr>
      <vt:lpstr>Rotasjonspresse</vt:lpstr>
      <vt:lpstr>Produksjon av toalettskall</vt:lpstr>
      <vt:lpstr>Forbrenningstoalett</vt:lpstr>
      <vt:lpstr>PowerPoint-presentasjon</vt:lpstr>
      <vt:lpstr>Hovedvirksomheter på Lovund</vt:lpstr>
      <vt:lpstr>Lokaliteter for oppdrett og smoltproduksjon</vt:lpstr>
      <vt:lpstr>Slakteri/pakkeri på Lovund</vt:lpstr>
      <vt:lpstr>Lovund Rorbuhotell og Lovund Hotell</vt:lpstr>
      <vt:lpstr>Felles trekk  ved Furuflaten og Lovund</vt:lpstr>
      <vt:lpstr>Andre viktige fellestrekk som har fremmet vekst og omstillingsdyktighet</vt:lpstr>
      <vt:lpstr>Hva vet vi om nyskapning omstilling i dagens distrikts Norge </vt:lpstr>
      <vt:lpstr>Furuflaten og Lovund er eksempler på framvekst av industriklynger i miniatyr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Entreprenørbedriften</dc:title>
  <dc:creator>Paul H Pedersen</dc:creator>
  <cp:lastModifiedBy>Paul H Pedersen</cp:lastModifiedBy>
  <cp:revision>45</cp:revision>
  <cp:lastPrinted>2018-11-08T17:09:06Z</cp:lastPrinted>
  <dcterms:created xsi:type="dcterms:W3CDTF">2018-10-31T13:17:50Z</dcterms:created>
  <dcterms:modified xsi:type="dcterms:W3CDTF">2018-11-08T17:18:18Z</dcterms:modified>
</cp:coreProperties>
</file>