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7" r:id="rId3"/>
    <p:sldId id="259" r:id="rId4"/>
    <p:sldId id="258" r:id="rId5"/>
    <p:sldId id="308" r:id="rId6"/>
    <p:sldId id="309" r:id="rId7"/>
    <p:sldId id="303" r:id="rId8"/>
    <p:sldId id="263" r:id="rId9"/>
    <p:sldId id="264" r:id="rId10"/>
    <p:sldId id="306" r:id="rId11"/>
    <p:sldId id="310" r:id="rId12"/>
    <p:sldId id="257" r:id="rId13"/>
    <p:sldId id="273" r:id="rId14"/>
    <p:sldId id="305"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ir Grenersen" initials="GG" lastIdx="2" clrIdx="0">
    <p:extLst>
      <p:ext uri="{19B8F6BF-5375-455C-9EA6-DF929625EA0E}">
        <p15:presenceInfo xmlns:p15="http://schemas.microsoft.com/office/powerpoint/2012/main" userId="18af8348-8ba2-4b7b-a324-c916c77a54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6"/>
    <p:restoredTop sz="94609"/>
  </p:normalViewPr>
  <p:slideViewPr>
    <p:cSldViewPr snapToGrid="0" snapToObjects="1">
      <p:cViewPr varScale="1">
        <p:scale>
          <a:sx n="64" d="100"/>
          <a:sy n="64" d="100"/>
        </p:scale>
        <p:origin x="184" y="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3T12:04:38.269" idx="1">
    <p:pos x="6549" y="1468"/>
    <p:text/>
    <p:extLst>
      <p:ext uri="{C676402C-5697-4E1C-873F-D02D1690AC5C}">
        <p15:threadingInfo xmlns:p15="http://schemas.microsoft.com/office/powerpoint/2012/main" timeZoneBias="-120"/>
      </p:ext>
    </p:extLst>
  </p:cm>
  <p:cm authorId="1" dt="2018-10-03T12:04:39.499" idx="2">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B12A-1CF9-F446-953A-19AF7B03B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1A6E0BC1-9D4A-184A-8621-F11C137CA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2BA4D479-6AD0-5644-A76A-7FD5FDD376B7}"/>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72E429CE-37A9-B946-9A5E-ED01C2EEA16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C34D3BA-2563-D54E-9AED-583FAC3ACADE}"/>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202112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A9EA-7135-EF40-A9E9-F50711EEA1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85A54ED7-F3B1-1D4E-AEB7-67BD390437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4A97CDF-17CB-804D-8AAD-5F59B5FA44F8}"/>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725A2EE6-269A-E34B-AB90-AEF2BDA560E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9D6A61C-FEB0-A84D-8676-5B65EBF97B3F}"/>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8408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2A360-F1CE-C74B-9C0A-A99AFDEB05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FE2E2D34-F246-ED4D-9826-C5B680A5DF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8557810-70C6-8A4D-8041-44A2DDF4EF96}"/>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6FF42919-468D-034B-AABE-AB8AEAFF30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2528BC1-E33B-9849-97BD-15D8DC27742F}"/>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62799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062B-6401-4040-BEC8-D25B4500192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C8888CEE-7625-B44E-9F34-262E4BC87F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11C2BB2-0882-2E4C-967B-957FD248E76E}"/>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2C7BDE1A-6E0C-3C44-BCCE-5CA51290755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EE160FD-AF53-2F4A-A0C9-E7FB910A8109}"/>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36652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B273C-EA63-2A42-AE50-E96B53420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647E9406-F144-4F48-8CE7-B2F5562C5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89CB6A-5E71-BB46-A740-E7847D6B9112}"/>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C6CAB40A-E90F-6E43-8179-14693252762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92967B1-DC6F-CB4C-804D-1FBBFC539EF7}"/>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316784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2FEA-DB3A-F54D-BDD1-96846ADEEE7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358D37A-EA50-864C-813F-1CEAD34CF4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14F837A3-0F53-3948-BE22-D2C0D1F806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FDC0CDC-2A44-8B48-8B85-6E15D30A8830}"/>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6" name="Footer Placeholder 5">
            <a:extLst>
              <a:ext uri="{FF2B5EF4-FFF2-40B4-BE49-F238E27FC236}">
                <a16:creationId xmlns:a16="http://schemas.microsoft.com/office/drawing/2014/main" id="{47AAB492-9AAE-6240-8622-DDF5D6B0BC1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252990D-3EAF-5249-899C-6B8BCFD1847F}"/>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407959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8E8D-63B4-2046-B907-49162156AFC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4BFBD1B-F90F-6849-85B6-DE73E4AEA0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2057BE-9833-A744-A527-2ABCA5C43F9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0BF2C125-9660-8141-9F45-80F6D1354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CC2EA1-C1DC-E642-8691-EB5CAEC265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1D495C9F-7F94-964C-8961-7FAD68D4CB21}"/>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8" name="Footer Placeholder 7">
            <a:extLst>
              <a:ext uri="{FF2B5EF4-FFF2-40B4-BE49-F238E27FC236}">
                <a16:creationId xmlns:a16="http://schemas.microsoft.com/office/drawing/2014/main" id="{8DDD864D-E24B-A840-8668-409172F6B6A8}"/>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06CF3B56-B535-B84F-85FF-46356A544FF5}"/>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157429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965B-F186-C746-A09A-83AD8B7CFC97}"/>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4B80953C-B7A7-1747-A915-201575FFE6F7}"/>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4" name="Footer Placeholder 3">
            <a:extLst>
              <a:ext uri="{FF2B5EF4-FFF2-40B4-BE49-F238E27FC236}">
                <a16:creationId xmlns:a16="http://schemas.microsoft.com/office/drawing/2014/main" id="{05E0C7C2-B1C1-2A47-8CB4-88187540342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55E2C63D-4373-8C47-AD78-4EC82933C0E6}"/>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340314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907C2-B776-D64E-A864-0290AEE1EA60}"/>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3" name="Footer Placeholder 2">
            <a:extLst>
              <a:ext uri="{FF2B5EF4-FFF2-40B4-BE49-F238E27FC236}">
                <a16:creationId xmlns:a16="http://schemas.microsoft.com/office/drawing/2014/main" id="{03572F03-3DDE-5141-8196-6164E03B95DE}"/>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7891527A-45B4-BF4B-B284-8E0E1AD79089}"/>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24455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C10C-F0E2-8F47-8A67-60DCF24B3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D3022E51-6096-9F44-839A-FBA74D012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65CE6E56-30BD-3A42-992E-D5C4A08FE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C8D251-0660-A64F-B99E-6738F0920243}"/>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6" name="Footer Placeholder 5">
            <a:extLst>
              <a:ext uri="{FF2B5EF4-FFF2-40B4-BE49-F238E27FC236}">
                <a16:creationId xmlns:a16="http://schemas.microsoft.com/office/drawing/2014/main" id="{BEC42DFB-8470-B346-B888-846663454A4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D31FEBC-071C-BA49-A92D-BCA0A2D47DBA}"/>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305729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3638-B8EC-024A-A25F-8CED1B3D0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B71C35C2-06BC-8745-BA7A-FD2E1C303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6D84D12-28AE-0B40-ADB1-BC106CA20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D1B2D1-23FE-884A-8F4E-FD1A7B5B2208}"/>
              </a:ext>
            </a:extLst>
          </p:cNvPr>
          <p:cNvSpPr>
            <a:spLocks noGrp="1"/>
          </p:cNvSpPr>
          <p:nvPr>
            <p:ph type="dt" sz="half" idx="10"/>
          </p:nvPr>
        </p:nvSpPr>
        <p:spPr/>
        <p:txBody>
          <a:bodyPr/>
          <a:lstStyle/>
          <a:p>
            <a:fld id="{9AA32AA1-95AE-9D46-9C63-24A6D4779053}" type="datetimeFigureOut">
              <a:rPr lang="nb-NO" smtClean="0"/>
              <a:t>08.11.2018</a:t>
            </a:fld>
            <a:endParaRPr lang="nb-NO"/>
          </a:p>
        </p:txBody>
      </p:sp>
      <p:sp>
        <p:nvSpPr>
          <p:cNvPr id="6" name="Footer Placeholder 5">
            <a:extLst>
              <a:ext uri="{FF2B5EF4-FFF2-40B4-BE49-F238E27FC236}">
                <a16:creationId xmlns:a16="http://schemas.microsoft.com/office/drawing/2014/main" id="{23AB48FF-6708-E846-879B-E6378061AE3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D0561FE-FC35-6F49-BCD2-A49CAE8DE437}"/>
              </a:ext>
            </a:extLst>
          </p:cNvPr>
          <p:cNvSpPr>
            <a:spLocks noGrp="1"/>
          </p:cNvSpPr>
          <p:nvPr>
            <p:ph type="sldNum" sz="quarter" idx="12"/>
          </p:nvPr>
        </p:nvSpPr>
        <p:spPr/>
        <p:txBody>
          <a:bodyPr/>
          <a:lstStyle/>
          <a:p>
            <a:fld id="{41B1F138-5E1F-A847-A85F-F927A1DD6717}" type="slidenum">
              <a:rPr lang="nb-NO" smtClean="0"/>
              <a:t>‹#›</a:t>
            </a:fld>
            <a:endParaRPr lang="nb-NO"/>
          </a:p>
        </p:txBody>
      </p:sp>
    </p:spTree>
    <p:extLst>
      <p:ext uri="{BB962C8B-B14F-4D97-AF65-F5344CB8AC3E}">
        <p14:creationId xmlns:p14="http://schemas.microsoft.com/office/powerpoint/2010/main" val="97327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1EAEE-ABDB-3A45-8C60-6CF9D13C0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3D9BF2A-AB00-244B-89F6-1D6F8ED47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EB13BB-225F-4944-BF84-18FDC0433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32AA1-95AE-9D46-9C63-24A6D4779053}" type="datetimeFigureOut">
              <a:rPr lang="nb-NO" smtClean="0"/>
              <a:t>08.11.2018</a:t>
            </a:fld>
            <a:endParaRPr lang="nb-NO"/>
          </a:p>
        </p:txBody>
      </p:sp>
      <p:sp>
        <p:nvSpPr>
          <p:cNvPr id="5" name="Footer Placeholder 4">
            <a:extLst>
              <a:ext uri="{FF2B5EF4-FFF2-40B4-BE49-F238E27FC236}">
                <a16:creationId xmlns:a16="http://schemas.microsoft.com/office/drawing/2014/main" id="{290D0D5B-B31E-0E4C-BB39-4905FB464B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9F4CD8B1-F12D-F442-A822-A67E959DA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1F138-5E1F-A847-A85F-F927A1DD6717}" type="slidenum">
              <a:rPr lang="nb-NO" smtClean="0"/>
              <a:t>‹#›</a:t>
            </a:fld>
            <a:endParaRPr lang="nb-NO"/>
          </a:p>
        </p:txBody>
      </p:sp>
    </p:spTree>
    <p:extLst>
      <p:ext uri="{BB962C8B-B14F-4D97-AF65-F5344CB8AC3E}">
        <p14:creationId xmlns:p14="http://schemas.microsoft.com/office/powerpoint/2010/main" val="2773993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3DF5F-11A0-764A-A228-0D8BA076E994}"/>
              </a:ext>
            </a:extLst>
          </p:cNvPr>
          <p:cNvSpPr>
            <a:spLocks noGrp="1"/>
          </p:cNvSpPr>
          <p:nvPr>
            <p:ph type="title" idx="4294967295"/>
          </p:nvPr>
        </p:nvSpPr>
        <p:spPr>
          <a:xfrm>
            <a:off x="0" y="148856"/>
            <a:ext cx="11206716" cy="6507125"/>
          </a:xfrm>
        </p:spPr>
        <p:txBody>
          <a:bodyPr>
            <a:normAutofit/>
          </a:bodyPr>
          <a:lstStyle/>
          <a:p>
            <a:pPr algn="ctr"/>
            <a:r>
              <a:rPr lang="nb-NO" sz="3200" dirty="0"/>
              <a:t>Samekonferansen 2018. Samisk stedsattraktivitet, bolyst og entreprenørskap</a:t>
            </a:r>
            <a:br>
              <a:rPr lang="nb-NO" sz="3200" dirty="0"/>
            </a:br>
            <a:br>
              <a:rPr lang="nb-NO" dirty="0"/>
            </a:br>
            <a:r>
              <a:rPr lang="nb-NO" b="1" dirty="0"/>
              <a:t>Språksentrenes betydning for samisk </a:t>
            </a:r>
            <a:br>
              <a:rPr lang="nb-NO" b="1" dirty="0"/>
            </a:br>
            <a:r>
              <a:rPr lang="nb-NO" b="1" dirty="0"/>
              <a:t>revitalisering</a:t>
            </a:r>
            <a:br>
              <a:rPr lang="nb-NO" b="1" dirty="0"/>
            </a:br>
            <a:br>
              <a:rPr lang="nb-NO" b="1" dirty="0"/>
            </a:br>
            <a:r>
              <a:rPr lang="nb-NO" sz="3600" b="1" dirty="0"/>
              <a:t>Et historisk riss</a:t>
            </a:r>
            <a:br>
              <a:rPr lang="nb-NO" b="1" dirty="0"/>
            </a:br>
            <a:endParaRPr lang="nb-NO" b="1" dirty="0"/>
          </a:p>
        </p:txBody>
      </p:sp>
    </p:spTree>
    <p:extLst>
      <p:ext uri="{BB962C8B-B14F-4D97-AF65-F5344CB8AC3E}">
        <p14:creationId xmlns:p14="http://schemas.microsoft.com/office/powerpoint/2010/main" val="965827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883B-53B3-0641-AC27-B4FAEE3FD470}"/>
              </a:ext>
            </a:extLst>
          </p:cNvPr>
          <p:cNvSpPr>
            <a:spLocks noGrp="1"/>
          </p:cNvSpPr>
          <p:nvPr>
            <p:ph type="title"/>
          </p:nvPr>
        </p:nvSpPr>
        <p:spPr/>
        <p:txBody>
          <a:bodyPr/>
          <a:lstStyle/>
          <a:p>
            <a:pPr algn="ctr"/>
            <a:r>
              <a:rPr lang="nb-NO" dirty="0"/>
              <a:t>Sverre Fjellheim</a:t>
            </a:r>
          </a:p>
        </p:txBody>
      </p:sp>
      <p:sp>
        <p:nvSpPr>
          <p:cNvPr id="3" name="Content Placeholder 2">
            <a:extLst>
              <a:ext uri="{FF2B5EF4-FFF2-40B4-BE49-F238E27FC236}">
                <a16:creationId xmlns:a16="http://schemas.microsoft.com/office/drawing/2014/main" id="{FBC0517B-738F-C047-97D2-F0E512EFF36E}"/>
              </a:ext>
            </a:extLst>
          </p:cNvPr>
          <p:cNvSpPr>
            <a:spLocks noGrp="1"/>
          </p:cNvSpPr>
          <p:nvPr>
            <p:ph idx="1"/>
          </p:nvPr>
        </p:nvSpPr>
        <p:spPr/>
        <p:txBody>
          <a:bodyPr/>
          <a:lstStyle/>
          <a:p>
            <a:r>
              <a:rPr lang="nb-NO" dirty="0"/>
              <a:t>«Jeg har tanker om at samisk kulturvernarbeid kan og bør være en prosess der registrering, dokumentasjon, forskning, formidling, forvaltning og vern, kulturell egenaktivitet og identitetsskapende virksomhet henger nøye sammen, og at dette kan fungere i et samspill mellom faginstitusjon og lokalsamfunn».</a:t>
            </a:r>
          </a:p>
          <a:p>
            <a:endParaRPr lang="nb-NO" dirty="0"/>
          </a:p>
        </p:txBody>
      </p:sp>
    </p:spTree>
    <p:extLst>
      <p:ext uri="{BB962C8B-B14F-4D97-AF65-F5344CB8AC3E}">
        <p14:creationId xmlns:p14="http://schemas.microsoft.com/office/powerpoint/2010/main" val="248848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4FADF424-0A6F-D040-8357-55149C45ADBF}"/>
              </a:ext>
            </a:extLst>
          </p:cNvPr>
          <p:cNvSpPr>
            <a:spLocks noGrp="1"/>
          </p:cNvSpPr>
          <p:nvPr>
            <p:ph type="title"/>
          </p:nvPr>
        </p:nvSpPr>
        <p:spPr/>
        <p:txBody>
          <a:bodyPr/>
          <a:lstStyle/>
          <a:p>
            <a:pPr algn="ctr" eaLnBrk="1" hangingPunct="1"/>
            <a:r>
              <a:rPr lang="nb-NO" altLang="nb-NO" dirty="0" err="1"/>
              <a:t>Árran</a:t>
            </a:r>
            <a:endParaRPr lang="nb-NO" altLang="nb-NO" dirty="0"/>
          </a:p>
        </p:txBody>
      </p:sp>
      <p:pic>
        <p:nvPicPr>
          <p:cNvPr id="18434" name="Content Placeholder 3" descr="DSCN1592.JPG">
            <a:extLst>
              <a:ext uri="{FF2B5EF4-FFF2-40B4-BE49-F238E27FC236}">
                <a16:creationId xmlns:a16="http://schemas.microsoft.com/office/drawing/2014/main" id="{6FC98027-97F0-B84E-8788-CC9AD45C3C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833" r="-20833"/>
          <a:stretch>
            <a:fillRect/>
          </a:stretch>
        </p:blipFill>
        <p:spPr>
          <a:xfrm>
            <a:off x="1192695" y="1825625"/>
            <a:ext cx="9700591" cy="4351338"/>
          </a:xfrm>
        </p:spPr>
      </p:pic>
    </p:spTree>
    <p:extLst>
      <p:ext uri="{BB962C8B-B14F-4D97-AF65-F5344CB8AC3E}">
        <p14:creationId xmlns:p14="http://schemas.microsoft.com/office/powerpoint/2010/main" val="285722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47D7-1F6F-7848-97BA-CC9A6010A5E8}"/>
              </a:ext>
            </a:extLst>
          </p:cNvPr>
          <p:cNvSpPr>
            <a:spLocks noGrp="1"/>
          </p:cNvSpPr>
          <p:nvPr>
            <p:ph type="title"/>
          </p:nvPr>
        </p:nvSpPr>
        <p:spPr>
          <a:xfrm>
            <a:off x="838200" y="1"/>
            <a:ext cx="10515600" cy="1093304"/>
          </a:xfrm>
        </p:spPr>
        <p:txBody>
          <a:bodyPr/>
          <a:lstStyle/>
          <a:p>
            <a:pPr algn="ctr"/>
            <a:r>
              <a:rPr lang="nb-NO" dirty="0"/>
              <a:t>Samiske sentre som dokumentinstitusjoner</a:t>
            </a:r>
          </a:p>
        </p:txBody>
      </p:sp>
      <p:sp>
        <p:nvSpPr>
          <p:cNvPr id="3" name="Content Placeholder 2">
            <a:extLst>
              <a:ext uri="{FF2B5EF4-FFF2-40B4-BE49-F238E27FC236}">
                <a16:creationId xmlns:a16="http://schemas.microsoft.com/office/drawing/2014/main" id="{BFDAF94D-D166-B642-9093-CE05FAB7CE45}"/>
              </a:ext>
            </a:extLst>
          </p:cNvPr>
          <p:cNvSpPr>
            <a:spLocks noGrp="1"/>
          </p:cNvSpPr>
          <p:nvPr>
            <p:ph idx="1"/>
          </p:nvPr>
        </p:nvSpPr>
        <p:spPr>
          <a:xfrm>
            <a:off x="838200" y="1292087"/>
            <a:ext cx="10515600" cy="4884876"/>
          </a:xfrm>
        </p:spPr>
        <p:txBody>
          <a:bodyPr>
            <a:normAutofit/>
          </a:bodyPr>
          <a:lstStyle/>
          <a:p>
            <a:r>
              <a:rPr lang="nb-NO" b="1" dirty="0"/>
              <a:t>Språk- og kultursentrene</a:t>
            </a:r>
            <a:r>
              <a:rPr lang="nb-NO" dirty="0"/>
              <a:t>: etablert for å gjenoppbygge de samiske samfunn etter fornorskningen</a:t>
            </a:r>
          </a:p>
          <a:p>
            <a:r>
              <a:rPr lang="nb-NO" b="1" dirty="0" err="1"/>
              <a:t>Saemien</a:t>
            </a:r>
            <a:r>
              <a:rPr lang="nb-NO" b="1" dirty="0"/>
              <a:t> </a:t>
            </a:r>
            <a:r>
              <a:rPr lang="nb-NO" b="1" dirty="0" err="1"/>
              <a:t>Sijte</a:t>
            </a:r>
            <a:r>
              <a:rPr lang="nb-NO" b="1" dirty="0"/>
              <a:t> </a:t>
            </a:r>
            <a:r>
              <a:rPr lang="nb-NO" dirty="0"/>
              <a:t>etablert i 1964, to år etter at </a:t>
            </a:r>
            <a:r>
              <a:rPr lang="nb-NO" dirty="0" err="1"/>
              <a:t>fornorskningspolitikken</a:t>
            </a:r>
            <a:r>
              <a:rPr lang="nb-NO" dirty="0"/>
              <a:t> ble opphevet av Stortinget. 20 år før neste senter ble etablert i Hattfjelldal</a:t>
            </a:r>
          </a:p>
          <a:p>
            <a:r>
              <a:rPr lang="nb-NO" b="1" dirty="0"/>
              <a:t>En sentral målsetting</a:t>
            </a:r>
            <a:r>
              <a:rPr lang="nb-NO" dirty="0"/>
              <a:t>: Dokumentasjon av samiske rettigheter</a:t>
            </a:r>
          </a:p>
          <a:p>
            <a:r>
              <a:rPr lang="nb-NO" dirty="0"/>
              <a:t>De samiske språk- og kultursentrene er (også) </a:t>
            </a:r>
            <a:r>
              <a:rPr lang="nb-NO" b="1" dirty="0"/>
              <a:t>dokumentinstitusjoner</a:t>
            </a:r>
          </a:p>
          <a:p>
            <a:r>
              <a:rPr lang="nb-NO" b="1" dirty="0"/>
              <a:t>Dokument</a:t>
            </a:r>
            <a:r>
              <a:rPr lang="nb-NO" dirty="0"/>
              <a:t>: viser til både materielle og ikke-materielle spor</a:t>
            </a:r>
            <a:r>
              <a:rPr lang="nb-NO" b="1" dirty="0"/>
              <a:t>. Fra latin </a:t>
            </a:r>
            <a:r>
              <a:rPr lang="nb-NO" b="1" i="1" dirty="0" err="1"/>
              <a:t>Documentum</a:t>
            </a:r>
            <a:r>
              <a:rPr lang="nb-NO" b="1" i="1" dirty="0"/>
              <a:t> : </a:t>
            </a:r>
            <a:r>
              <a:rPr lang="nb-NO" i="1" dirty="0"/>
              <a:t>en leksjon og/eller bevis. </a:t>
            </a:r>
            <a:r>
              <a:rPr lang="nb-NO" b="1" i="1" dirty="0" err="1"/>
              <a:t>Docere</a:t>
            </a:r>
            <a:r>
              <a:rPr lang="nb-NO" b="1" dirty="0"/>
              <a:t>: </a:t>
            </a:r>
            <a:r>
              <a:rPr lang="nb-NO" i="1" dirty="0"/>
              <a:t>undervise, forelese. Dette foredraget kan regnes som et dokument (selv om det ikke gjøres opptak).</a:t>
            </a:r>
          </a:p>
          <a:p>
            <a:pPr marL="0" indent="0">
              <a:buNone/>
            </a:pPr>
            <a:endParaRPr lang="nb-NO" dirty="0"/>
          </a:p>
          <a:p>
            <a:endParaRPr lang="nb-NO" dirty="0"/>
          </a:p>
          <a:p>
            <a:endParaRPr lang="nb-NO" dirty="0"/>
          </a:p>
        </p:txBody>
      </p:sp>
    </p:spTree>
    <p:extLst>
      <p:ext uri="{BB962C8B-B14F-4D97-AF65-F5344CB8AC3E}">
        <p14:creationId xmlns:p14="http://schemas.microsoft.com/office/powerpoint/2010/main" val="327830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F698-B821-D149-8A85-4B1CDC8CEF2F}"/>
              </a:ext>
            </a:extLst>
          </p:cNvPr>
          <p:cNvSpPr>
            <a:spLocks noGrp="1"/>
          </p:cNvSpPr>
          <p:nvPr>
            <p:ph type="title"/>
          </p:nvPr>
        </p:nvSpPr>
        <p:spPr/>
        <p:txBody>
          <a:bodyPr/>
          <a:lstStyle/>
          <a:p>
            <a:pPr algn="ctr"/>
            <a:r>
              <a:rPr lang="nb-NO" dirty="0"/>
              <a:t>Artikler til fordypning</a:t>
            </a:r>
          </a:p>
        </p:txBody>
      </p:sp>
      <p:sp>
        <p:nvSpPr>
          <p:cNvPr id="3" name="Content Placeholder 2">
            <a:extLst>
              <a:ext uri="{FF2B5EF4-FFF2-40B4-BE49-F238E27FC236}">
                <a16:creationId xmlns:a16="http://schemas.microsoft.com/office/drawing/2014/main" id="{221DD24E-D778-D643-8C5D-D83D7C8EC4AA}"/>
              </a:ext>
            </a:extLst>
          </p:cNvPr>
          <p:cNvSpPr>
            <a:spLocks noGrp="1"/>
          </p:cNvSpPr>
          <p:nvPr>
            <p:ph idx="1"/>
          </p:nvPr>
        </p:nvSpPr>
        <p:spPr/>
        <p:txBody>
          <a:bodyPr/>
          <a:lstStyle/>
          <a:p>
            <a:r>
              <a:rPr lang="nb-NO" dirty="0"/>
              <a:t>Grenersen, G. </a:t>
            </a:r>
            <a:r>
              <a:rPr lang="nb-NO" b="1" dirty="0"/>
              <a:t>Samiske kultursentre som dokumentinstitusjoner</a:t>
            </a:r>
            <a:r>
              <a:rPr lang="nb-NO" dirty="0"/>
              <a:t>. I </a:t>
            </a:r>
            <a:r>
              <a:rPr lang="nb-NO" i="1" dirty="0"/>
              <a:t>Hvor går Nord-Norge – Et institusjonelt perspektiv på folk og landsdel</a:t>
            </a:r>
            <a:r>
              <a:rPr lang="nb-NO" dirty="0"/>
              <a:t>. </a:t>
            </a:r>
            <a:r>
              <a:rPr lang="nb-NO" dirty="0" err="1"/>
              <a:t>Orkana</a:t>
            </a:r>
            <a:r>
              <a:rPr lang="nb-NO" dirty="0"/>
              <a:t> Forlag 2012 s. 157-169.</a:t>
            </a:r>
          </a:p>
          <a:p>
            <a:r>
              <a:rPr lang="nb-NO" dirty="0"/>
              <a:t>Grenersen, G., </a:t>
            </a:r>
            <a:r>
              <a:rPr lang="nb-NO" dirty="0" err="1"/>
              <a:t>Kemi</a:t>
            </a:r>
            <a:r>
              <a:rPr lang="nb-NO" dirty="0"/>
              <a:t>, K., Nilsen, S. (2016) </a:t>
            </a:r>
            <a:r>
              <a:rPr lang="nb-NO" b="1" dirty="0"/>
              <a:t>Landscapes as </a:t>
            </a:r>
            <a:r>
              <a:rPr lang="nb-NO" b="1" dirty="0" err="1"/>
              <a:t>Documents</a:t>
            </a:r>
            <a:r>
              <a:rPr lang="nb-NO" b="1" dirty="0"/>
              <a:t> – The </a:t>
            </a:r>
            <a:r>
              <a:rPr lang="nb-NO" b="1" dirty="0" err="1"/>
              <a:t>relationship</a:t>
            </a:r>
            <a:r>
              <a:rPr lang="nb-NO" b="1" dirty="0"/>
              <a:t> </a:t>
            </a:r>
            <a:r>
              <a:rPr lang="nb-NO" b="1" dirty="0" err="1"/>
              <a:t>between</a:t>
            </a:r>
            <a:r>
              <a:rPr lang="nb-NO" b="1" dirty="0"/>
              <a:t> </a:t>
            </a:r>
            <a:r>
              <a:rPr lang="nb-NO" b="1" dirty="0" err="1"/>
              <a:t>traditional</a:t>
            </a:r>
            <a:r>
              <a:rPr lang="nb-NO" b="1" dirty="0"/>
              <a:t> </a:t>
            </a:r>
            <a:r>
              <a:rPr lang="nb-NO" b="1" dirty="0" err="1"/>
              <a:t>Sámi</a:t>
            </a:r>
            <a:r>
              <a:rPr lang="nb-NO" b="1" dirty="0"/>
              <a:t> </a:t>
            </a:r>
            <a:r>
              <a:rPr lang="nb-NO" b="1" dirty="0" err="1"/>
              <a:t>terminology</a:t>
            </a:r>
            <a:r>
              <a:rPr lang="nb-NO" b="1" dirty="0"/>
              <a:t> and </a:t>
            </a:r>
            <a:r>
              <a:rPr lang="nb-NO" b="1" dirty="0" err="1"/>
              <a:t>the</a:t>
            </a:r>
            <a:r>
              <a:rPr lang="nb-NO" b="1" dirty="0"/>
              <a:t> </a:t>
            </a:r>
            <a:r>
              <a:rPr lang="nb-NO" b="1" dirty="0" err="1"/>
              <a:t>concept</a:t>
            </a:r>
            <a:r>
              <a:rPr lang="nb-NO" b="1" dirty="0"/>
              <a:t> </a:t>
            </a:r>
            <a:r>
              <a:rPr lang="nb-NO" b="1" dirty="0" err="1"/>
              <a:t>of</a:t>
            </a:r>
            <a:r>
              <a:rPr lang="nb-NO" b="1" dirty="0"/>
              <a:t> </a:t>
            </a:r>
            <a:r>
              <a:rPr lang="nb-NO" b="1" dirty="0" err="1"/>
              <a:t>document</a:t>
            </a:r>
            <a:r>
              <a:rPr lang="nb-NO" b="1" dirty="0"/>
              <a:t> and </a:t>
            </a:r>
            <a:r>
              <a:rPr lang="nb-NO" b="1" dirty="0" err="1"/>
              <a:t>documentation</a:t>
            </a:r>
            <a:r>
              <a:rPr lang="nb-NO" dirty="0"/>
              <a:t>. </a:t>
            </a:r>
            <a:r>
              <a:rPr lang="nb-NO" i="1" dirty="0"/>
              <a:t>Journal </a:t>
            </a:r>
            <a:r>
              <a:rPr lang="nb-NO" i="1" dirty="0" err="1"/>
              <a:t>of</a:t>
            </a:r>
            <a:r>
              <a:rPr lang="nb-NO" i="1" dirty="0"/>
              <a:t> </a:t>
            </a:r>
            <a:r>
              <a:rPr lang="nb-NO" i="1" dirty="0" err="1"/>
              <a:t>Documentation</a:t>
            </a:r>
            <a:r>
              <a:rPr lang="nb-NO" i="1" dirty="0"/>
              <a:t>, </a:t>
            </a:r>
            <a:r>
              <a:rPr lang="nb-NO" dirty="0"/>
              <a:t>Vol. 72 No 6, 2016, </a:t>
            </a:r>
            <a:r>
              <a:rPr lang="nb-NO" dirty="0" err="1"/>
              <a:t>pp</a:t>
            </a:r>
            <a:r>
              <a:rPr lang="nb-NO" dirty="0"/>
              <a:t>. 1-18 </a:t>
            </a:r>
          </a:p>
          <a:p>
            <a:r>
              <a:rPr lang="nb-NO" dirty="0"/>
              <a:t>Grenersen, G. </a:t>
            </a:r>
            <a:r>
              <a:rPr lang="nb-NO" b="1" dirty="0" err="1"/>
              <a:t>What</a:t>
            </a:r>
            <a:r>
              <a:rPr lang="nb-NO" b="1" dirty="0"/>
              <a:t> is a </a:t>
            </a:r>
            <a:r>
              <a:rPr lang="nb-NO" b="1" dirty="0" err="1"/>
              <a:t>document</a:t>
            </a:r>
            <a:r>
              <a:rPr lang="nb-NO" b="1" dirty="0"/>
              <a:t> </a:t>
            </a:r>
            <a:r>
              <a:rPr lang="nb-NO" b="1" dirty="0" err="1"/>
              <a:t>institution</a:t>
            </a:r>
            <a:r>
              <a:rPr lang="nb-NO" b="1" dirty="0"/>
              <a:t>? A case </a:t>
            </a:r>
            <a:r>
              <a:rPr lang="nb-NO" b="1" dirty="0" err="1"/>
              <a:t>study</a:t>
            </a:r>
            <a:r>
              <a:rPr lang="nb-NO" b="1" dirty="0"/>
              <a:t> from </a:t>
            </a:r>
            <a:r>
              <a:rPr lang="nb-NO" b="1" dirty="0" err="1"/>
              <a:t>the</a:t>
            </a:r>
            <a:r>
              <a:rPr lang="nb-NO" b="1" dirty="0"/>
              <a:t> South </a:t>
            </a:r>
            <a:r>
              <a:rPr lang="nb-NO" b="1" dirty="0" err="1"/>
              <a:t>Sámi</a:t>
            </a:r>
            <a:r>
              <a:rPr lang="nb-NO" b="1" dirty="0"/>
              <a:t> </a:t>
            </a:r>
            <a:r>
              <a:rPr lang="nb-NO" b="1" dirty="0" err="1"/>
              <a:t>community</a:t>
            </a:r>
            <a:br>
              <a:rPr lang="nb-NO" dirty="0"/>
            </a:br>
            <a:r>
              <a:rPr lang="nb-NO" i="1" dirty="0"/>
              <a:t>Journal </a:t>
            </a:r>
            <a:r>
              <a:rPr lang="nb-NO" i="1" dirty="0" err="1"/>
              <a:t>of</a:t>
            </a:r>
            <a:r>
              <a:rPr lang="nb-NO" i="1" dirty="0"/>
              <a:t> </a:t>
            </a:r>
            <a:r>
              <a:rPr lang="nb-NO" i="1" dirty="0" err="1"/>
              <a:t>Documentation</a:t>
            </a:r>
            <a:r>
              <a:rPr lang="nb-NO" dirty="0"/>
              <a:t>, vol. 68 </a:t>
            </a:r>
            <a:r>
              <a:rPr lang="nb-NO" dirty="0" err="1"/>
              <a:t>Iss</a:t>
            </a:r>
            <a:r>
              <a:rPr lang="nb-NO" dirty="0"/>
              <a:t> 1 /2012, </a:t>
            </a:r>
            <a:r>
              <a:rPr lang="nb-NO" dirty="0" err="1"/>
              <a:t>pp</a:t>
            </a:r>
            <a:r>
              <a:rPr lang="nb-NO" dirty="0"/>
              <a:t>. 127-133. </a:t>
            </a:r>
          </a:p>
        </p:txBody>
      </p:sp>
    </p:spTree>
    <p:extLst>
      <p:ext uri="{BB962C8B-B14F-4D97-AF65-F5344CB8AC3E}">
        <p14:creationId xmlns:p14="http://schemas.microsoft.com/office/powerpoint/2010/main" val="173270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6A6D-F266-7D4A-A3A8-4CD792A0AB62}"/>
              </a:ext>
            </a:extLst>
          </p:cNvPr>
          <p:cNvSpPr>
            <a:spLocks noGrp="1"/>
          </p:cNvSpPr>
          <p:nvPr>
            <p:ph type="title"/>
          </p:nvPr>
        </p:nvSpPr>
        <p:spPr/>
        <p:txBody>
          <a:bodyPr/>
          <a:lstStyle/>
          <a:p>
            <a:pPr algn="ctr"/>
            <a:r>
              <a:rPr lang="nb-NO" dirty="0"/>
              <a:t>Takk for oppmerksomheten</a:t>
            </a:r>
          </a:p>
        </p:txBody>
      </p:sp>
      <p:pic>
        <p:nvPicPr>
          <p:cNvPr id="5" name="Content Placeholder 4">
            <a:extLst>
              <a:ext uri="{FF2B5EF4-FFF2-40B4-BE49-F238E27FC236}">
                <a16:creationId xmlns:a16="http://schemas.microsoft.com/office/drawing/2014/main" id="{374F9299-21CD-A743-B528-C3286A0EA6AC}"/>
              </a:ext>
            </a:extLst>
          </p:cNvPr>
          <p:cNvPicPr>
            <a:picLocks noGrp="1" noChangeAspect="1"/>
          </p:cNvPicPr>
          <p:nvPr>
            <p:ph idx="1"/>
          </p:nvPr>
        </p:nvPicPr>
        <p:blipFill>
          <a:blip r:embed="rId2"/>
          <a:stretch>
            <a:fillRect/>
          </a:stretch>
        </p:blipFill>
        <p:spPr>
          <a:xfrm>
            <a:off x="1576210" y="1901106"/>
            <a:ext cx="7436402" cy="4308647"/>
          </a:xfrm>
        </p:spPr>
      </p:pic>
      <p:sp>
        <p:nvSpPr>
          <p:cNvPr id="6" name="TextBox 5">
            <a:extLst>
              <a:ext uri="{FF2B5EF4-FFF2-40B4-BE49-F238E27FC236}">
                <a16:creationId xmlns:a16="http://schemas.microsoft.com/office/drawing/2014/main" id="{B0F20B6D-6819-834E-8EB3-3C072D920799}"/>
              </a:ext>
            </a:extLst>
          </p:cNvPr>
          <p:cNvSpPr txBox="1"/>
          <p:nvPr/>
        </p:nvSpPr>
        <p:spPr>
          <a:xfrm flipH="1">
            <a:off x="9173018" y="5289974"/>
            <a:ext cx="2180782" cy="369332"/>
          </a:xfrm>
          <a:prstGeom prst="rect">
            <a:avLst/>
          </a:prstGeom>
          <a:noFill/>
        </p:spPr>
        <p:txBody>
          <a:bodyPr wrap="square" rtlCol="0">
            <a:spAutoFit/>
          </a:bodyPr>
          <a:lstStyle/>
          <a:p>
            <a:endParaRPr lang="nb-NO" dirty="0"/>
          </a:p>
        </p:txBody>
      </p:sp>
    </p:spTree>
    <p:extLst>
      <p:ext uri="{BB962C8B-B14F-4D97-AF65-F5344CB8AC3E}">
        <p14:creationId xmlns:p14="http://schemas.microsoft.com/office/powerpoint/2010/main" val="73258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A290-5635-3940-8CF9-09ECD5CD24D3}"/>
              </a:ext>
            </a:extLst>
          </p:cNvPr>
          <p:cNvSpPr>
            <a:spLocks noGrp="1"/>
          </p:cNvSpPr>
          <p:nvPr>
            <p:ph type="title"/>
          </p:nvPr>
        </p:nvSpPr>
        <p:spPr/>
        <p:txBody>
          <a:bodyPr/>
          <a:lstStyle/>
          <a:p>
            <a:pPr algn="ctr"/>
            <a:r>
              <a:rPr lang="nb-NO" b="1" i="1" dirty="0" err="1"/>
              <a:t>Sijti</a:t>
            </a:r>
            <a:r>
              <a:rPr lang="nb-NO" b="1" i="1" dirty="0"/>
              <a:t> </a:t>
            </a:r>
            <a:r>
              <a:rPr lang="nb-NO" b="1" i="1" dirty="0" err="1"/>
              <a:t>Jarnge</a:t>
            </a:r>
            <a:r>
              <a:rPr lang="nb-NO" b="1" i="1" dirty="0"/>
              <a:t>/ Samisk kultursenter</a:t>
            </a:r>
            <a:endParaRPr lang="nb-NO" dirty="0"/>
          </a:p>
        </p:txBody>
      </p:sp>
      <p:pic>
        <p:nvPicPr>
          <p:cNvPr id="5" name="Content Placeholder 4">
            <a:extLst>
              <a:ext uri="{FF2B5EF4-FFF2-40B4-BE49-F238E27FC236}">
                <a16:creationId xmlns:a16="http://schemas.microsoft.com/office/drawing/2014/main" id="{57E84BCE-11CC-ED4C-A4C7-985BE8C27FC2}"/>
              </a:ext>
            </a:extLst>
          </p:cNvPr>
          <p:cNvPicPr>
            <a:picLocks noGrp="1" noChangeAspect="1"/>
          </p:cNvPicPr>
          <p:nvPr>
            <p:ph idx="1"/>
          </p:nvPr>
        </p:nvPicPr>
        <p:blipFill>
          <a:blip r:embed="rId2"/>
          <a:stretch>
            <a:fillRect/>
          </a:stretch>
        </p:blipFill>
        <p:spPr>
          <a:xfrm>
            <a:off x="2683955" y="1865382"/>
            <a:ext cx="6824089" cy="4833592"/>
          </a:xfrm>
        </p:spPr>
      </p:pic>
    </p:spTree>
    <p:extLst>
      <p:ext uri="{BB962C8B-B14F-4D97-AF65-F5344CB8AC3E}">
        <p14:creationId xmlns:p14="http://schemas.microsoft.com/office/powerpoint/2010/main" val="138192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6B2D-874F-3E49-9C86-6E38C1160A06}"/>
              </a:ext>
            </a:extLst>
          </p:cNvPr>
          <p:cNvSpPr>
            <a:spLocks noGrp="1"/>
          </p:cNvSpPr>
          <p:nvPr>
            <p:ph type="title"/>
          </p:nvPr>
        </p:nvSpPr>
        <p:spPr>
          <a:xfrm>
            <a:off x="838200" y="365125"/>
            <a:ext cx="10515600" cy="1460500"/>
          </a:xfrm>
        </p:spPr>
        <p:txBody>
          <a:bodyPr>
            <a:normAutofit/>
          </a:bodyPr>
          <a:lstStyle/>
          <a:p>
            <a:pPr algn="ctr"/>
            <a:r>
              <a:rPr lang="nb-NO" sz="3200" b="1" dirty="0"/>
              <a:t>HVA INNEHOLDER ET SAMISK SPRÅK- OG KULTURSENTER?</a:t>
            </a:r>
            <a:br>
              <a:rPr lang="nb-NO" sz="3200" dirty="0"/>
            </a:br>
            <a:br>
              <a:rPr lang="nb-NO" sz="3200" dirty="0"/>
            </a:br>
            <a:endParaRPr lang="nb-NO" sz="3200" dirty="0"/>
          </a:p>
        </p:txBody>
      </p:sp>
      <p:sp>
        <p:nvSpPr>
          <p:cNvPr id="4" name="Content Placeholder 3">
            <a:extLst>
              <a:ext uri="{FF2B5EF4-FFF2-40B4-BE49-F238E27FC236}">
                <a16:creationId xmlns:a16="http://schemas.microsoft.com/office/drawing/2014/main" id="{20414073-3E6C-3E45-8C53-A2E9EDF6B0AF}"/>
              </a:ext>
            </a:extLst>
          </p:cNvPr>
          <p:cNvSpPr>
            <a:spLocks noGrp="1"/>
          </p:cNvSpPr>
          <p:nvPr>
            <p:ph idx="1"/>
          </p:nvPr>
        </p:nvSpPr>
        <p:spPr/>
        <p:txBody>
          <a:bodyPr/>
          <a:lstStyle/>
          <a:p>
            <a:endParaRPr lang="nb-NO" dirty="0"/>
          </a:p>
          <a:p>
            <a:r>
              <a:rPr lang="nb-NO" dirty="0"/>
              <a:t>Inneholder, eller gir tilbud til: førskoler, skoler, bibliotek, arkiv, museum, voksenopplæring, musikk- og kulturfestivaler, teater, prosjekter, mediebedrifter, etc. </a:t>
            </a:r>
          </a:p>
          <a:p>
            <a:r>
              <a:rPr lang="nb-NO" dirty="0"/>
              <a:t>«</a:t>
            </a:r>
            <a:r>
              <a:rPr lang="nb-NO" dirty="0" err="1"/>
              <a:t>Natulig</a:t>
            </a:r>
            <a:r>
              <a:rPr lang="nb-NO" dirty="0"/>
              <a:t> fødte» ABM-institusjoner (Arkiv – Bibliotek - Museum)</a:t>
            </a:r>
          </a:p>
          <a:p>
            <a:r>
              <a:rPr lang="nb-NO" dirty="0"/>
              <a:t>Nyskapende og utradisjonelle da de ble etablerte. I dag trygt (?) etablert innen lokale, regionale og nasjonale rammeverk</a:t>
            </a:r>
          </a:p>
          <a:p>
            <a:r>
              <a:rPr lang="nb-NO" dirty="0"/>
              <a:t>Variert organisering: Fra nettverkpreg til sentralisert organisering</a:t>
            </a:r>
          </a:p>
          <a:p>
            <a:r>
              <a:rPr lang="nb-NO" dirty="0"/>
              <a:t>Godt utbygd internasjonalt nettverk </a:t>
            </a:r>
          </a:p>
        </p:txBody>
      </p:sp>
    </p:spTree>
    <p:extLst>
      <p:ext uri="{BB962C8B-B14F-4D97-AF65-F5344CB8AC3E}">
        <p14:creationId xmlns:p14="http://schemas.microsoft.com/office/powerpoint/2010/main" val="268973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CED5-6D0D-5741-8B35-4A003E5ECEB8}"/>
              </a:ext>
            </a:extLst>
          </p:cNvPr>
          <p:cNvSpPr>
            <a:spLocks noGrp="1"/>
          </p:cNvSpPr>
          <p:nvPr>
            <p:ph type="title"/>
          </p:nvPr>
        </p:nvSpPr>
        <p:spPr/>
        <p:txBody>
          <a:bodyPr/>
          <a:lstStyle/>
          <a:p>
            <a:pPr algn="ctr"/>
            <a:r>
              <a:rPr lang="nb-NO" b="1" dirty="0" err="1"/>
              <a:t>Saemien</a:t>
            </a:r>
            <a:r>
              <a:rPr lang="nb-NO" b="1" dirty="0"/>
              <a:t> </a:t>
            </a:r>
            <a:r>
              <a:rPr lang="nb-NO" b="1" dirty="0" err="1"/>
              <a:t>Sijte</a:t>
            </a:r>
            <a:r>
              <a:rPr lang="nb-NO" b="1" dirty="0"/>
              <a:t> – Sørsamisk museum og kultursenter (stiftet 1964)</a:t>
            </a:r>
          </a:p>
        </p:txBody>
      </p:sp>
      <p:pic>
        <p:nvPicPr>
          <p:cNvPr id="5" name="Content Placeholder 4">
            <a:extLst>
              <a:ext uri="{FF2B5EF4-FFF2-40B4-BE49-F238E27FC236}">
                <a16:creationId xmlns:a16="http://schemas.microsoft.com/office/drawing/2014/main" id="{279A8E0C-479C-FE48-AA16-2E564CA798C7}"/>
              </a:ext>
            </a:extLst>
          </p:cNvPr>
          <p:cNvPicPr>
            <a:picLocks noGrp="1" noChangeAspect="1"/>
          </p:cNvPicPr>
          <p:nvPr>
            <p:ph idx="1"/>
          </p:nvPr>
        </p:nvPicPr>
        <p:blipFill>
          <a:blip r:embed="rId2"/>
          <a:stretch>
            <a:fillRect/>
          </a:stretch>
        </p:blipFill>
        <p:spPr>
          <a:xfrm>
            <a:off x="1637415" y="1825624"/>
            <a:ext cx="7719622" cy="5032375"/>
          </a:xfrm>
        </p:spPr>
      </p:pic>
    </p:spTree>
    <p:extLst>
      <p:ext uri="{BB962C8B-B14F-4D97-AF65-F5344CB8AC3E}">
        <p14:creationId xmlns:p14="http://schemas.microsoft.com/office/powerpoint/2010/main" val="103241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07BA-5D3F-B748-8D9F-98A2D16DADE2}"/>
              </a:ext>
            </a:extLst>
          </p:cNvPr>
          <p:cNvSpPr>
            <a:spLocks noGrp="1"/>
          </p:cNvSpPr>
          <p:nvPr>
            <p:ph type="title"/>
          </p:nvPr>
        </p:nvSpPr>
        <p:spPr>
          <a:xfrm>
            <a:off x="838200" y="365126"/>
            <a:ext cx="10515600" cy="1146660"/>
          </a:xfrm>
        </p:spPr>
        <p:txBody>
          <a:bodyPr>
            <a:normAutofit/>
          </a:bodyPr>
          <a:lstStyle/>
          <a:p>
            <a:pPr algn="ctr"/>
            <a:r>
              <a:rPr lang="nb-NO" sz="3600" dirty="0"/>
              <a:t>Kolsruds omfattende  dr. grad (1947) om den samiske bosetning i Ofotens «innerfjorder». </a:t>
            </a:r>
          </a:p>
        </p:txBody>
      </p:sp>
      <p:pic>
        <p:nvPicPr>
          <p:cNvPr id="5" name="Content Placeholder 4">
            <a:extLst>
              <a:ext uri="{FF2B5EF4-FFF2-40B4-BE49-F238E27FC236}">
                <a16:creationId xmlns:a16="http://schemas.microsoft.com/office/drawing/2014/main" id="{D37312E6-0855-DF48-9BF0-EB07CB003DCA}"/>
              </a:ext>
            </a:extLst>
          </p:cNvPr>
          <p:cNvPicPr>
            <a:picLocks noGrp="1" noChangeAspect="1"/>
          </p:cNvPicPr>
          <p:nvPr>
            <p:ph idx="1"/>
          </p:nvPr>
        </p:nvPicPr>
        <p:blipFill>
          <a:blip r:embed="rId2"/>
          <a:stretch>
            <a:fillRect/>
          </a:stretch>
        </p:blipFill>
        <p:spPr>
          <a:xfrm>
            <a:off x="4532244" y="1511785"/>
            <a:ext cx="3737113" cy="5167311"/>
          </a:xfrm>
        </p:spPr>
      </p:pic>
    </p:spTree>
    <p:extLst>
      <p:ext uri="{BB962C8B-B14F-4D97-AF65-F5344CB8AC3E}">
        <p14:creationId xmlns:p14="http://schemas.microsoft.com/office/powerpoint/2010/main" val="77602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5FC4-3096-4D4C-A35A-DD3FF7010545}"/>
              </a:ext>
            </a:extLst>
          </p:cNvPr>
          <p:cNvSpPr>
            <a:spLocks noGrp="1"/>
          </p:cNvSpPr>
          <p:nvPr>
            <p:ph type="title"/>
          </p:nvPr>
        </p:nvSpPr>
        <p:spPr>
          <a:xfrm>
            <a:off x="758687" y="1"/>
            <a:ext cx="10515600" cy="1530625"/>
          </a:xfrm>
        </p:spPr>
        <p:txBody>
          <a:bodyPr>
            <a:normAutofit/>
          </a:bodyPr>
          <a:lstStyle/>
          <a:p>
            <a:pPr algn="ctr"/>
            <a:r>
              <a:rPr lang="nb-NO" sz="3200" dirty="0"/>
              <a:t>Elsa </a:t>
            </a:r>
            <a:r>
              <a:rPr lang="nb-NO" sz="3200" dirty="0" err="1"/>
              <a:t>Laula</a:t>
            </a:r>
            <a:r>
              <a:rPr lang="nb-NO" sz="3200" dirty="0"/>
              <a:t> Renberg og Henrik </a:t>
            </a:r>
            <a:r>
              <a:rPr lang="nb-NO" sz="3200" dirty="0" err="1"/>
              <a:t>Kvandahl</a:t>
            </a:r>
            <a:endParaRPr lang="nb-NO" sz="3200" dirty="0"/>
          </a:p>
        </p:txBody>
      </p:sp>
      <p:pic>
        <p:nvPicPr>
          <p:cNvPr id="5" name="Content Placeholder 4">
            <a:extLst>
              <a:ext uri="{FF2B5EF4-FFF2-40B4-BE49-F238E27FC236}">
                <a16:creationId xmlns:a16="http://schemas.microsoft.com/office/drawing/2014/main" id="{3157087F-8406-6E41-8635-C9103EB16E0D}"/>
              </a:ext>
            </a:extLst>
          </p:cNvPr>
          <p:cNvPicPr>
            <a:picLocks noGrp="1" noChangeAspect="1"/>
          </p:cNvPicPr>
          <p:nvPr>
            <p:ph idx="1"/>
          </p:nvPr>
        </p:nvPicPr>
        <p:blipFill>
          <a:blip r:embed="rId2"/>
          <a:stretch>
            <a:fillRect/>
          </a:stretch>
        </p:blipFill>
        <p:spPr>
          <a:xfrm>
            <a:off x="3896139" y="1825624"/>
            <a:ext cx="4512365" cy="4853471"/>
          </a:xfrm>
        </p:spPr>
      </p:pic>
    </p:spTree>
    <p:extLst>
      <p:ext uri="{BB962C8B-B14F-4D97-AF65-F5344CB8AC3E}">
        <p14:creationId xmlns:p14="http://schemas.microsoft.com/office/powerpoint/2010/main" val="18460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0BAE4-9154-A445-8643-F15FAEEC0E42}"/>
              </a:ext>
            </a:extLst>
          </p:cNvPr>
          <p:cNvSpPr>
            <a:spLocks noGrp="1"/>
          </p:cNvSpPr>
          <p:nvPr>
            <p:ph type="title"/>
          </p:nvPr>
        </p:nvSpPr>
        <p:spPr/>
        <p:txBody>
          <a:bodyPr>
            <a:normAutofit/>
          </a:bodyPr>
          <a:lstStyle/>
          <a:p>
            <a:pPr algn="ctr"/>
            <a:r>
              <a:rPr lang="nb-NO" sz="3600" i="1" dirty="0"/>
              <a:t>Elsa </a:t>
            </a:r>
            <a:r>
              <a:rPr lang="nb-NO" sz="3600" i="1" dirty="0" err="1"/>
              <a:t>Laula</a:t>
            </a:r>
            <a:r>
              <a:rPr lang="nb-NO" sz="3600" i="1" dirty="0"/>
              <a:t> – En samisk intellektuell pioner</a:t>
            </a:r>
            <a:endParaRPr lang="nb-NO" sz="3600" dirty="0"/>
          </a:p>
        </p:txBody>
      </p:sp>
      <p:pic>
        <p:nvPicPr>
          <p:cNvPr id="5" name="Content Placeholder 4">
            <a:extLst>
              <a:ext uri="{FF2B5EF4-FFF2-40B4-BE49-F238E27FC236}">
                <a16:creationId xmlns:a16="http://schemas.microsoft.com/office/drawing/2014/main" id="{549AACEE-374A-B24C-8ADB-B4361555E73C}"/>
              </a:ext>
            </a:extLst>
          </p:cNvPr>
          <p:cNvPicPr>
            <a:picLocks noGrp="1" noChangeAspect="1"/>
          </p:cNvPicPr>
          <p:nvPr>
            <p:ph idx="1"/>
          </p:nvPr>
        </p:nvPicPr>
        <p:blipFill>
          <a:blip r:embed="rId2"/>
          <a:stretch>
            <a:fillRect/>
          </a:stretch>
        </p:blipFill>
        <p:spPr>
          <a:xfrm>
            <a:off x="3756991" y="1825624"/>
            <a:ext cx="4492487" cy="4853471"/>
          </a:xfrm>
        </p:spPr>
      </p:pic>
    </p:spTree>
    <p:extLst>
      <p:ext uri="{BB962C8B-B14F-4D97-AF65-F5344CB8AC3E}">
        <p14:creationId xmlns:p14="http://schemas.microsoft.com/office/powerpoint/2010/main" val="200540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0">
            <a:extLst>
              <a:ext uri="{FF2B5EF4-FFF2-40B4-BE49-F238E27FC236}">
                <a16:creationId xmlns:a16="http://schemas.microsoft.com/office/drawing/2014/main" id="{CE66AB5C-5032-1E41-A7D7-33CFE3DCAEFD}"/>
              </a:ext>
            </a:extLst>
          </p:cNvPr>
          <p:cNvSpPr>
            <a:spLocks noGrp="1"/>
          </p:cNvSpPr>
          <p:nvPr>
            <p:ph type="title"/>
          </p:nvPr>
        </p:nvSpPr>
        <p:spPr/>
        <p:txBody>
          <a:bodyPr>
            <a:normAutofit/>
          </a:bodyPr>
          <a:lstStyle/>
          <a:p>
            <a:pPr algn="ctr" eaLnBrk="1" hangingPunct="1"/>
            <a:r>
              <a:rPr lang="nb-NO" altLang="nb-NO" sz="3600" dirty="0"/>
              <a:t>Formålsparagraf </a:t>
            </a:r>
            <a:r>
              <a:rPr lang="nb-NO" altLang="nb-NO" sz="3600" dirty="0" err="1"/>
              <a:t>Saemien</a:t>
            </a:r>
            <a:r>
              <a:rPr lang="nb-NO" altLang="nb-NO" sz="3600" dirty="0"/>
              <a:t> </a:t>
            </a:r>
            <a:r>
              <a:rPr lang="nb-NO" altLang="nb-NO" sz="3600" dirty="0" err="1"/>
              <a:t>Sijte</a:t>
            </a:r>
            <a:r>
              <a:rPr lang="nb-NO" altLang="nb-NO" sz="3600" dirty="0"/>
              <a:t> </a:t>
            </a:r>
            <a:br>
              <a:rPr lang="nb-NO" altLang="nb-NO" sz="3600" dirty="0"/>
            </a:br>
            <a:r>
              <a:rPr lang="nb-NO" altLang="nb-NO" sz="3600" dirty="0"/>
              <a:t>vedtatt 29.2 1964</a:t>
            </a:r>
          </a:p>
        </p:txBody>
      </p:sp>
      <p:sp>
        <p:nvSpPr>
          <p:cNvPr id="24578" name="Content Placeholder 11">
            <a:extLst>
              <a:ext uri="{FF2B5EF4-FFF2-40B4-BE49-F238E27FC236}">
                <a16:creationId xmlns:a16="http://schemas.microsoft.com/office/drawing/2014/main" id="{16E81D7B-8927-8140-9130-7A866B85570D}"/>
              </a:ext>
            </a:extLst>
          </p:cNvPr>
          <p:cNvSpPr>
            <a:spLocks noGrp="1"/>
          </p:cNvSpPr>
          <p:nvPr>
            <p:ph idx="1"/>
          </p:nvPr>
        </p:nvSpPr>
        <p:spPr/>
        <p:txBody>
          <a:bodyPr>
            <a:normAutofit/>
          </a:bodyPr>
          <a:lstStyle/>
          <a:p>
            <a:r>
              <a:rPr lang="nb-NO" i="1" dirty="0"/>
              <a:t>Sørsamiske samlinger er </a:t>
            </a:r>
            <a:r>
              <a:rPr lang="nb-NO" i="1" dirty="0" err="1"/>
              <a:t>eit</a:t>
            </a:r>
            <a:r>
              <a:rPr lang="nb-NO" i="1" dirty="0"/>
              <a:t> lag som har som </a:t>
            </a:r>
            <a:r>
              <a:rPr lang="nb-NO" i="1" dirty="0" err="1"/>
              <a:t>føremål</a:t>
            </a:r>
            <a:r>
              <a:rPr lang="nb-NO" i="1" dirty="0"/>
              <a:t> å realisere planen om </a:t>
            </a:r>
            <a:r>
              <a:rPr lang="nb-NO" i="1" dirty="0" err="1"/>
              <a:t>Saemien</a:t>
            </a:r>
            <a:r>
              <a:rPr lang="nb-NO" i="1" dirty="0"/>
              <a:t> </a:t>
            </a:r>
            <a:r>
              <a:rPr lang="nb-NO" i="1" dirty="0" err="1"/>
              <a:t>Sijte</a:t>
            </a:r>
            <a:r>
              <a:rPr lang="nb-NO" i="1" dirty="0"/>
              <a:t> (Samisk museum og samlingsplass) i Snåsa med samlinger av sørsamiske bruksting, </a:t>
            </a:r>
            <a:r>
              <a:rPr lang="nb-NO" i="1" dirty="0" err="1"/>
              <a:t>husbunad</a:t>
            </a:r>
            <a:r>
              <a:rPr lang="nb-NO" i="1" dirty="0"/>
              <a:t>, redskaper og verktøy, handverksarbeid, drakter og andre ting av kulturell og historisk interesse som kan gi et bilde av samisk liv og historie. </a:t>
            </a:r>
            <a:r>
              <a:rPr lang="nb-NO" i="1" dirty="0" err="1"/>
              <a:t>Saemien</a:t>
            </a:r>
            <a:r>
              <a:rPr lang="nb-NO" i="1" dirty="0"/>
              <a:t> </a:t>
            </a:r>
            <a:r>
              <a:rPr lang="nb-NO" i="1" dirty="0" err="1"/>
              <a:t>Sijte</a:t>
            </a:r>
            <a:r>
              <a:rPr lang="nb-NO" i="1" dirty="0"/>
              <a:t> skal være samlings- og møteplass for samene i Midt-Norge”</a:t>
            </a:r>
            <a:endParaRPr lang="nb-NO" altLang="nb-NO" sz="3200" dirty="0"/>
          </a:p>
        </p:txBody>
      </p:sp>
    </p:spTree>
    <p:extLst>
      <p:ext uri="{BB962C8B-B14F-4D97-AF65-F5344CB8AC3E}">
        <p14:creationId xmlns:p14="http://schemas.microsoft.com/office/powerpoint/2010/main" val="1460100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D09AB47-0CD1-1547-8670-BA45910BE42A}"/>
              </a:ext>
            </a:extLst>
          </p:cNvPr>
          <p:cNvSpPr>
            <a:spLocks noGrp="1"/>
          </p:cNvSpPr>
          <p:nvPr>
            <p:ph type="title"/>
          </p:nvPr>
        </p:nvSpPr>
        <p:spPr>
          <a:xfrm>
            <a:off x="2209800" y="0"/>
            <a:ext cx="7772400" cy="457200"/>
          </a:xfrm>
        </p:spPr>
        <p:txBody>
          <a:bodyPr>
            <a:normAutofit fontScale="90000"/>
          </a:bodyPr>
          <a:lstStyle/>
          <a:p>
            <a:pPr algn="ctr" eaLnBrk="1" hangingPunct="1"/>
            <a:r>
              <a:rPr lang="nb-NO" altLang="nb-NO" sz="4900" dirty="0" err="1"/>
              <a:t>Saemien</a:t>
            </a:r>
            <a:r>
              <a:rPr lang="nb-NO" altLang="nb-NO" sz="4900" dirty="0"/>
              <a:t> </a:t>
            </a:r>
            <a:r>
              <a:rPr lang="nb-NO" altLang="nb-NO" sz="4900" dirty="0" err="1"/>
              <a:t>Sijte</a:t>
            </a:r>
            <a:r>
              <a:rPr lang="nb-NO" altLang="nb-NO" sz="4900" dirty="0"/>
              <a:t> 1964</a:t>
            </a:r>
            <a:r>
              <a:rPr lang="nb-NO" altLang="nb-NO" dirty="0"/>
              <a:t>: § 2</a:t>
            </a:r>
          </a:p>
        </p:txBody>
      </p:sp>
      <p:sp>
        <p:nvSpPr>
          <p:cNvPr id="25602" name="Content Placeholder 6">
            <a:extLst>
              <a:ext uri="{FF2B5EF4-FFF2-40B4-BE49-F238E27FC236}">
                <a16:creationId xmlns:a16="http://schemas.microsoft.com/office/drawing/2014/main" id="{9F9860CE-D7E0-7949-B544-C6478D3284E6}"/>
              </a:ext>
            </a:extLst>
          </p:cNvPr>
          <p:cNvSpPr>
            <a:spLocks noGrp="1"/>
          </p:cNvSpPr>
          <p:nvPr>
            <p:ph idx="1"/>
          </p:nvPr>
        </p:nvSpPr>
        <p:spPr>
          <a:xfrm>
            <a:off x="1610139" y="974035"/>
            <a:ext cx="8372061" cy="5625548"/>
          </a:xfrm>
        </p:spPr>
        <p:txBody>
          <a:bodyPr>
            <a:normAutofit/>
          </a:bodyPr>
          <a:lstStyle/>
          <a:p>
            <a:pPr marL="0" indent="0" eaLnBrk="1" hangingPunct="1">
              <a:buNone/>
            </a:pPr>
            <a:r>
              <a:rPr lang="nb-NO" altLang="nb-NO" sz="4000" dirty="0"/>
              <a:t>Målet søkes relatert gjennom blant annet:</a:t>
            </a:r>
          </a:p>
          <a:p>
            <a:pPr eaLnBrk="1" hangingPunct="1"/>
            <a:r>
              <a:rPr lang="nb-NO" altLang="nb-NO" sz="4000" dirty="0"/>
              <a:t>- god </a:t>
            </a:r>
            <a:r>
              <a:rPr lang="nb-NO" altLang="nb-NO" sz="4000" dirty="0" err="1"/>
              <a:t>museumteknisk</a:t>
            </a:r>
            <a:r>
              <a:rPr lang="nb-NO" altLang="nb-NO" sz="4000" dirty="0"/>
              <a:t> standard</a:t>
            </a:r>
          </a:p>
          <a:p>
            <a:pPr eaLnBrk="1" hangingPunct="1"/>
            <a:r>
              <a:rPr lang="nb-NO" altLang="nb-NO" sz="4000" dirty="0"/>
              <a:t>- forskningsvirksomhet og utviklingsarbeid</a:t>
            </a:r>
          </a:p>
          <a:p>
            <a:pPr eaLnBrk="1" hangingPunct="1"/>
            <a:r>
              <a:rPr lang="nb-NO" altLang="nb-NO" sz="4000" dirty="0"/>
              <a:t>- utadvendt kulturformidling</a:t>
            </a:r>
          </a:p>
          <a:p>
            <a:pPr eaLnBrk="1" hangingPunct="1"/>
            <a:r>
              <a:rPr lang="en-US" altLang="nb-NO" sz="4000" dirty="0"/>
              <a:t>K</a:t>
            </a:r>
            <a:r>
              <a:rPr lang="nb-NO" altLang="nb-NO" sz="4000" dirty="0" err="1"/>
              <a:t>ursvirksomhet</a:t>
            </a:r>
            <a:r>
              <a:rPr lang="nb-NO" altLang="nb-NO" sz="4000" dirty="0"/>
              <a:t>, møter og seminar</a:t>
            </a:r>
          </a:p>
          <a:p>
            <a:pPr eaLnBrk="1" hangingPunct="1"/>
            <a:r>
              <a:rPr lang="en-US" altLang="nb-NO" sz="4000" dirty="0"/>
              <a:t>B</a:t>
            </a:r>
            <a:r>
              <a:rPr lang="nb-NO" altLang="nb-NO" sz="4000" dirty="0" err="1"/>
              <a:t>ibliotekhold</a:t>
            </a:r>
            <a:r>
              <a:rPr lang="nb-NO" altLang="nb-NO" sz="4000" dirty="0"/>
              <a:t> og litteraturarbeid</a:t>
            </a:r>
          </a:p>
        </p:txBody>
      </p:sp>
    </p:spTree>
    <p:extLst>
      <p:ext uri="{BB962C8B-B14F-4D97-AF65-F5344CB8AC3E}">
        <p14:creationId xmlns:p14="http://schemas.microsoft.com/office/powerpoint/2010/main" val="1994195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499</Words>
  <Application>Microsoft Macintosh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Samekonferansen 2018. Samisk stedsattraktivitet, bolyst og entreprenørskap  Språksentrenes betydning for samisk  revitalisering  Et historisk riss </vt:lpstr>
      <vt:lpstr>Sijti Jarnge/ Samisk kultursenter</vt:lpstr>
      <vt:lpstr>HVA INNEHOLDER ET SAMISK SPRÅK- OG KULTURSENTER?  </vt:lpstr>
      <vt:lpstr>Saemien Sijte – Sørsamisk museum og kultursenter (stiftet 1964)</vt:lpstr>
      <vt:lpstr>Kolsruds omfattende  dr. grad (1947) om den samiske bosetning i Ofotens «innerfjorder». </vt:lpstr>
      <vt:lpstr>Elsa Laula Renberg og Henrik Kvandahl</vt:lpstr>
      <vt:lpstr>Elsa Laula – En samisk intellektuell pioner</vt:lpstr>
      <vt:lpstr>Formålsparagraf Saemien Sijte  vedtatt 29.2 1964</vt:lpstr>
      <vt:lpstr>Saemien Sijte 1964: § 2</vt:lpstr>
      <vt:lpstr>Sverre Fjellheim</vt:lpstr>
      <vt:lpstr>Árran</vt:lpstr>
      <vt:lpstr>Samiske sentre som dokumentinstitusjoner</vt:lpstr>
      <vt:lpstr>Artikler til fordypning</vt:lpstr>
      <vt:lpstr>Takk for oppmerksomheten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Språksentrenes betydning for samiske revitalisering – Et historisk riss</dc:title>
  <dc:creator>Geir Grenersen</dc:creator>
  <cp:lastModifiedBy>Geir Grenersen</cp:lastModifiedBy>
  <cp:revision>29</cp:revision>
  <dcterms:created xsi:type="dcterms:W3CDTF">2018-10-29T07:29:54Z</dcterms:created>
  <dcterms:modified xsi:type="dcterms:W3CDTF">2018-11-08T15:01:42Z</dcterms:modified>
</cp:coreProperties>
</file>