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64" r:id="rId2"/>
    <p:sldMasterId id="2147483776" r:id="rId3"/>
  </p:sldMasterIdLst>
  <p:sldIdLst>
    <p:sldId id="301" r:id="rId4"/>
    <p:sldId id="424" r:id="rId5"/>
    <p:sldId id="438" r:id="rId6"/>
    <p:sldId id="460" r:id="rId7"/>
    <p:sldId id="461" r:id="rId8"/>
    <p:sldId id="501" r:id="rId9"/>
    <p:sldId id="500" r:id="rId10"/>
    <p:sldId id="425" r:id="rId11"/>
    <p:sldId id="426" r:id="rId12"/>
    <p:sldId id="482" r:id="rId13"/>
    <p:sldId id="502" r:id="rId14"/>
    <p:sldId id="503" r:id="rId15"/>
    <p:sldId id="437" r:id="rId16"/>
    <p:sldId id="436" r:id="rId17"/>
    <p:sldId id="506" r:id="rId18"/>
    <p:sldId id="465" r:id="rId19"/>
    <p:sldId id="439" r:id="rId20"/>
    <p:sldId id="442" r:id="rId21"/>
    <p:sldId id="504" r:id="rId22"/>
    <p:sldId id="469" r:id="rId23"/>
    <p:sldId id="509" r:id="rId24"/>
    <p:sldId id="507" r:id="rId25"/>
    <p:sldId id="508" r:id="rId26"/>
    <p:sldId id="446" r:id="rId27"/>
    <p:sldId id="447" r:id="rId28"/>
    <p:sldId id="470" r:id="rId29"/>
    <p:sldId id="474" r:id="rId30"/>
    <p:sldId id="417" r:id="rId31"/>
    <p:sldId id="418" r:id="rId32"/>
    <p:sldId id="449" r:id="rId33"/>
    <p:sldId id="448" r:id="rId34"/>
    <p:sldId id="484" r:id="rId35"/>
    <p:sldId id="499" r:id="rId36"/>
    <p:sldId id="485" r:id="rId37"/>
    <p:sldId id="510" r:id="rId38"/>
    <p:sldId id="491" r:id="rId39"/>
    <p:sldId id="492" r:id="rId40"/>
    <p:sldId id="493" r:id="rId41"/>
    <p:sldId id="495" r:id="rId42"/>
    <p:sldId id="496" r:id="rId43"/>
    <p:sldId id="497" r:id="rId44"/>
    <p:sldId id="321" r:id="rId4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212.hbv.no\USN-Secure\USN-TELF\Fagomr&#229;der\Regional%20utvikling\Analyser%202017\Kopi%20av%20Norge2017%202.1%20Prognose-akersh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'Ark7'!$G$5</c:f>
              <c:strCache>
                <c:ptCount val="1"/>
                <c:pt idx="0">
                  <c:v>Bostedsattraktivitet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2F60-4BBD-A50D-32068941A6E7}"/>
              </c:ext>
            </c:extLst>
          </c:dPt>
          <c:xVal>
            <c:numRef>
              <c:f>'Ark7'!$F$6:$F$24</c:f>
              <c:numCache>
                <c:formatCode>0.0</c:formatCode>
                <c:ptCount val="19"/>
                <c:pt idx="0">
                  <c:v>7.0484936321672826</c:v>
                </c:pt>
                <c:pt idx="1">
                  <c:v>-0.76028247086811951</c:v>
                </c:pt>
                <c:pt idx="2">
                  <c:v>5.3862495529922088</c:v>
                </c:pt>
                <c:pt idx="3">
                  <c:v>6.1877156070106096</c:v>
                </c:pt>
                <c:pt idx="4">
                  <c:v>-4.4614644974569657</c:v>
                </c:pt>
                <c:pt idx="5">
                  <c:v>3.5865251951371251</c:v>
                </c:pt>
                <c:pt idx="6">
                  <c:v>4.5054612262186371</c:v>
                </c:pt>
                <c:pt idx="7">
                  <c:v>0.66232160734931245</c:v>
                </c:pt>
                <c:pt idx="8">
                  <c:v>7.5331926062766437</c:v>
                </c:pt>
                <c:pt idx="9">
                  <c:v>-3.9445151062527959</c:v>
                </c:pt>
                <c:pt idx="10">
                  <c:v>-6.7315486793317634</c:v>
                </c:pt>
                <c:pt idx="11">
                  <c:v>-6.9332400370595817</c:v>
                </c:pt>
                <c:pt idx="12">
                  <c:v>3.5007628211289781</c:v>
                </c:pt>
                <c:pt idx="13">
                  <c:v>-0.56000626949769172</c:v>
                </c:pt>
                <c:pt idx="14">
                  <c:v>2.72661091792971</c:v>
                </c:pt>
                <c:pt idx="15">
                  <c:v>-6.364268895146469</c:v>
                </c:pt>
                <c:pt idx="16">
                  <c:v>-1.1533530181297742</c:v>
                </c:pt>
                <c:pt idx="17">
                  <c:v>5.5123445780671014</c:v>
                </c:pt>
                <c:pt idx="18">
                  <c:v>-2.2016648335483513</c:v>
                </c:pt>
              </c:numCache>
            </c:numRef>
          </c:xVal>
          <c:yVal>
            <c:numRef>
              <c:f>'Ark7'!$G$6:$G$24</c:f>
              <c:numCache>
                <c:formatCode>0.0</c:formatCode>
                <c:ptCount val="19"/>
                <c:pt idx="0">
                  <c:v>-2.0528467725309341</c:v>
                </c:pt>
                <c:pt idx="1">
                  <c:v>2.1590411908724061</c:v>
                </c:pt>
                <c:pt idx="2">
                  <c:v>0.86475796905364799</c:v>
                </c:pt>
                <c:pt idx="3">
                  <c:v>-0.94386284848852364</c:v>
                </c:pt>
                <c:pt idx="4">
                  <c:v>1.0596567361916203</c:v>
                </c:pt>
                <c:pt idx="5">
                  <c:v>-7.6684876378723663E-2</c:v>
                </c:pt>
                <c:pt idx="6">
                  <c:v>-1.3940124223838696E-2</c:v>
                </c:pt>
                <c:pt idx="7">
                  <c:v>0.53869942679740435</c:v>
                </c:pt>
                <c:pt idx="8">
                  <c:v>-0.72974721190766634</c:v>
                </c:pt>
                <c:pt idx="9">
                  <c:v>-0.9794222902948031</c:v>
                </c:pt>
                <c:pt idx="10">
                  <c:v>1.2408043507489883</c:v>
                </c:pt>
                <c:pt idx="11">
                  <c:v>3.1408280515948039</c:v>
                </c:pt>
                <c:pt idx="12">
                  <c:v>-2.8633359394077682</c:v>
                </c:pt>
                <c:pt idx="13">
                  <c:v>-1.5984280050598871</c:v>
                </c:pt>
                <c:pt idx="14">
                  <c:v>1.4811925506466546</c:v>
                </c:pt>
                <c:pt idx="15">
                  <c:v>9.6810384289592516E-2</c:v>
                </c:pt>
                <c:pt idx="16">
                  <c:v>-6.7902534110059587E-2</c:v>
                </c:pt>
                <c:pt idx="17">
                  <c:v>-2.6048100391264399</c:v>
                </c:pt>
                <c:pt idx="18">
                  <c:v>1.349189981333526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F60-4BBD-A50D-32068941A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280280"/>
        <c:axId val="640272440"/>
      </c:scatterChart>
      <c:valAx>
        <c:axId val="640280280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 sz="1600"/>
                  <a:t>Næringsattraktivitet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low"/>
        <c:spPr>
          <a:noFill/>
          <a:ln w="28575" cap="flat" cmpd="sng" algn="ctr">
            <a:solidFill>
              <a:sysClr val="windowText" lastClr="000000"/>
            </a:solidFill>
            <a:round/>
            <a:headEnd type="triangle" w="lg" len="lg"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40272440"/>
        <c:crosses val="autoZero"/>
        <c:crossBetween val="midCat"/>
      </c:valAx>
      <c:valAx>
        <c:axId val="64027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nb-NO" sz="1600"/>
                  <a:t>Bostedsattraktivitet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low"/>
        <c:spPr>
          <a:noFill/>
          <a:ln w="28575" cap="flat" cmpd="sng" algn="ctr">
            <a:solidFill>
              <a:sysClr val="windowText" lastClr="000000"/>
            </a:solidFill>
            <a:round/>
            <a:headEnd type="triangle" w="lg" len="lg"/>
            <a:tailEnd type="triangle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b-NO"/>
          </a:p>
        </c:txPr>
        <c:crossAx val="640280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3349303Medium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35287"/>
          <a:stretch/>
        </p:blipFill>
        <p:spPr>
          <a:xfrm>
            <a:off x="185738" y="3645024"/>
            <a:ext cx="8792114" cy="30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3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0" y="-1"/>
            <a:ext cx="9152219" cy="6858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30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" y="0"/>
            <a:ext cx="91508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6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3085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/>
          <a:stretch/>
        </p:blipFill>
        <p:spPr>
          <a:xfrm>
            <a:off x="0" y="-1"/>
            <a:ext cx="9144000" cy="686744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7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8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68802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1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osk_i_han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4" r="20446"/>
          <a:stretch/>
        </p:blipFill>
        <p:spPr>
          <a:xfrm>
            <a:off x="-12411" y="-1"/>
            <a:ext cx="9156412" cy="6858001"/>
          </a:xfrm>
          <a:prstGeom prst="rect">
            <a:avLst/>
          </a:prstGeom>
        </p:spPr>
      </p:pic>
      <p:pic>
        <p:nvPicPr>
          <p:cNvPr id="5" name="Picture 4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921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jettin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" y="0"/>
            <a:ext cx="9172211" cy="6873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8" name="Picture 7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3349303Mediu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0"/>
            <a:ext cx="9144000" cy="611673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4509120"/>
            <a:ext cx="8785225" cy="21806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lemarksforsking_illustrasjon_tapet_A4_CMYK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13061" r="10304" b="50741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5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23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9837"/>
          <a:stretch/>
        </p:blipFill>
        <p:spPr>
          <a:xfrm>
            <a:off x="4483100" y="3645024"/>
            <a:ext cx="4491913" cy="3035545"/>
          </a:xfrm>
          <a:prstGeom prst="rect">
            <a:avLst/>
          </a:prstGeom>
        </p:spPr>
      </p:pic>
      <p:pic>
        <p:nvPicPr>
          <p:cNvPr id="13" name="Picture 12" descr="iStock_000008287624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9837"/>
          <a:stretch/>
        </p:blipFill>
        <p:spPr>
          <a:xfrm flipH="1">
            <a:off x="186267" y="3645024"/>
            <a:ext cx="4394546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205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1601"/>
            <a:ext cx="7416824" cy="42176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9CBA72"/>
              </a:buClr>
              <a:buNone/>
              <a:defRPr sz="2400" i="1">
                <a:solidFill>
                  <a:srgbClr val="9CBA72"/>
                </a:solidFill>
                <a:latin typeface="Georgia"/>
                <a:cs typeface="Georgia"/>
              </a:defRPr>
            </a:lvl1pPr>
            <a:lvl2pPr marL="457200" indent="0" algn="ctr">
              <a:buClr>
                <a:srgbClr val="9CBA72"/>
              </a:buClr>
              <a:buNone/>
              <a:defRPr/>
            </a:lvl2pPr>
            <a:lvl3pPr marL="914400" indent="0" algn="ctr">
              <a:buClr>
                <a:srgbClr val="9CBA72"/>
              </a:buClr>
              <a:buNone/>
              <a:defRPr/>
            </a:lvl3pPr>
            <a:lvl4pPr marL="1371600" indent="0" algn="ctr">
              <a:buClr>
                <a:srgbClr val="9CBA72"/>
              </a:buClr>
              <a:buNone/>
              <a:defRPr/>
            </a:lvl4pPr>
            <a:lvl5pPr marL="1828800" indent="0" algn="ctr">
              <a:buClr>
                <a:srgbClr val="9CBA72"/>
              </a:buCl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16767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446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02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64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Picture 11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45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0903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Picture 10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56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2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Picture 12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81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449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4" name="Picture 13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-1129" b="8030"/>
          <a:stretch/>
        </p:blipFill>
        <p:spPr>
          <a:xfrm>
            <a:off x="185738" y="3645024"/>
            <a:ext cx="4487862" cy="3035545"/>
          </a:xfrm>
          <a:prstGeom prst="rect">
            <a:avLst/>
          </a:prstGeom>
        </p:spPr>
      </p:pic>
      <p:pic>
        <p:nvPicPr>
          <p:cNvPr id="15" name="Picture 14" descr="iStock_000008022857Larg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r="760" b="8030"/>
          <a:stretch/>
        </p:blipFill>
        <p:spPr>
          <a:xfrm flipH="1">
            <a:off x="4579938" y="3645024"/>
            <a:ext cx="4394730" cy="3035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25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40160" cy="2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54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2289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4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342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4618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540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067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4373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426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88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421" b="7823"/>
          <a:stretch/>
        </p:blipFill>
        <p:spPr>
          <a:xfrm>
            <a:off x="185737" y="3645024"/>
            <a:ext cx="4500563" cy="3035546"/>
          </a:xfrm>
          <a:prstGeom prst="rect">
            <a:avLst/>
          </a:prstGeom>
        </p:spPr>
      </p:pic>
      <p:pic>
        <p:nvPicPr>
          <p:cNvPr id="17" name="Picture 16" descr="IMG_0884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3"/>
          <a:stretch/>
        </p:blipFill>
        <p:spPr>
          <a:xfrm flipH="1">
            <a:off x="4571470" y="3645024"/>
            <a:ext cx="4394201" cy="303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413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669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0339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5460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498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0" y="-1"/>
            <a:ext cx="9152219" cy="68589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7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132"/>
            <a:ext cx="4140637" cy="501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iStock_000003349303Medium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35287"/>
          <a:stretch/>
        </p:blipFill>
        <p:spPr>
          <a:xfrm>
            <a:off x="185738" y="3645024"/>
            <a:ext cx="8792114" cy="303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6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71601"/>
            <a:ext cx="7416824" cy="421764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Clr>
                <a:srgbClr val="9CBA72"/>
              </a:buClr>
              <a:buNone/>
              <a:defRPr sz="2400" i="1">
                <a:solidFill>
                  <a:srgbClr val="9CBA72"/>
                </a:solidFill>
                <a:latin typeface="Georgia"/>
                <a:cs typeface="Georgia"/>
              </a:defRPr>
            </a:lvl1pPr>
            <a:lvl2pPr marL="457200" indent="0" algn="ctr">
              <a:buClr>
                <a:srgbClr val="9CBA72"/>
              </a:buClr>
              <a:buNone/>
              <a:defRPr/>
            </a:lvl2pPr>
            <a:lvl3pPr marL="914400" indent="0" algn="ctr">
              <a:buClr>
                <a:srgbClr val="9CBA72"/>
              </a:buClr>
              <a:buNone/>
              <a:defRPr/>
            </a:lvl3pPr>
            <a:lvl4pPr marL="1371600" indent="0" algn="ctr">
              <a:buClr>
                <a:srgbClr val="9CBA72"/>
              </a:buClr>
              <a:buNone/>
              <a:defRPr/>
            </a:lvl4pPr>
            <a:lvl5pPr marL="1828800" indent="0" algn="ctr">
              <a:buClr>
                <a:srgbClr val="9CBA72"/>
              </a:buCl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14704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7762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3183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CBA72"/>
              </a:buClr>
              <a:defRPr/>
            </a:lvl1pPr>
            <a:lvl2pPr>
              <a:buClr>
                <a:srgbClr val="9CBA72"/>
              </a:buClr>
              <a:defRPr/>
            </a:lvl2pPr>
            <a:lvl3pPr>
              <a:buClr>
                <a:srgbClr val="9CBA72"/>
              </a:buClr>
              <a:defRPr/>
            </a:lvl3pPr>
            <a:lvl4pPr>
              <a:buClr>
                <a:srgbClr val="9CBA72"/>
              </a:buClr>
              <a:defRPr/>
            </a:lvl4pPr>
            <a:lvl5pPr>
              <a:buClr>
                <a:srgbClr val="9CBA72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64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3" b="7756"/>
          <a:stretch/>
        </p:blipFill>
        <p:spPr>
          <a:xfrm flipH="1">
            <a:off x="185736" y="3645023"/>
            <a:ext cx="4513263" cy="3035547"/>
          </a:xfrm>
          <a:prstGeom prst="rect">
            <a:avLst/>
          </a:prstGeom>
        </p:spPr>
      </p:pic>
      <p:pic>
        <p:nvPicPr>
          <p:cNvPr id="13" name="Picture 12" descr="IMG_197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>
          <a:xfrm>
            <a:off x="4570286" y="3645023"/>
            <a:ext cx="4394202" cy="3037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840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0195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5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6426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5"/>
            <a:ext cx="4040188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493838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buClr>
                <a:srgbClr val="9CBA72"/>
              </a:buClr>
              <a:defRPr sz="2000"/>
            </a:lvl1pPr>
            <a:lvl2pPr>
              <a:buClr>
                <a:srgbClr val="9CBA72"/>
              </a:buClr>
              <a:defRPr sz="1800"/>
            </a:lvl2pPr>
            <a:lvl3pPr>
              <a:buClr>
                <a:srgbClr val="9CBA72"/>
              </a:buClr>
              <a:defRPr sz="1800"/>
            </a:lvl3pPr>
            <a:lvl4pPr>
              <a:buClr>
                <a:srgbClr val="9CBA72"/>
              </a:buClr>
              <a:defRPr sz="1400"/>
            </a:lvl4pPr>
            <a:lvl5pPr>
              <a:buClr>
                <a:srgbClr val="9CBA7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45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85738" y="349250"/>
            <a:ext cx="8785225" cy="4762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4725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946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5738" y="174625"/>
            <a:ext cx="8785225" cy="651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534400" cy="609600"/>
          </a:xfrm>
        </p:spPr>
        <p:txBody>
          <a:bodyPr anchor="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141412"/>
            <a:ext cx="8534400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4800" y="214825"/>
            <a:ext cx="8534400" cy="318575"/>
          </a:xfrm>
        </p:spPr>
        <p:txBody>
          <a:bodyPr>
            <a:normAutofit/>
          </a:bodyPr>
          <a:lstStyle>
            <a:lvl1pPr algn="ct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8" y="6381009"/>
            <a:ext cx="2082006" cy="2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18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F14AF08-E40A-C045-91E4-297BC0673CD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24709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0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648466"/>
            <a:ext cx="9144000" cy="22095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 descr="P1040138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4" b="8087"/>
          <a:stretch/>
        </p:blipFill>
        <p:spPr>
          <a:xfrm>
            <a:off x="169464" y="3645022"/>
            <a:ext cx="8795024" cy="3035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1774826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46427"/>
            <a:ext cx="8534400" cy="358773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Klikk for å redigere undertittelstil i malen</a:t>
            </a:r>
            <a:endParaRPr lang="nb-NO" noProof="0" dirty="0"/>
          </a:p>
        </p:txBody>
      </p:sp>
      <p:pic>
        <p:nvPicPr>
          <p:cNvPr id="10" name="Picture 8" descr="Telemarksforsking_logo_CMYK_til_Word_PP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5" y="399132"/>
            <a:ext cx="28956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85738" y="1141412"/>
            <a:ext cx="8785225" cy="1588"/>
          </a:xfrm>
          <a:prstGeom prst="line">
            <a:avLst/>
          </a:prstGeom>
          <a:ln w="12700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3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A7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8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4013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5" name="Picture 4" descr="Telemarksforsking_logo_NEG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1"/>
            <a:ext cx="2895599" cy="50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08287624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86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85738" y="3679826"/>
            <a:ext cx="8785225" cy="3009897"/>
          </a:xfrm>
          <a:prstGeom prst="rect">
            <a:avLst/>
          </a:prstGeom>
          <a:solidFill>
            <a:srgbClr val="FFFFFF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447799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04800" y="5791200"/>
            <a:ext cx="8534400" cy="533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9" name="Picture 8" descr="Telemarksforsking_logo_RGB_til_tryk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5" y="399882"/>
            <a:ext cx="2895599" cy="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7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5738" y="6324600"/>
            <a:ext cx="87852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15" name="Picture 14" descr="Telemarksforsking_logo_RGB_til_trykk.eps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0000"/>
            <a:ext cx="1455256" cy="2557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3B41D18-1372-1445-86F4-9805F076F7AD}" type="slidenum">
              <a:rPr lang="nb-NO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nb-NO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7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8683-41DE-4032-A796-43DFE82EBCCE}" type="datetimeFigureOut">
              <a:rPr lang="nb-NO" smtClean="0"/>
              <a:t>06.11.2018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0E85-15C8-453A-90D2-2A35D78068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30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5738" y="6324600"/>
            <a:ext cx="8785225" cy="360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391712"/>
            <a:ext cx="2082006" cy="2523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34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noProof="0" smtClean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93B41D18-1372-1445-86F4-9805F076F7AD}" type="slidenum">
              <a:rPr lang="nb-NO" smtClean="0">
                <a:solidFill>
                  <a:prstClr val="white">
                    <a:lumMod val="50000"/>
                  </a:prstClr>
                </a:solidFill>
              </a:rPr>
              <a:pPr defTabSz="457200"/>
              <a:t>‹#›</a:t>
            </a:fld>
            <a:endParaRPr lang="nb-NO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9CBA72"/>
        </a:buClr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Tromsø </a:t>
            </a:r>
            <a:r>
              <a:rPr lang="nb-NO" dirty="0"/>
              <a:t>8</a:t>
            </a:r>
            <a:r>
              <a:rPr lang="nb-NO" dirty="0" smtClean="0"/>
              <a:t>. november 2018</a:t>
            </a: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ctrTitle"/>
          </p:nvPr>
        </p:nvSpPr>
        <p:spPr>
          <a:xfrm>
            <a:off x="304800" y="4267200"/>
            <a:ext cx="8534400" cy="1248229"/>
          </a:xfrm>
        </p:spPr>
        <p:txBody>
          <a:bodyPr/>
          <a:lstStyle/>
          <a:p>
            <a:pPr lvl="0"/>
            <a:r>
              <a:rPr lang="nb-NO" sz="3600" dirty="0" smtClean="0"/>
              <a:t>Regional analyse for Samisk område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8324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556229" y="4899048"/>
            <a:ext cx="441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Relativ arbeidsplassvekst i næringslivet 2008-2017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Arbeidsplasser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7678" y="1341565"/>
            <a:ext cx="4131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Nedgang i antall arbeidsplasser i næringslivet de ti siste årene.</a:t>
            </a:r>
          </a:p>
          <a:p>
            <a:endParaRPr lang="nb-NO" sz="2400" dirty="0"/>
          </a:p>
          <a:p>
            <a:r>
              <a:rPr lang="nb-NO" sz="2400" dirty="0" smtClean="0"/>
              <a:t>Men to fylker har svakere utvikling enn Samisk område de siste ti årene.</a:t>
            </a:r>
            <a:endParaRPr lang="nb-NO" sz="24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99" y="0"/>
            <a:ext cx="467080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556229" y="4899048"/>
            <a:ext cx="441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Relativ arbeidsplassvekst i næringslivet 2017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Arbeidsplasser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67678" y="1341565"/>
            <a:ext cx="4131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Bare Oslo av fylkene har bedre arbeidsplassutvikling i næringslivet i 2017.</a:t>
            </a:r>
            <a:endParaRPr lang="nb-NO" sz="24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83" y="0"/>
            <a:ext cx="4646717" cy="47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7782" y="2021412"/>
            <a:ext cx="833932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600" dirty="0"/>
              <a:t>Bostedsattraktivitet</a:t>
            </a:r>
          </a:p>
          <a:p>
            <a:r>
              <a:rPr lang="nb-NO" sz="3600" dirty="0"/>
              <a:t>Trekke til seg flere innbyggere enn forventet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048394" y="3424989"/>
            <a:ext cx="8022604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600" dirty="0"/>
              <a:t>Næringsattraktivitet</a:t>
            </a:r>
          </a:p>
          <a:p>
            <a:r>
              <a:rPr lang="nb-NO" sz="3600" dirty="0"/>
              <a:t>Næringslivet vokser mer enn forventet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763688" y="692696"/>
            <a:ext cx="586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 smtClean="0"/>
              <a:t>Hva er attraktivitet?</a:t>
            </a:r>
            <a:endParaRPr lang="nb-NO" sz="5400" dirty="0"/>
          </a:p>
        </p:txBody>
      </p:sp>
    </p:spTree>
    <p:extLst>
      <p:ext uri="{BB962C8B-B14F-4D97-AF65-F5344CB8AC3E}">
        <p14:creationId xmlns:p14="http://schemas.microsoft.com/office/powerpoint/2010/main" val="5125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49600" y="1133298"/>
            <a:ext cx="21888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Innflytting til Norge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391200" y="1133298"/>
            <a:ext cx="2448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Sentralisering og arbeidsplassvekst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237600" y="1133298"/>
            <a:ext cx="21888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Bosteds-attraktivitet</a:t>
            </a:r>
          </a:p>
        </p:txBody>
      </p:sp>
      <p:sp>
        <p:nvSpPr>
          <p:cNvPr id="5" name="Pil ned 4"/>
          <p:cNvSpPr/>
          <p:nvPr/>
        </p:nvSpPr>
        <p:spPr>
          <a:xfrm rot="20060650">
            <a:off x="2758773" y="2318528"/>
            <a:ext cx="928800" cy="1887784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2743200" y="4328556"/>
            <a:ext cx="3494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/>
                </a:solidFill>
              </a:rPr>
              <a:t>nettoflytting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7" name="Pil ned 6"/>
          <p:cNvSpPr/>
          <p:nvPr/>
        </p:nvSpPr>
        <p:spPr>
          <a:xfrm rot="1881512">
            <a:off x="5533017" y="2317638"/>
            <a:ext cx="928800" cy="1895095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ned 7"/>
          <p:cNvSpPr/>
          <p:nvPr/>
        </p:nvSpPr>
        <p:spPr>
          <a:xfrm>
            <a:off x="4031747" y="2322650"/>
            <a:ext cx="928800" cy="1804150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3067800" y="1410297"/>
            <a:ext cx="4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+</a:t>
            </a:r>
            <a:endParaRPr lang="nb-NO" sz="28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774217" y="1410297"/>
            <a:ext cx="4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+</a:t>
            </a:r>
            <a:endParaRPr lang="nb-NO" sz="28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81772" y="597498"/>
            <a:ext cx="495062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Ytre krefter som en ikke kan gjøre noe med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325045" y="5412981"/>
            <a:ext cx="481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Drivkrefter for befolkningsvekst i Samisk område 2008-2017</a:t>
            </a:r>
            <a:r>
              <a:rPr lang="nb-NO" dirty="0" smtClean="0"/>
              <a:t>. Antall personer per år.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0" y="1224000"/>
            <a:ext cx="3401568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Samisk område har befolkningsnedgang fordi:</a:t>
            </a:r>
          </a:p>
          <a:p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Fødselsunderskudd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Sentralisering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Svak arbeidsplassvekst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</a:t>
            </a:r>
            <a:r>
              <a:rPr lang="nb-NO" sz="2400" dirty="0" smtClean="0"/>
              <a:t>vak nabovekst</a:t>
            </a:r>
          </a:p>
          <a:p>
            <a:endParaRPr lang="nb-NO" sz="2400" dirty="0"/>
          </a:p>
          <a:p>
            <a:r>
              <a:rPr lang="nb-NO" sz="2400" dirty="0" smtClean="0"/>
              <a:t>Men bosteds-attraktiviteten er positiv.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1550" y="187200"/>
            <a:ext cx="34724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Bostedsattraktivitet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80" y="137160"/>
            <a:ext cx="5925819" cy="42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91550" y="852099"/>
            <a:ext cx="3895234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2017:</a:t>
            </a:r>
          </a:p>
          <a:p>
            <a:r>
              <a:rPr lang="nb-NO" sz="2000" dirty="0" smtClean="0"/>
              <a:t>Innvandringen er lavere - </a:t>
            </a:r>
            <a:r>
              <a:rPr lang="nb-NO" sz="2000" dirty="0" smtClean="0"/>
              <a:t>164</a:t>
            </a:r>
            <a:endParaRPr lang="nb-NO" sz="2000" dirty="0" smtClean="0"/>
          </a:p>
          <a:p>
            <a:r>
              <a:rPr lang="nb-NO" sz="2000" dirty="0" smtClean="0"/>
              <a:t>Fødselsunderskuddet større </a:t>
            </a:r>
            <a:r>
              <a:rPr lang="nb-NO" sz="2000" dirty="0" smtClean="0"/>
              <a:t>-48</a:t>
            </a:r>
            <a:endParaRPr lang="nb-NO" sz="2000" dirty="0" smtClean="0"/>
          </a:p>
          <a:p>
            <a:r>
              <a:rPr lang="nb-NO" sz="2000" dirty="0" smtClean="0"/>
              <a:t>Arbeidsplassutviklingen bedre </a:t>
            </a:r>
            <a:r>
              <a:rPr lang="nb-NO" sz="2000" dirty="0" smtClean="0"/>
              <a:t>+95</a:t>
            </a:r>
            <a:endParaRPr lang="nb-NO" sz="2000" dirty="0" smtClean="0"/>
          </a:p>
          <a:p>
            <a:r>
              <a:rPr lang="nb-NO" sz="2000" dirty="0" smtClean="0"/>
              <a:t>Bostedsattraktiviteten litt lav -21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1550" y="187200"/>
            <a:ext cx="34724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Bostedsattraktivitet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18" y="1"/>
            <a:ext cx="4724399" cy="340156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9621"/>
            <a:ext cx="5483860" cy="39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91550" y="1332115"/>
            <a:ext cx="38304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Mange kommuner i Samisk område er svært attraktive bostedskommuner.</a:t>
            </a:r>
            <a:endParaRPr lang="nb-NO" sz="2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1550" y="187200"/>
            <a:ext cx="34724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Bostedsattraktivitet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4678791" y="6080426"/>
            <a:ext cx="421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Drivkrefter for nettoflytting og </a:t>
            </a:r>
            <a:r>
              <a:rPr lang="nb-NO" dirty="0" smtClean="0"/>
              <a:t>fødselsbalansen 2008-2017.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66" y="0"/>
            <a:ext cx="5382134" cy="59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49600" y="1133298"/>
            <a:ext cx="21888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Nasjonal vekst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391200" y="1133298"/>
            <a:ext cx="24480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bg1"/>
                </a:solidFill>
              </a:rPr>
              <a:t>Bransjestruktur og befolkningsvekst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237600" y="1133298"/>
            <a:ext cx="21888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Nærings-attraktivitet</a:t>
            </a:r>
          </a:p>
        </p:txBody>
      </p:sp>
      <p:sp>
        <p:nvSpPr>
          <p:cNvPr id="5" name="Pil ned 4"/>
          <p:cNvSpPr/>
          <p:nvPr/>
        </p:nvSpPr>
        <p:spPr>
          <a:xfrm rot="20060650">
            <a:off x="2758773" y="2318528"/>
            <a:ext cx="928800" cy="1887784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2743200" y="4328556"/>
            <a:ext cx="400873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/>
                </a:solidFill>
              </a:rPr>
              <a:t>Arbeidsplassvekst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7" name="Pil ned 6"/>
          <p:cNvSpPr/>
          <p:nvPr/>
        </p:nvSpPr>
        <p:spPr>
          <a:xfrm rot="1881512">
            <a:off x="5533017" y="2317638"/>
            <a:ext cx="928800" cy="1895095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ned 7"/>
          <p:cNvSpPr/>
          <p:nvPr/>
        </p:nvSpPr>
        <p:spPr>
          <a:xfrm>
            <a:off x="4031747" y="2322650"/>
            <a:ext cx="928800" cy="1804150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3067800" y="1410297"/>
            <a:ext cx="4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+</a:t>
            </a:r>
            <a:endParaRPr lang="nb-NO" sz="28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774217" y="1410297"/>
            <a:ext cx="4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+</a:t>
            </a:r>
            <a:endParaRPr lang="nb-NO" sz="28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81772" y="597498"/>
            <a:ext cx="495062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Ytre krefter som en ikke kan gjøre noe med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8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754880" y="4861958"/>
            <a:ext cx="3774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Drivkrefter for vekst i arbeidsplassvekst i samisk område 2008-2017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3914" y="234421"/>
            <a:ext cx="311356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16" y="128016"/>
            <a:ext cx="6053784" cy="437083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3914" y="1228954"/>
            <a:ext cx="3186720" cy="3693319"/>
          </a:xfrm>
          <a:prstGeom prst="rect">
            <a:avLst/>
          </a:prstGeom>
          <a:solidFill>
            <a:srgbClr val="D6DEFE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Svak arbeidsplassvekst i Samisk område i offentlig sektor. </a:t>
            </a:r>
          </a:p>
          <a:p>
            <a:endParaRPr lang="nb-NO" dirty="0"/>
          </a:p>
          <a:p>
            <a:r>
              <a:rPr lang="nb-NO" dirty="0" smtClean="0"/>
              <a:t>Befolkningsnedgang.</a:t>
            </a:r>
          </a:p>
          <a:p>
            <a:endParaRPr lang="nb-NO" dirty="0"/>
          </a:p>
          <a:p>
            <a:r>
              <a:rPr lang="nb-NO" dirty="0" smtClean="0"/>
              <a:t>De bransjene som samisk område har mye av i næringslivet har svak vekst.</a:t>
            </a:r>
          </a:p>
          <a:p>
            <a:endParaRPr lang="nb-NO" dirty="0"/>
          </a:p>
          <a:p>
            <a:r>
              <a:rPr lang="nb-NO" dirty="0" smtClean="0"/>
              <a:t>Samisk område har bedre arbeidsplassvekst i næringslivet enn forventet – Samisk område har positiv næringsattraktivitet.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18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3914" y="234421"/>
            <a:ext cx="311356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64" y="128016"/>
            <a:ext cx="5243236" cy="378561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53914" y="942003"/>
            <a:ext cx="3562994" cy="1754326"/>
          </a:xfrm>
          <a:prstGeom prst="rect">
            <a:avLst/>
          </a:prstGeom>
          <a:solidFill>
            <a:srgbClr val="D6DEFE"/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I 2017 har bransjeeffekten blitt positiv. Befolkningseffekten har blitt mindre negativ.</a:t>
            </a:r>
          </a:p>
          <a:p>
            <a:endParaRPr lang="nb-NO" dirty="0"/>
          </a:p>
          <a:p>
            <a:r>
              <a:rPr lang="nb-NO" dirty="0" smtClean="0"/>
              <a:t>Samisk område har blitt svært attraktivt for næringsliv.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317"/>
            <a:ext cx="4990403" cy="36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676835" y="4224035"/>
            <a:ext cx="439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Folketallet i Samisk område.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1551" y="1283072"/>
            <a:ext cx="3346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Folketallet i Samisk område sank fra 2000 til 2010.</a:t>
            </a:r>
          </a:p>
          <a:p>
            <a:r>
              <a:rPr lang="nb-NO" sz="2800" dirty="0" smtClean="0"/>
              <a:t>Deretter hold folketallet seg stabilt.</a:t>
            </a:r>
          </a:p>
          <a:p>
            <a:r>
              <a:rPr lang="nb-NO" sz="2800" dirty="0" smtClean="0"/>
              <a:t>Men siste år har det blitt litt nedgang</a:t>
            </a:r>
            <a:endParaRPr lang="nb-NO" sz="28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Befolkningsvekst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38" y="22860"/>
            <a:ext cx="5639161" cy="420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218386" y="1346400"/>
            <a:ext cx="3804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Veksten i næringslivet i Samisk område  har vært litt bedre enn forventet de ti siste årene.</a:t>
            </a:r>
          </a:p>
          <a:p>
            <a:endParaRPr lang="nb-NO" sz="3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88000" y="230400"/>
            <a:ext cx="36648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308653" y="5896051"/>
            <a:ext cx="443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Arbeidsplassvekst i næringslivet, forventet verdi og næringsattraktivitet 2008-2017.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59" y="58521"/>
            <a:ext cx="5043154" cy="56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218386" y="1346400"/>
            <a:ext cx="3804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Det er bare Oslo som har hatt høyere næringsattraktivitet enn Samisk </a:t>
            </a:r>
            <a:r>
              <a:rPr lang="nb-NO" sz="3200" dirty="0" smtClean="0"/>
              <a:t>område  </a:t>
            </a:r>
            <a:r>
              <a:rPr lang="nb-NO" sz="3200" dirty="0" smtClean="0"/>
              <a:t>i 2017.</a:t>
            </a:r>
            <a:endParaRPr lang="nb-NO" sz="3200" dirty="0" smtClean="0"/>
          </a:p>
          <a:p>
            <a:endParaRPr lang="nb-NO" sz="3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88000" y="230400"/>
            <a:ext cx="36648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308653" y="5896051"/>
            <a:ext cx="443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Arbeidsplassvekst i næringslivet, forventet verdi og næringsattraktivitet </a:t>
            </a:r>
            <a:r>
              <a:rPr lang="nb-NO" dirty="0" smtClean="0"/>
              <a:t>2017</a:t>
            </a:r>
            <a:r>
              <a:rPr lang="nb-NO" dirty="0" smtClean="0"/>
              <a:t>.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983" y="0"/>
            <a:ext cx="5133018" cy="576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218386" y="1346400"/>
            <a:ext cx="3804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Mange kommuner i det Samiske området har hatt høy næringsattraktivitet de siste ti årene.</a:t>
            </a:r>
            <a:endParaRPr lang="nb-NO" sz="3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88000" y="230400"/>
            <a:ext cx="36648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308653" y="5896051"/>
            <a:ext cx="443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Arbeidsplassvekst i næringslivet, forventet verdi og næringsattraktivitet 2008-2017.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15" y="0"/>
            <a:ext cx="5216685" cy="58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148773" y="1441497"/>
            <a:ext cx="38040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Svært høy næringsattraktivitet i mange av kommunene i 2017</a:t>
            </a:r>
            <a:endParaRPr lang="nb-NO" sz="3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88000" y="230400"/>
            <a:ext cx="36648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Næringsattraktivitet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308653" y="5896051"/>
            <a:ext cx="443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Arbeidsplassvekst i næringslivet, forventet verdi og næringsattraktivitet 2017.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80" y="0"/>
            <a:ext cx="4928820" cy="55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Framtidsutsikter for Samisk område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7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849600" y="1133298"/>
            <a:ext cx="21888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Nasjonal vekst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3543600" y="1133298"/>
            <a:ext cx="21888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Strukturell utvikling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237600" y="1133298"/>
            <a:ext cx="218880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</a:rPr>
              <a:t>Attraktivitet</a:t>
            </a:r>
          </a:p>
          <a:p>
            <a:pPr algn="ctr"/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5" name="Pil ned 4"/>
          <p:cNvSpPr/>
          <p:nvPr/>
        </p:nvSpPr>
        <p:spPr>
          <a:xfrm rot="20060650">
            <a:off x="2758773" y="2318528"/>
            <a:ext cx="928800" cy="1887784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2743200" y="4328556"/>
            <a:ext cx="34944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chemeClr val="bg1"/>
                </a:solidFill>
              </a:rPr>
              <a:t>Vekst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7" name="Pil ned 6"/>
          <p:cNvSpPr/>
          <p:nvPr/>
        </p:nvSpPr>
        <p:spPr>
          <a:xfrm rot="1881512">
            <a:off x="5533017" y="2317638"/>
            <a:ext cx="928800" cy="1895095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ned 7"/>
          <p:cNvSpPr/>
          <p:nvPr/>
        </p:nvSpPr>
        <p:spPr>
          <a:xfrm>
            <a:off x="4031747" y="2322650"/>
            <a:ext cx="928800" cy="1804150"/>
          </a:xfrm>
          <a:prstGeom prst="downArrow">
            <a:avLst/>
          </a:prstGeom>
          <a:solidFill>
            <a:srgbClr val="9CBA7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3067800" y="1410297"/>
            <a:ext cx="4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+</a:t>
            </a:r>
            <a:endParaRPr lang="nb-NO" sz="28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774217" y="1410297"/>
            <a:ext cx="4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+</a:t>
            </a:r>
            <a:endParaRPr lang="nb-NO" sz="28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81772" y="597498"/>
            <a:ext cx="4950627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Ytre krefter som en ikke kan gjøre noe med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7600" y="132498"/>
            <a:ext cx="33408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Innvandring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57600" y="1550504"/>
            <a:ext cx="334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Innvandringen til Norge stuper.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3600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600" dirty="0" smtClean="0">
                <a:solidFill>
                  <a:prstClr val="black"/>
                </a:solidFill>
                <a:latin typeface="Calibri"/>
              </a:rPr>
              <a:t>Utviklingen i 2018 likner mest på lav nasjonal vekst.</a:t>
            </a:r>
            <a:endParaRPr kumimoji="0" lang="nb-NO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90" y="73152"/>
            <a:ext cx="5660809" cy="415503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730752" y="4645152"/>
            <a:ext cx="50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Innvandring til Norge i prosent av folketallet.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48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4363340" y="4091560"/>
            <a:ext cx="405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Fruktbarheten i Norge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5315" y="911029"/>
            <a:ext cx="39946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Fruktbarheten til norske kvinner er på vei 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 vært synkende siden 2009.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SSB tror fruktbarheten vil ta</a:t>
            </a:r>
            <a:r>
              <a:rPr kumimoji="0" lang="nb-NO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seg opp igjen.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aseline="0" dirty="0" smtClean="0">
                <a:solidFill>
                  <a:prstClr val="black"/>
                </a:solidFill>
                <a:latin typeface="Calibri"/>
              </a:rPr>
              <a:t>Utviklingen</a:t>
            </a:r>
            <a:r>
              <a:rPr lang="nb-NO" sz="2400" dirty="0" smtClean="0">
                <a:solidFill>
                  <a:prstClr val="black"/>
                </a:solidFill>
                <a:latin typeface="Calibri"/>
              </a:rPr>
              <a:t> så langt i 2018 likner mest på alternativet med lav nasjonal vekst.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7600" y="132498"/>
            <a:ext cx="33408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Fruktbarhet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37" y="0"/>
            <a:ext cx="4838995" cy="37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81599" y="380443"/>
            <a:ext cx="8647201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Steder får ofte ikke vekst som forventet:</a:t>
            </a:r>
          </a:p>
          <a:p>
            <a:endParaRPr lang="nb-NO" sz="3200" dirty="0"/>
          </a:p>
          <a:p>
            <a:r>
              <a:rPr lang="nb-NO" sz="3200" dirty="0" smtClean="0"/>
              <a:t>Noen steder får høyere innflytting og befolkningsvekst enn lokalisering og arbeidsplassvekst tilsier. </a:t>
            </a:r>
          </a:p>
          <a:p>
            <a:r>
              <a:rPr lang="nb-NO" sz="3200" dirty="0" smtClean="0"/>
              <a:t>De er attraktive som bosted.</a:t>
            </a:r>
          </a:p>
          <a:p>
            <a:endParaRPr lang="nb-NO" sz="3200" dirty="0"/>
          </a:p>
          <a:p>
            <a:r>
              <a:rPr lang="nb-NO" sz="3200" dirty="0" smtClean="0"/>
              <a:t>Noen steder har høyere vekst i næringslivet enn forventet. </a:t>
            </a:r>
          </a:p>
          <a:p>
            <a:r>
              <a:rPr lang="nb-NO" sz="3200" dirty="0" smtClean="0"/>
              <a:t>Det er attraktive for næringsliv.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76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924202"/>
              </p:ext>
            </p:extLst>
          </p:nvPr>
        </p:nvGraphicFramePr>
        <p:xfrm>
          <a:off x="2080800" y="0"/>
          <a:ext cx="7063200" cy="60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253200" y="777600"/>
            <a:ext cx="23328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Attraktive for både bosetting og næringsliv</a:t>
            </a:r>
            <a:endParaRPr lang="nb-NO" sz="24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253200" y="3403200"/>
            <a:ext cx="23328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Attraktive for næringsliv, men ikke for bosetting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3063600" y="777599"/>
            <a:ext cx="2480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Attraktive for bosetting, men ikke for næringsliv</a:t>
            </a:r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132000" y="3423599"/>
            <a:ext cx="248040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Ikke attraktiv for næringsliv eller bosetting 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840279" y="43480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Befolkningsendringer i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Samisk område siste </a:t>
            </a:r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12 måneder dekomponert, målt hvert kvartal.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29600" y="885600"/>
            <a:ext cx="36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Samisk område har hatt fødselsunderskudd.</a:t>
            </a:r>
          </a:p>
          <a:p>
            <a:endParaRPr lang="nb-NO" sz="2400" dirty="0"/>
          </a:p>
          <a:p>
            <a:r>
              <a:rPr lang="nb-NO" sz="2400" dirty="0" smtClean="0"/>
              <a:t>Netto innenlands fraflytting.</a:t>
            </a:r>
          </a:p>
          <a:p>
            <a:endParaRPr lang="nb-NO" sz="2400" dirty="0"/>
          </a:p>
          <a:p>
            <a:r>
              <a:rPr lang="nb-NO" sz="2400" dirty="0" smtClean="0"/>
              <a:t>Innvandring har skapt befolkningsvekst i perioder.</a:t>
            </a:r>
          </a:p>
          <a:p>
            <a:endParaRPr lang="nb-NO" sz="2400" dirty="0"/>
          </a:p>
          <a:p>
            <a:r>
              <a:rPr lang="nb-NO" sz="2400" dirty="0" smtClean="0"/>
              <a:t>Men nå synker innvandringen til Norge og Samisk område.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Befolkningsvekst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43" y="0"/>
            <a:ext cx="4816116" cy="42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572001" y="54729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Bosteds- og næringsattraktivitet til kommunene i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Samisk område </a:t>
            </a:r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i perioden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2008-2017.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64" y="0"/>
            <a:ext cx="5787936" cy="5405933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878470" y="672998"/>
            <a:ext cx="133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Gamvik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5837" y="1473927"/>
            <a:ext cx="3123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Gamvik har vært den mest attraktive kommunen i landet de ti siste årene.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3379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522727" y="4404499"/>
            <a:ext cx="4494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Scenarier for befolkningsvekst i Samisk område med hovedalternativet for nasjonal vekst.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4605" y="1584000"/>
            <a:ext cx="3113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Samisk område må øke sin attraktivitet for å unngå nedgang.</a:t>
            </a:r>
          </a:p>
          <a:p>
            <a:endParaRPr lang="nb-NO" sz="3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29103" y="309774"/>
            <a:ext cx="195249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Scenarier</a:t>
            </a:r>
            <a:endParaRPr lang="nb-NO" sz="3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54" y="164592"/>
            <a:ext cx="5938245" cy="42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645274" y="4631423"/>
            <a:ext cx="47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Scenarier for antall barn 6-15 i </a:t>
            </a:r>
            <a:r>
              <a:rPr lang="nb-NO" dirty="0"/>
              <a:t>Samisk område.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66400" y="1209600"/>
            <a:ext cx="389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Antall skolebarn vil synke.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52800" y="324000"/>
            <a:ext cx="2275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Scenarier</a:t>
            </a:r>
            <a:endParaRPr lang="nb-NO" sz="32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96" y="59436"/>
            <a:ext cx="6093104" cy="44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645274" y="4631423"/>
            <a:ext cx="47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Scenarier for antall innbyggere 70 år og eldre i </a:t>
            </a:r>
            <a:r>
              <a:rPr lang="nb-NO" dirty="0"/>
              <a:t>Samisk område.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266400" y="1209600"/>
            <a:ext cx="266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Antall eldre vil øke mye, uansett scenario.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52800" y="324000"/>
            <a:ext cx="2275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Scenarier</a:t>
            </a:r>
            <a:endParaRPr lang="nb-NO" sz="32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32" y="164592"/>
            <a:ext cx="6111368" cy="43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23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352800" y="324000"/>
            <a:ext cx="2275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Scenarier</a:t>
            </a:r>
            <a:endParaRPr lang="nb-NO" sz="32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66400" y="1209600"/>
            <a:ext cx="389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Forsørgerbyrden vil øke.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88" y="0"/>
            <a:ext cx="6048744" cy="4681728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3240634" y="5106010"/>
            <a:ext cx="583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Antall innbyggere i arbeidsdyktig alder per pensjonist </a:t>
            </a:r>
            <a:r>
              <a:rPr lang="nb-NO" dirty="0"/>
              <a:t>Samisk område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547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Knut Vareide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25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Hvordan skape attraktivitet?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Og hva betyr tillit?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91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342102" y="51620"/>
            <a:ext cx="619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Hvordan skape attraktivitet?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200893" y="1526458"/>
          <a:ext cx="8611268" cy="4945914"/>
        </p:xfrm>
        <a:graphic>
          <a:graphicData uri="http://schemas.openxmlformats.org/drawingml/2006/table">
            <a:tbl>
              <a:tblPr firstRow="1" firstCol="1" bandRow="1"/>
              <a:tblGrid>
                <a:gridCol w="30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2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b-NO" sz="2800" dirty="0" smtClean="0">
                          <a:solidFill>
                            <a:srgbClr val="0070C0"/>
                          </a:solidFill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 kategorier av attraktivitetsfaktorer</a:t>
                      </a:r>
                      <a:endParaRPr lang="nb-NO" sz="2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97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Areal og bygninger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Tilrettelegge</a:t>
                      </a:r>
                      <a:r>
                        <a:rPr lang="nb-NO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attraktive arealer for boliger, næringsvirksomhet, handel. Stimulere til bygging av boliger og attraktive næringsbygg. Næringshager. 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Ameniteter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Skape</a:t>
                      </a:r>
                      <a:r>
                        <a:rPr lang="nb-NO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nye attraksjoner, tilbud, forbedre kommunal service, bedre tjenester til næringslivet, aktiviteter og kultur, kafeer og møteplasser, liv i sentrum, …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Omdømme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Skape et positivt</a:t>
                      </a:r>
                      <a:r>
                        <a:rPr lang="nb-NO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bilde av stedet, bli vurdert som et sted å flytte til, et sted å besøke, et sted å etablere bedrift.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Stedlig kultur og identitet</a:t>
                      </a:r>
                      <a:endParaRPr lang="nb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 identitet, samarbeidsånd og tillit, optimisme, risikovilje, investeringslyst,</a:t>
                      </a:r>
                      <a:r>
                        <a:rPr lang="nb-NO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interesse for å være med å utvikle stedet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538315" y="766263"/>
            <a:ext cx="833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jennom endringer, nyskaping og forbedringer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474838" y="66368"/>
            <a:ext cx="72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Hvordan skape attraktivitet?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355753" y="1957319"/>
          <a:ext cx="8323673" cy="4686829"/>
        </p:xfrm>
        <a:graphic>
          <a:graphicData uri="http://schemas.openxmlformats.org/drawingml/2006/table">
            <a:tbl>
              <a:tblPr firstRow="1" firstCol="1" bandRow="1"/>
              <a:tblGrid>
                <a:gridCol w="1545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9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/>
                          </a:solidFill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Bosted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/>
                          </a:solidFill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Besøk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/>
                          </a:solidFill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Bedrift</a:t>
                      </a:r>
                      <a:endParaRPr lang="nb-NO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Areal og bygninger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Boligtomter, arealer og boliger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Overnatting, hytter og hyttetomter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Næringsareal og næringsbygg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0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Ameniteter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Gode kommunale </a:t>
                      </a: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tjenester, </a:t>
                      </a:r>
                      <a:r>
                        <a:rPr lang="nb-NO" sz="1800" dirty="0" smtClean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fritidstilbud. </a:t>
                      </a:r>
                      <a:endParaRPr lang="nb-NO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Attraksjoner og aktiviteter, </a:t>
                      </a:r>
                      <a:r>
                        <a:rPr lang="nb-NO" sz="1800" dirty="0" smtClean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kultur. </a:t>
                      </a:r>
                      <a:endParaRPr lang="nb-NO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Gode</a:t>
                      </a:r>
                      <a:r>
                        <a:rPr lang="nb-NO" sz="1800" baseline="0" dirty="0" smtClean="0">
                          <a:solidFill>
                            <a:schemeClr val="tx1"/>
                          </a:solidFill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transport-løsninger. 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Omdømme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Omdømme som bosted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Omdømme for besøk, </a:t>
                      </a:r>
                      <a:r>
                        <a:rPr lang="nb-NO" sz="1800" dirty="0" smtClean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destinasjons-markedsføring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Omdømme som næringssted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9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Stedlig kultur og identitet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Lokal identitet, åpenhet, optimisme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Gjestfrihet, </a:t>
                      </a:r>
                      <a:r>
                        <a:rPr lang="nb-NO" sz="1800" dirty="0" smtClean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service. 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Risikovilje og vilje til vekst, </a:t>
                      </a: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optimisme Innovasjonsevne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177876" y="721066"/>
            <a:ext cx="8679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Ulike attraktivitetsfaktorer og tiltak for ulike attraktivitetsdimensjoner: Bosted, Besøk og Bedrift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529098" y="2734704"/>
            <a:ext cx="605643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Omdømme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529099" y="3312464"/>
            <a:ext cx="218628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Areal og bygninger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3785522" y="3312464"/>
            <a:ext cx="163200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Ameniteter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(Goder)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525542" y="3306975"/>
            <a:ext cx="205998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960F2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Identitet og stedlig kultur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1248056" y="1872342"/>
            <a:ext cx="661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Fire kategorier av attraktivitetsfaktorer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342399" y="493486"/>
            <a:ext cx="652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 finnes mange faktorer som kan bety noe for attraktiviteten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779056" y="4927155"/>
            <a:ext cx="2144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 ha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765562" y="4927155"/>
            <a:ext cx="2144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-faktor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4144835" y="4144835"/>
            <a:ext cx="439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Folketallet indeksert slik at nivået i 2000=100.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1551" y="1283072"/>
            <a:ext cx="3206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Folketallet i Samisk område har sunket mens landet ellers har hatt sterk vekst.</a:t>
            </a:r>
            <a:endParaRPr lang="nb-NO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Befolkningsvekst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76" y="0"/>
            <a:ext cx="5246627" cy="41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474838" y="66368"/>
            <a:ext cx="72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Hvordan skape attraktivitet?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116116" y="825205"/>
          <a:ext cx="8948056" cy="5867741"/>
        </p:xfrm>
        <a:graphic>
          <a:graphicData uri="http://schemas.openxmlformats.org/drawingml/2006/table">
            <a:tbl>
              <a:tblPr firstRow="1" firstCol="1" bandRow="1"/>
              <a:tblGrid>
                <a:gridCol w="223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9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Bosted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Besøk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Bedrift</a:t>
                      </a: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2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Areal og bygninger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Ameniteter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8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Omdømme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TheSansExtraLight-Plain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Stedlig kultur og identitet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095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280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Hvordan</a:t>
                      </a:r>
                      <a:r>
                        <a:rPr lang="nb-NO" sz="280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skape en utviklings- og endringskultur? Hvordan mobilisere alle aktører til innsats for å øke attraktiviteten?</a:t>
                      </a:r>
                      <a:endParaRPr lang="nb-NO" sz="2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7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vrundet rektangel 7"/>
          <p:cNvSpPr/>
          <p:nvPr/>
        </p:nvSpPr>
        <p:spPr>
          <a:xfrm>
            <a:off x="110605" y="1353231"/>
            <a:ext cx="4869700" cy="46882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86116" y="1418902"/>
            <a:ext cx="4729430" cy="21653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74147" y="1706935"/>
            <a:ext cx="1525020" cy="1537416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Politikere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988785" y="1715917"/>
            <a:ext cx="1587695" cy="1606682"/>
          </a:xfrm>
          <a:prstGeom prst="ellipse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Ansatte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150599" y="4579425"/>
            <a:ext cx="1945095" cy="13593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Næringslivet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il høyre 2"/>
          <p:cNvSpPr/>
          <p:nvPr/>
        </p:nvSpPr>
        <p:spPr>
          <a:xfrm>
            <a:off x="2095694" y="1994966"/>
            <a:ext cx="869993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Pil høyre 43"/>
          <p:cNvSpPr/>
          <p:nvPr/>
        </p:nvSpPr>
        <p:spPr>
          <a:xfrm flipH="1">
            <a:off x="2011179" y="2489491"/>
            <a:ext cx="869993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kstSylinder 46"/>
          <p:cNvSpPr txBox="1"/>
          <p:nvPr/>
        </p:nvSpPr>
        <p:spPr>
          <a:xfrm>
            <a:off x="6204711" y="2736094"/>
            <a:ext cx="276934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Fylkeskommunen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kstSylinder 47"/>
          <p:cNvSpPr txBox="1"/>
          <p:nvPr/>
        </p:nvSpPr>
        <p:spPr>
          <a:xfrm>
            <a:off x="6207917" y="3412300"/>
            <a:ext cx="27839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Nabokommuner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kebent trekant 8"/>
          <p:cNvSpPr/>
          <p:nvPr/>
        </p:nvSpPr>
        <p:spPr>
          <a:xfrm>
            <a:off x="757836" y="92682"/>
            <a:ext cx="1541122" cy="95606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Likebent trekant 56"/>
          <p:cNvSpPr/>
          <p:nvPr/>
        </p:nvSpPr>
        <p:spPr>
          <a:xfrm>
            <a:off x="2704149" y="63856"/>
            <a:ext cx="1463290" cy="978927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763984" y="925789"/>
            <a:ext cx="154112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Stedsidentitet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Pil høyre 59"/>
          <p:cNvSpPr/>
          <p:nvPr/>
        </p:nvSpPr>
        <p:spPr>
          <a:xfrm>
            <a:off x="5059477" y="2708855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Pil høyre 60"/>
          <p:cNvSpPr/>
          <p:nvPr/>
        </p:nvSpPr>
        <p:spPr>
          <a:xfrm>
            <a:off x="5059477" y="3377017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424685" y="3060989"/>
            <a:ext cx="21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Kommunen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Pil høyre 67"/>
          <p:cNvSpPr/>
          <p:nvPr/>
        </p:nvSpPr>
        <p:spPr>
          <a:xfrm rot="16200000">
            <a:off x="381849" y="3716961"/>
            <a:ext cx="977289" cy="60096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Pil høyre 68"/>
          <p:cNvSpPr/>
          <p:nvPr/>
        </p:nvSpPr>
        <p:spPr>
          <a:xfrm rot="16200000" flipH="1">
            <a:off x="937458" y="3753521"/>
            <a:ext cx="995107" cy="57425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870493" y="2601752"/>
            <a:ext cx="674191" cy="398792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673967" y="5453912"/>
            <a:ext cx="832652" cy="42788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5203577" y="513419"/>
            <a:ext cx="3476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Tillitskart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kstSylinder 33"/>
          <p:cNvSpPr txBox="1"/>
          <p:nvPr/>
        </p:nvSpPr>
        <p:spPr>
          <a:xfrm>
            <a:off x="6204711" y="4088506"/>
            <a:ext cx="274533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Besøkende</a:t>
            </a:r>
          </a:p>
        </p:txBody>
      </p:sp>
      <p:sp>
        <p:nvSpPr>
          <p:cNvPr id="35" name="Pil høyre 34"/>
          <p:cNvSpPr/>
          <p:nvPr/>
        </p:nvSpPr>
        <p:spPr>
          <a:xfrm>
            <a:off x="5059477" y="4035238"/>
            <a:ext cx="990095" cy="5354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2704149" y="935839"/>
            <a:ext cx="146349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Optimisme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2979410" y="4563460"/>
            <a:ext cx="1978085" cy="13593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Frivillig sektor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Pil høyre 37"/>
          <p:cNvSpPr/>
          <p:nvPr/>
        </p:nvSpPr>
        <p:spPr>
          <a:xfrm rot="16200000">
            <a:off x="3093468" y="3714309"/>
            <a:ext cx="977289" cy="60096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Pil høyre 39"/>
          <p:cNvSpPr/>
          <p:nvPr/>
        </p:nvSpPr>
        <p:spPr>
          <a:xfrm rot="16200000" flipH="1">
            <a:off x="3649077" y="3750869"/>
            <a:ext cx="995107" cy="57425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3517790" y="5458436"/>
            <a:ext cx="832652" cy="41883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il høyre 45"/>
          <p:cNvSpPr/>
          <p:nvPr/>
        </p:nvSpPr>
        <p:spPr>
          <a:xfrm flipH="1">
            <a:off x="2079620" y="5245827"/>
            <a:ext cx="869993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Pil høyre 48"/>
          <p:cNvSpPr/>
          <p:nvPr/>
        </p:nvSpPr>
        <p:spPr>
          <a:xfrm>
            <a:off x="2135688" y="4748025"/>
            <a:ext cx="869993" cy="5033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78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Knut Vareide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13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280897" y="5168216"/>
            <a:ext cx="439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Befolkningsvekst i 2008-2017.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91550" y="1283072"/>
            <a:ext cx="3880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Hvis samisk område var et eget fylke, ville det være det eneste fylket med befolkningsnedgang de siste ti årene.</a:t>
            </a:r>
            <a:endParaRPr lang="nb-NO" sz="2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Befolkningsvekst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48" y="58522"/>
            <a:ext cx="4915125" cy="500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00" y="0"/>
            <a:ext cx="4442400" cy="451347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Befolkningsvekst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5084064" y="4806086"/>
            <a:ext cx="405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Befolkningsvekst i kommunene i Samisk område 2008-2017.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91550" y="1283072"/>
            <a:ext cx="38806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Bildet er ikke ensartet.</a:t>
            </a:r>
          </a:p>
          <a:p>
            <a:endParaRPr lang="nb-NO" sz="2800" dirty="0"/>
          </a:p>
          <a:p>
            <a:r>
              <a:rPr lang="nb-NO" sz="2800" dirty="0" smtClean="0"/>
              <a:t>Noen av kommunene i Samisk område har god befolkningsvekst.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9671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Arbeidsplasser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3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096403" y="40936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Antall arbeidsplasser i offentlig og privat sektor i </a:t>
            </a:r>
            <a:r>
              <a:rPr lang="nb-NO" dirty="0" smtClean="0">
                <a:latin typeface="Sabon LT Std"/>
                <a:ea typeface="Calibri" panose="020F0502020204030204" pitchFamily="34" charset="0"/>
                <a:cs typeface="Times New Roman" panose="02020603050405020304" pitchFamily="18" charset="0"/>
              </a:rPr>
              <a:t>Samisk område.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06908" y="1341565"/>
            <a:ext cx="3529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Det har blitt gradvis færre arbeidsplasser i Samisk område.</a:t>
            </a:r>
          </a:p>
          <a:p>
            <a:endParaRPr lang="nb-NO" sz="2400" dirty="0"/>
          </a:p>
          <a:p>
            <a:r>
              <a:rPr lang="nb-NO" sz="2400" dirty="0" smtClean="0"/>
              <a:t>Men det ble vekst i 2017.</a:t>
            </a:r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Arbeidsplasser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86" y="0"/>
            <a:ext cx="5065224" cy="396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496159" y="4271649"/>
            <a:ext cx="441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Utvikling i antall arbeidsplasser i offentlig og privat sektor, indeksert og vektet mot den nasjonale indeksen. Nivå i 2000=100.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7678" y="1341565"/>
            <a:ext cx="3509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Mye svakere utvikling i antall arbeidsplasser i Samisk område enn i resten av landet.</a:t>
            </a:r>
          </a:p>
          <a:p>
            <a:endParaRPr lang="nb-NO" sz="2400" dirty="0"/>
          </a:p>
          <a:p>
            <a:r>
              <a:rPr lang="nb-NO" sz="2400" dirty="0" smtClean="0"/>
              <a:t>Men god utvikling i næringslivet i 2017.</a:t>
            </a:r>
            <a:endParaRPr lang="nb-NO" sz="2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91550" y="187200"/>
            <a:ext cx="320605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Arbeidsplasser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95" y="0"/>
            <a:ext cx="4824919" cy="38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F">
  <a:themeElements>
    <a:clrScheme name="Telemarksforsking">
      <a:dk1>
        <a:sysClr val="windowText" lastClr="000000"/>
      </a:dk1>
      <a:lt1>
        <a:sysClr val="window" lastClr="FFFFFF"/>
      </a:lt1>
      <a:dk2>
        <a:srgbClr val="C0C1BF"/>
      </a:dk2>
      <a:lt2>
        <a:srgbClr val="EFEEED"/>
      </a:lt2>
      <a:accent1>
        <a:srgbClr val="9CBA72"/>
      </a:accent1>
      <a:accent2>
        <a:srgbClr val="9CBA72"/>
      </a:accent2>
      <a:accent3>
        <a:srgbClr val="3C3C3B"/>
      </a:accent3>
      <a:accent4>
        <a:srgbClr val="636463"/>
      </a:accent4>
      <a:accent5>
        <a:srgbClr val="8D8E8D"/>
      </a:accent5>
      <a:accent6>
        <a:srgbClr val="C0C1BF"/>
      </a:accent6>
      <a:hlink>
        <a:srgbClr val="951D26"/>
      </a:hlink>
      <a:folHlink>
        <a:srgbClr val="951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BA7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Telemarksforsking">
      <a:dk1>
        <a:sysClr val="windowText" lastClr="000000"/>
      </a:dk1>
      <a:lt1>
        <a:sysClr val="window" lastClr="FFFFFF"/>
      </a:lt1>
      <a:dk2>
        <a:srgbClr val="C0C1BF"/>
      </a:dk2>
      <a:lt2>
        <a:srgbClr val="EFEEED"/>
      </a:lt2>
      <a:accent1>
        <a:srgbClr val="9CBA72"/>
      </a:accent1>
      <a:accent2>
        <a:srgbClr val="9CBA72"/>
      </a:accent2>
      <a:accent3>
        <a:srgbClr val="3C3C3B"/>
      </a:accent3>
      <a:accent4>
        <a:srgbClr val="636463"/>
      </a:accent4>
      <a:accent5>
        <a:srgbClr val="8D8E8D"/>
      </a:accent5>
      <a:accent6>
        <a:srgbClr val="C0C1BF"/>
      </a:accent6>
      <a:hlink>
        <a:srgbClr val="951D26"/>
      </a:hlink>
      <a:folHlink>
        <a:srgbClr val="951D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CBA7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 mal eng.potx" id="{E89A0242-FA30-44CB-B448-7755217DE902}" vid="{C3A8336E-B48E-4D52-B1CD-F45F57E51F1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4639</TotalTime>
  <Words>1175</Words>
  <Application>Microsoft Office PowerPoint</Application>
  <PresentationFormat>Skjermfremvisning (4:3)</PresentationFormat>
  <Paragraphs>264</Paragraphs>
  <Slides>42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42</vt:i4>
      </vt:variant>
    </vt:vector>
  </HeadingPairs>
  <TitlesOfParts>
    <vt:vector size="52" baseType="lpstr">
      <vt:lpstr>Arial</vt:lpstr>
      <vt:lpstr>Calibri</vt:lpstr>
      <vt:lpstr>Calibri Light</vt:lpstr>
      <vt:lpstr>Georgia</vt:lpstr>
      <vt:lpstr>Sabon LT Std</vt:lpstr>
      <vt:lpstr>TheSansExtraLight-Plain</vt:lpstr>
      <vt:lpstr>Times New Roman</vt:lpstr>
      <vt:lpstr>Powerpoint TF</vt:lpstr>
      <vt:lpstr>Office-tema</vt:lpstr>
      <vt:lpstr>2_Office-tema</vt:lpstr>
      <vt:lpstr>Regional analyse for Samisk område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Arbeidsplasser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Framtidsutsikter for Samisk område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meg!</vt:lpstr>
      <vt:lpstr>Hvordan skape attraktivitet?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meg!</vt:lpstr>
    </vt:vector>
  </TitlesOfParts>
  <Company>HBV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S. Vareide</dc:creator>
  <cp:lastModifiedBy>Knut S. Vareide</cp:lastModifiedBy>
  <cp:revision>212</cp:revision>
  <dcterms:created xsi:type="dcterms:W3CDTF">2017-04-23T10:05:01Z</dcterms:created>
  <dcterms:modified xsi:type="dcterms:W3CDTF">2018-11-06T18:00:30Z</dcterms:modified>
</cp:coreProperties>
</file>