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6" r:id="rId3"/>
    <p:sldId id="271" r:id="rId4"/>
    <p:sldId id="267" r:id="rId5"/>
    <p:sldId id="265" r:id="rId6"/>
    <p:sldId id="268" r:id="rId7"/>
    <p:sldId id="269" r:id="rId8"/>
    <p:sldId id="270" r:id="rId9"/>
  </p:sldIdLst>
  <p:sldSz cx="9144000" cy="6858000" type="screen4x3"/>
  <p:notesSz cx="6797675" cy="98567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5491-A704-4F6B-B96B-385AAA92E21A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7C94-011A-4ACB-B824-D4571F6F15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68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Hva innebærer det å ha anvisningsmyndighet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Rett til å disponere ressurser innenfor vedtatt/godkjent budsjett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Rett til å rekvirere penger og gi ordre om utbetaling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kontrollere at de regninger som anvises, faktisk er en fylkeskommunal utgift.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påse at nødvendig og tilfredsstillende dokumentasjon er vedlagt bilagene.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planlegge virksomheten slik at de bevilgede midler fordeles over året, og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atde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driftsforutsetninger bevilgningsvedtaket bygger på, blir oppfylt.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holde seg innenfor de ressursrammer fylkestinget har vedtatt under behandlingen av årsbudsjettet (eventuelt senere regulert av styringsorgan med myndighet til det).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holde seg orientert om realisert forbruk og aktivitetsnivå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påse at interne rutiner og kontroll er etablert og fungerer og tilfredsstiller fastsatte krav. I dette ligger å sørge for tilfredsstillende organisering av arbeidet slik at unndragelse av midler og dobbeltutbetalinger ikke kan finne sted. Det vil si å sørge for at gode kontrollrutiner og tilfredsstillende arbeidsdeling mellom rekvisisjon,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bilagforberedelse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attestasjon, anvisning og regnskapsregistrering.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sørge for at administrativt personell innehar nødvendig kompetanse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jevnlig å rapportere til sin tilsynsansvarlige om aktivitets- og budsjettgjennomføring i forhold til hva som var planlagt og vedtatt. I tillegg skal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årsprognoser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avvik samt tiltak for å sikre budsjettbalanse og realisering av planlagt produksjonsnivå framgå i rapporten</a:t>
            </a: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Plikt til å sørge for å opprettholde verdien på utstyr, bygninger og anlegg. Det vil si sørge for budsjettering og gjennomføring av tilstrekkelig vedlikehold/utskifting av utstyrs- og bygningsmassen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BBAAD-563A-428D-AE22-7BDEE84CBD3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25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dirty="0" smtClean="0"/>
              <a:t>Intern kontroll: </a:t>
            </a:r>
          </a:p>
          <a:p>
            <a:r>
              <a:rPr lang="nb-NO" sz="1200" dirty="0" smtClean="0"/>
              <a:t>I dette ligger å sørge for tilfredsstillende organisering av arbeidet slik at unndragelse av midler og dobbeltutbetalinger ikke kan finne sted. Det vil si å sørge for at gode kontrollrutiner og tilfredsstillende arbeidsdeling mellom rekvisisjon, </a:t>
            </a:r>
            <a:r>
              <a:rPr lang="nb-NO" sz="1200" dirty="0" err="1" smtClean="0"/>
              <a:t>bilagforberedelse</a:t>
            </a:r>
            <a:r>
              <a:rPr lang="nb-NO" sz="1200" dirty="0" smtClean="0"/>
              <a:t>, attestasjon, anvisning og regnskapsregistrering.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Det vil si sørge for budsjettering og gjennomføring av tilstrekkelig vedlikehold/utskifting av utstyrs- og bygningsmassen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F7C94-011A-4ACB-B824-D4571F6F15E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37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8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5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1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8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01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6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6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87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0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0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05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58E1-1EA7-4C93-B627-A8580C2C904D}" type="datetimeFigureOut">
              <a:rPr lang="nb-NO" smtClean="0"/>
              <a:t>23.11.2015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sysekstern.tromsfylke.no/star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romsfylke.no/ansattport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Attestasjon og anvisning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553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269071"/>
            <a:ext cx="8435975" cy="50395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dirty="0" smtClean="0"/>
              <a:t>Hvor finner du økonomihåndbøkene?</a:t>
            </a:r>
            <a:endParaRPr lang="nb-NO" dirty="0"/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>
          <a:xfrm>
            <a:off x="179386" y="1775868"/>
            <a:ext cx="8785225" cy="4176712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nb-NO" altLang="nb-NO" sz="2600" dirty="0" smtClean="0"/>
              <a:t>Ligger </a:t>
            </a:r>
            <a:r>
              <a:rPr lang="nb-NO" altLang="nb-NO" sz="2600" dirty="0" smtClean="0"/>
              <a:t>i fylkeskommunens </a:t>
            </a:r>
            <a:r>
              <a:rPr lang="nb-NO" altLang="nb-NO" sz="2600" b="1" dirty="0" smtClean="0"/>
              <a:t>kvalitets- og styringssystem</a:t>
            </a:r>
            <a:r>
              <a:rPr lang="nb-NO" altLang="nb-NO" sz="2600" dirty="0" smtClean="0"/>
              <a:t>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nb-NO" altLang="nb-NO" sz="26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nb-NO" altLang="nb-NO" sz="2600" dirty="0" smtClean="0"/>
              <a:t>Du finner det på intranett</a:t>
            </a:r>
            <a:r>
              <a:rPr lang="nb-NO" altLang="nb-NO" sz="2600" dirty="0" smtClean="0"/>
              <a:t>:</a:t>
            </a:r>
            <a:endParaRPr lang="nb-NO" altLang="nb-NO" sz="12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nb-NO" altLang="nb-NO" sz="1200" dirty="0">
                <a:hlinkClick r:id="rId2"/>
              </a:rPr>
              <a:t>http://</a:t>
            </a:r>
            <a:r>
              <a:rPr lang="nb-NO" altLang="nb-NO" sz="1200" dirty="0" smtClean="0">
                <a:hlinkClick r:id="rId2"/>
              </a:rPr>
              <a:t>ksysekstern.tromsfylke.no/start.aspx</a:t>
            </a:r>
            <a:endParaRPr lang="nb-NO" altLang="nb-NO" sz="1200" dirty="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nb-NO" altLang="nb-NO" sz="2600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636912"/>
            <a:ext cx="4591255" cy="375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9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…Og på startsiden på intranett: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www.tromsfylke.no/ansattportal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28190"/>
            <a:ext cx="6408712" cy="399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9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Delegert anvisningsmyndighet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Gis </a:t>
            </a:r>
            <a:r>
              <a:rPr lang="nb-NO" dirty="0"/>
              <a:t>bare til </a:t>
            </a:r>
            <a:r>
              <a:rPr lang="nb-NO" dirty="0" smtClean="0"/>
              <a:t>én </a:t>
            </a:r>
            <a:r>
              <a:rPr lang="nb-NO" dirty="0"/>
              <a:t>person (øverste leder) i hver </a:t>
            </a:r>
            <a:r>
              <a:rPr lang="nb-NO" dirty="0" smtClean="0"/>
              <a:t>virksomhet. Kan </a:t>
            </a:r>
            <a:r>
              <a:rPr lang="nb-NO" dirty="0"/>
              <a:t>ikke delegeres videre. </a:t>
            </a:r>
            <a:endParaRPr lang="nb-NO" dirty="0" smtClean="0"/>
          </a:p>
          <a:p>
            <a:r>
              <a:rPr lang="nb-NO" dirty="0" smtClean="0"/>
              <a:t>Den </a:t>
            </a:r>
            <a:r>
              <a:rPr lang="nb-NO" dirty="0"/>
              <a:t>som er delegert slik myndighet, kan </a:t>
            </a:r>
            <a:r>
              <a:rPr lang="nb-NO" dirty="0" smtClean="0"/>
              <a:t>bemyndige andre </a:t>
            </a:r>
            <a:r>
              <a:rPr lang="nb-NO" dirty="0"/>
              <a:t>i organisasjonen til å utføre anvisningsarbeidet </a:t>
            </a:r>
            <a:r>
              <a:rPr lang="nb-NO" b="1" dirty="0"/>
              <a:t>på sine vegne</a:t>
            </a:r>
            <a:r>
              <a:rPr lang="nb-NO" dirty="0" smtClean="0"/>
              <a:t>.</a:t>
            </a:r>
          </a:p>
          <a:p>
            <a:r>
              <a:rPr lang="nb-NO" dirty="0" smtClean="0"/>
              <a:t>Enhver anmodning om utbetaling skal både attesteres og anvises.</a:t>
            </a:r>
          </a:p>
          <a:p>
            <a:r>
              <a:rPr lang="nb-NO" dirty="0" smtClean="0"/>
              <a:t>Det følger en rekke rettigheter og plikter med anvisningsmyndigheten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582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76064"/>
          </a:xfrm>
        </p:spPr>
        <p:txBody>
          <a:bodyPr>
            <a:noAutofit/>
          </a:bodyPr>
          <a:lstStyle/>
          <a:p>
            <a:r>
              <a:rPr lang="nb-NO" b="1" dirty="0" smtClean="0"/>
              <a:t>Anvisningsmyndighet – Rett til å ….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/>
          </a:bodyPr>
          <a:lstStyle/>
          <a:p>
            <a:pPr marL="536575" lvl="1" indent="-449263"/>
            <a:r>
              <a:rPr lang="nb-NO" sz="3200" dirty="0" smtClean="0"/>
              <a:t>disponere </a:t>
            </a:r>
            <a:r>
              <a:rPr lang="nb-NO" sz="3200" dirty="0"/>
              <a:t>ressurser innenfor vedtatt/godkjent </a:t>
            </a:r>
            <a:r>
              <a:rPr lang="nb-NO" sz="3200" dirty="0" smtClean="0"/>
              <a:t>budsjett</a:t>
            </a:r>
          </a:p>
          <a:p>
            <a:pPr marL="536575" lvl="1" indent="-449263"/>
            <a:r>
              <a:rPr lang="nb-NO" sz="3200" dirty="0" smtClean="0"/>
              <a:t>rekvirere </a:t>
            </a:r>
            <a:r>
              <a:rPr lang="nb-NO" sz="3200" dirty="0"/>
              <a:t>penger og gi ordre om utbetaling</a:t>
            </a:r>
          </a:p>
          <a:p>
            <a:endParaRPr lang="nb-NO" sz="6400" dirty="0"/>
          </a:p>
        </p:txBody>
      </p:sp>
    </p:spTree>
    <p:extLst>
      <p:ext uri="{BB962C8B-B14F-4D97-AF65-F5344CB8AC3E}">
        <p14:creationId xmlns:p14="http://schemas.microsoft.com/office/powerpoint/2010/main" val="120234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Anvisningsmyndighet – Plikt til å ….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4032448"/>
          </a:xfrm>
        </p:spPr>
        <p:txBody>
          <a:bodyPr>
            <a:noAutofit/>
          </a:bodyPr>
          <a:lstStyle/>
          <a:p>
            <a:pPr marL="269875" lvl="1" indent="-160338"/>
            <a:r>
              <a:rPr lang="nb-NO" sz="2200" dirty="0"/>
              <a:t>kontrollere at </a:t>
            </a:r>
            <a:r>
              <a:rPr lang="nb-NO" sz="2200" dirty="0" smtClean="0"/>
              <a:t>fakturaer </a:t>
            </a:r>
            <a:r>
              <a:rPr lang="nb-NO" sz="2200" dirty="0"/>
              <a:t>som </a:t>
            </a:r>
            <a:r>
              <a:rPr lang="nb-NO" sz="2200" dirty="0" smtClean="0"/>
              <a:t>anvises tilhører fylkeskommunen</a:t>
            </a:r>
            <a:endParaRPr lang="nb-NO" sz="2200" dirty="0"/>
          </a:p>
          <a:p>
            <a:pPr marL="269875" lvl="1" indent="-160338"/>
            <a:r>
              <a:rPr lang="nb-NO" sz="2200" dirty="0" smtClean="0"/>
              <a:t>påse nødvendig </a:t>
            </a:r>
            <a:r>
              <a:rPr lang="nb-NO" sz="2200" dirty="0"/>
              <a:t>og tilfredsstillende </a:t>
            </a:r>
            <a:r>
              <a:rPr lang="nb-NO" sz="2200" dirty="0" smtClean="0"/>
              <a:t>dokumentasjon</a:t>
            </a:r>
          </a:p>
          <a:p>
            <a:pPr marL="269875" lvl="1" indent="-160338"/>
            <a:r>
              <a:rPr lang="nb-NO" sz="2200" dirty="0" smtClean="0"/>
              <a:t>planlegge </a:t>
            </a:r>
            <a:r>
              <a:rPr lang="nb-NO" sz="2200" dirty="0"/>
              <a:t>virksomheten slik at </a:t>
            </a:r>
            <a:r>
              <a:rPr lang="nb-NO" sz="2200" dirty="0" smtClean="0"/>
              <a:t>bevilgede </a:t>
            </a:r>
            <a:r>
              <a:rPr lang="nb-NO" sz="2200" dirty="0"/>
              <a:t>midler fordeles over året, og at de driftsforutsetninger bevilgningsvedtaket bygger på, blir oppfylt.</a:t>
            </a:r>
          </a:p>
          <a:p>
            <a:pPr marL="269875" lvl="1" indent="-160338"/>
            <a:r>
              <a:rPr lang="nb-NO" sz="2200" dirty="0" smtClean="0"/>
              <a:t>holde </a:t>
            </a:r>
            <a:r>
              <a:rPr lang="nb-NO" sz="2200" dirty="0"/>
              <a:t>seg innenfor </a:t>
            </a:r>
            <a:r>
              <a:rPr lang="nb-NO" sz="2200" dirty="0" smtClean="0"/>
              <a:t>vedtatte ressursrammer</a:t>
            </a:r>
          </a:p>
          <a:p>
            <a:pPr marL="269875" lvl="1" indent="-160338"/>
            <a:r>
              <a:rPr lang="nb-NO" sz="2200" dirty="0" smtClean="0"/>
              <a:t>påse </a:t>
            </a:r>
            <a:r>
              <a:rPr lang="nb-NO" sz="2200" dirty="0"/>
              <a:t>at interne rutiner og kontroll er etablert </a:t>
            </a:r>
            <a:r>
              <a:rPr lang="nb-NO" sz="2200" dirty="0" smtClean="0"/>
              <a:t>OG fungerer</a:t>
            </a:r>
            <a:endParaRPr lang="nb-NO" sz="2200" dirty="0"/>
          </a:p>
          <a:p>
            <a:pPr marL="269875" lvl="1" indent="-160338"/>
            <a:r>
              <a:rPr lang="nb-NO" sz="2200" dirty="0" smtClean="0"/>
              <a:t>sørge </a:t>
            </a:r>
            <a:r>
              <a:rPr lang="nb-NO" sz="2200" dirty="0"/>
              <a:t>for </a:t>
            </a:r>
            <a:r>
              <a:rPr lang="nb-NO" sz="2200" dirty="0" smtClean="0"/>
              <a:t>nødvendig kompetanse i organisasjonen</a:t>
            </a:r>
            <a:endParaRPr lang="nb-NO" sz="2200" dirty="0"/>
          </a:p>
          <a:p>
            <a:pPr marL="269875" lvl="1" indent="-160338"/>
            <a:r>
              <a:rPr lang="nb-NO" sz="2200" dirty="0"/>
              <a:t>jevnlig å rapportere til sin tilsynsansvarlige om aktivitets- og </a:t>
            </a:r>
            <a:r>
              <a:rPr lang="nb-NO" sz="2200" dirty="0" smtClean="0"/>
              <a:t>budsjettgjennomføring</a:t>
            </a:r>
            <a:endParaRPr lang="nb-NO" sz="2200" dirty="0"/>
          </a:p>
          <a:p>
            <a:pPr marL="269875" indent="-160338"/>
            <a:r>
              <a:rPr lang="nb-NO" sz="2200" dirty="0"/>
              <a:t>sørge for å opprettholde verdien på utstyr, bygninger og anlegg</a:t>
            </a:r>
            <a:r>
              <a:rPr lang="nb-NO" sz="2200" dirty="0" smtClean="0"/>
              <a:t>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4468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Attestasjon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Å attestere en faktura innebærer å godkjenne den for anvisning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403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Attesteringen innebærer følgende kontroller: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 smtClean="0"/>
              <a:t>Er fakturaen i henhold til våre innkjøpsavtaler:</a:t>
            </a:r>
          </a:p>
          <a:p>
            <a:pPr lvl="1"/>
            <a:r>
              <a:rPr lang="nb-NO" dirty="0" smtClean="0"/>
              <a:t>Leverandør</a:t>
            </a:r>
          </a:p>
          <a:p>
            <a:pPr lvl="1"/>
            <a:r>
              <a:rPr lang="nb-NO" dirty="0" smtClean="0"/>
              <a:t>Vilkår</a:t>
            </a:r>
          </a:p>
          <a:p>
            <a:pPr lvl="0"/>
            <a:r>
              <a:rPr lang="nb-NO" dirty="0" smtClean="0"/>
              <a:t>Varene </a:t>
            </a:r>
            <a:r>
              <a:rPr lang="nb-NO" dirty="0"/>
              <a:t>er mottatt</a:t>
            </a:r>
          </a:p>
          <a:p>
            <a:pPr lvl="0"/>
            <a:r>
              <a:rPr lang="nb-NO" dirty="0"/>
              <a:t>Fakturaen er i samsvar med det som er levert</a:t>
            </a:r>
          </a:p>
          <a:p>
            <a:pPr lvl="0"/>
            <a:r>
              <a:rPr lang="nb-NO" dirty="0"/>
              <a:t>Samme faktura er ikke mottatt tidligere</a:t>
            </a:r>
          </a:p>
          <a:p>
            <a:pPr lvl="0"/>
            <a:r>
              <a:rPr lang="nb-NO" dirty="0"/>
              <a:t>Priser og eventuelle rabatter stemmer med det som er avtalt</a:t>
            </a:r>
          </a:p>
          <a:p>
            <a:pPr lvl="0"/>
            <a:r>
              <a:rPr lang="nb-NO" dirty="0"/>
              <a:t>Fakturaen er </a:t>
            </a:r>
            <a:r>
              <a:rPr lang="nb-NO" dirty="0" err="1"/>
              <a:t>etterregnet</a:t>
            </a:r>
            <a:endParaRPr lang="nb-NO" dirty="0"/>
          </a:p>
          <a:p>
            <a:pPr lvl="0"/>
            <a:r>
              <a:rPr lang="nb-NO" dirty="0"/>
              <a:t>Det foreligger ikke grunnlag for </a:t>
            </a:r>
            <a:r>
              <a:rPr lang="nb-NO" dirty="0" smtClean="0"/>
              <a:t>reklamasjoner</a:t>
            </a:r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467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.pptx" id="{AFAFAF14-6E71-491D-8361-081BC483767B}" vid="{DFE95D40-21B5-4F49-8E1B-F8014EAFF8C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Troms Fylkeskommune</Template>
  <TotalTime>511</TotalTime>
  <Words>592</Words>
  <Application>Microsoft Office PowerPoint</Application>
  <PresentationFormat>Skjermfremvisning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Attestasjon og anvisning </vt:lpstr>
      <vt:lpstr>Hvor finner du økonomihåndbøkene?</vt:lpstr>
      <vt:lpstr>…Og på startsiden på intranett:</vt:lpstr>
      <vt:lpstr>Delegert anvisningsmyndighet</vt:lpstr>
      <vt:lpstr>Anvisningsmyndighet – Rett til å ….</vt:lpstr>
      <vt:lpstr>Anvisningsmyndighet – Plikt til å ….</vt:lpstr>
      <vt:lpstr>Attestasjon</vt:lpstr>
      <vt:lpstr>Attesteringen innebærer følgende kontroller:</vt:lpstr>
    </vt:vector>
  </TitlesOfParts>
  <Company>Troms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Berit Helene Koht</dc:creator>
  <cp:lastModifiedBy>Berit Helene Koht</cp:lastModifiedBy>
  <cp:revision>9</cp:revision>
  <cp:lastPrinted>2013-10-09T07:53:24Z</cp:lastPrinted>
  <dcterms:created xsi:type="dcterms:W3CDTF">2015-11-18T06:53:20Z</dcterms:created>
  <dcterms:modified xsi:type="dcterms:W3CDTF">2015-11-23T08:26:41Z</dcterms:modified>
</cp:coreProperties>
</file>