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8" r:id="rId2"/>
    <p:sldMasterId id="2147483786" r:id="rId3"/>
    <p:sldMasterId id="2147483813" r:id="rId4"/>
    <p:sldMasterId id="2147483803" r:id="rId5"/>
  </p:sldMasterIdLst>
  <p:notesMasterIdLst>
    <p:notesMasterId r:id="rId24"/>
  </p:notesMasterIdLst>
  <p:sldIdLst>
    <p:sldId id="289" r:id="rId6"/>
    <p:sldId id="314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98" r:id="rId18"/>
    <p:sldId id="315" r:id="rId19"/>
    <p:sldId id="316" r:id="rId20"/>
    <p:sldId id="302" r:id="rId21"/>
    <p:sldId id="303" r:id="rId22"/>
    <p:sldId id="282" r:id="rId2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067"/>
    <a:srgbClr val="00ADD3"/>
    <a:srgbClr val="8DC63F"/>
    <a:srgbClr val="91C349"/>
    <a:srgbClr val="ACE0ED"/>
    <a:srgbClr val="00B6DE"/>
    <a:srgbClr val="A9DEE8"/>
    <a:srgbClr val="A97A84"/>
    <a:srgbClr val="003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32" d="100"/>
          <a:sy n="132" d="100"/>
        </p:scale>
        <p:origin x="105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9C2C0-97DA-499D-9E25-C813C9F39A10}" type="datetimeFigureOut">
              <a:rPr lang="nb-NO" smtClean="0"/>
              <a:pPr/>
              <a:t>24.11.2015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9B03F-A892-4A67-8671-FE6AA3A6F0A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22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Eksempel</a:t>
            </a:r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det nye 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skjermbilde: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Menyen er listet opp i egen kolonne til venstre. Menyer avhenger av hva brukeren har tilgang til. Dette er rollestyrt, og er skjult når brukeren jobber i skjermbildene. I dette eksempelet er Innkjøpsmodulen valgt.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Arbeidsskjermbildene/menyene som er tilgjengelig under Innkjøps modulen.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Oversikt over favoritter og nylig brukte skjermbilder/ spørringer på høyre side.</a:t>
            </a:r>
          </a:p>
          <a:p>
            <a:pPr marL="228600" lvl="0" indent="-228600">
              <a:buFont typeface="+mj-lt"/>
              <a:buAutoNum type="arabicPeriod"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Verktøylinje med nedtrekks menyer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viser: Favorittliste, oversikt over nylig brukte skjermbilder, oppgaveliste (oppgaver til behandling), mulighet for å bytte firma, og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chatfunksjon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(samarbeid)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03F-A892-4A67-8671-FE6AA3A6F0AE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63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På Web kan man lage</a:t>
            </a:r>
            <a:r>
              <a:rPr lang="nb-NO" baseline="0" dirty="0" smtClean="0"/>
              <a:t> egne infosider. Disse er rollestyrt, og er basert på eksisterende browser maler.</a:t>
            </a:r>
          </a:p>
          <a:p>
            <a:r>
              <a:rPr lang="nb-NO" baseline="0" dirty="0" smtClean="0"/>
              <a:t>Sliden viser e</a:t>
            </a:r>
            <a:r>
              <a:rPr lang="nb-NO" dirty="0" smtClean="0"/>
              <a:t>ksempel på Infoside.</a:t>
            </a:r>
            <a:r>
              <a:rPr lang="nb-NO" baseline="0" dirty="0" smtClean="0"/>
              <a:t> Speedometeret viser kostnader for en avdeling. Grafen viser de samme tallene som i speedometeret. Fra grafen kan man drille ned på transaksjonsdetaljer, og derfra ned på bilagsnivå igjen, der image av </a:t>
            </a:r>
            <a:r>
              <a:rPr lang="nb-NO" baseline="0" dirty="0" err="1" smtClean="0"/>
              <a:t>f.eks</a:t>
            </a:r>
            <a:r>
              <a:rPr lang="nb-NO" baseline="0" dirty="0" smtClean="0"/>
              <a:t> leverandørfakturaen vises og detaljert kontering. 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54193-4558-435B-BB9E-DAC0E623A44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5590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8C6F165-B7BD-41DF-B573-1DDBC57DC6AF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266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M4:</a:t>
            </a:r>
          </a:p>
          <a:p>
            <a:r>
              <a:rPr lang="nb-NO" dirty="0" smtClean="0"/>
              <a:t>Absence</a:t>
            </a:r>
            <a:r>
              <a:rPr lang="nb-NO" baseline="0" dirty="0" smtClean="0"/>
              <a:t> - </a:t>
            </a:r>
            <a:r>
              <a:rPr lang="nb-NO" dirty="0" smtClean="0"/>
              <a:t>Fravær</a:t>
            </a:r>
          </a:p>
          <a:p>
            <a:r>
              <a:rPr lang="nb-NO" dirty="0" err="1" smtClean="0"/>
              <a:t>Timesheet</a:t>
            </a:r>
            <a:r>
              <a:rPr lang="nb-NO" dirty="0" smtClean="0"/>
              <a:t> - Timeregistrering</a:t>
            </a:r>
          </a:p>
          <a:p>
            <a:r>
              <a:rPr lang="nb-NO" dirty="0" err="1" smtClean="0"/>
              <a:t>Task</a:t>
            </a:r>
            <a:r>
              <a:rPr lang="nb-NO" dirty="0" smtClean="0"/>
              <a:t> Management - Oppgavebehandling</a:t>
            </a:r>
          </a:p>
          <a:p>
            <a:r>
              <a:rPr lang="nb-NO" dirty="0" smtClean="0"/>
              <a:t>Modeller - Modellbygger</a:t>
            </a:r>
          </a:p>
          <a:p>
            <a:r>
              <a:rPr lang="nb-NO" dirty="0" err="1" smtClean="0"/>
              <a:t>Expenses</a:t>
            </a:r>
            <a:r>
              <a:rPr lang="nb-NO" dirty="0" smtClean="0"/>
              <a:t> - Reise/Utlegg</a:t>
            </a:r>
          </a:p>
          <a:p>
            <a:r>
              <a:rPr lang="nb-NO" dirty="0" err="1" smtClean="0"/>
              <a:t>ProjectPeoplePlanner</a:t>
            </a:r>
            <a:r>
              <a:rPr lang="nb-NO" baseline="0" dirty="0" smtClean="0"/>
              <a:t> - </a:t>
            </a:r>
            <a:r>
              <a:rPr lang="nb-NO" dirty="0" smtClean="0"/>
              <a:t>Prosjekt/ressursplanlegger</a:t>
            </a:r>
          </a:p>
          <a:p>
            <a:r>
              <a:rPr lang="nb-NO" dirty="0" smtClean="0"/>
              <a:t>Collaboration - Samarbeid</a:t>
            </a:r>
          </a:p>
          <a:p>
            <a:endParaRPr lang="nb-NO" dirty="0" smtClean="0"/>
          </a:p>
          <a:p>
            <a:pPr marL="457200" lvl="0" indent="-457200"/>
            <a:r>
              <a:rPr lang="nb-NO" sz="1200" dirty="0" smtClean="0"/>
              <a:t>Nye </a:t>
            </a:r>
            <a:r>
              <a:rPr lang="nb-NO" sz="1200" dirty="0" err="1" smtClean="0"/>
              <a:t>Experience</a:t>
            </a:r>
            <a:r>
              <a:rPr lang="nb-NO" sz="1200" dirty="0" smtClean="0"/>
              <a:t> Packs som lanseres i Q1 2015: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Estate Asset management 1.0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Budget Books 1.0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Requisiton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1.0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Order Management 1.0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Appraisal 1.0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Payroll 1.0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Timesheet 2.1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people planner 3.0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Task management 1.2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Absence 1.1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Expenses 3.0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Modeller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2.2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Timelines 1.1</a:t>
            </a:r>
          </a:p>
          <a:p>
            <a:pPr marL="53650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Widgets / Communities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561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</a:t>
            </a:r>
            <a:r>
              <a:rPr lang="nb-NO" baseline="0" dirty="0" smtClean="0"/>
              <a:t> grunnleggende konseptet i ny Web løsning, er det nye brukergrensesnittet, i tillegg til at </a:t>
            </a:r>
            <a:r>
              <a:rPr lang="nb-NO" dirty="0" smtClean="0"/>
              <a:t>fargesprakende menyer er endret til enklere design. I</a:t>
            </a:r>
            <a:r>
              <a:rPr lang="nb-NO" baseline="0" dirty="0" smtClean="0"/>
              <a:t> tillegg er mer av funksjonaliteten fra Desktop lagt ut på Web.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03F-A892-4A67-8671-FE6AA3A6F0A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5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Tilsvarende i skjermbildene som for Web forsiden.</a:t>
            </a:r>
            <a:r>
              <a:rPr lang="nb-NO" baseline="0" dirty="0" smtClean="0"/>
              <a:t> Ikonene </a:t>
            </a:r>
            <a:r>
              <a:rPr lang="nb-NO" dirty="0" smtClean="0"/>
              <a:t>i headingen i den gamle webløsningen, er erstattet</a:t>
            </a:r>
            <a:r>
              <a:rPr lang="nb-NO" baseline="0" dirty="0" smtClean="0"/>
              <a:t> med knapperader med tekst, og ligger nederst i skjermbildet.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03F-A892-4A67-8671-FE6AA3A6F0AE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98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Eksempel skjermbilde</a:t>
            </a:r>
            <a:r>
              <a:rPr lang="nb-NO" baseline="0" dirty="0" smtClean="0"/>
              <a:t> web </a:t>
            </a:r>
            <a:r>
              <a:rPr lang="nb-NO" dirty="0" smtClean="0"/>
              <a:t>Ressurser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54193-4558-435B-BB9E-DAC0E623A44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36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Funksjon</a:t>
            </a:r>
            <a:r>
              <a:rPr lang="nb-NO" baseline="0" dirty="0" smtClean="0"/>
              <a:t> for oppgavebehandler. Her listes alle oppgaver som brukeren må behandle. Det kan være alt fra godkjenning av reiseregninger, leverandørfakturaer og timelister etc.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54193-4558-435B-BB9E-DAC0E623A44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12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Nytt er at man nå kan ha flere faner åpne samtidig, slik at man kan jobbe i flere skjermbilder samtidig og svitsje mellom disse uten at de lukkes.</a:t>
            </a:r>
            <a:r>
              <a:rPr lang="nb-NO" baseline="0" dirty="0" smtClean="0"/>
              <a:t> I dagens </a:t>
            </a:r>
            <a:r>
              <a:rPr lang="nb-NO" baseline="0" dirty="0" err="1" smtClean="0"/>
              <a:t>Self</a:t>
            </a:r>
            <a:r>
              <a:rPr lang="nb-NO" baseline="0" dirty="0" smtClean="0"/>
              <a:t> Service, kan man bare ha ett skjermbilde åpent av gangen.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03F-A892-4A67-8671-FE6AA3A6F0AE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50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Dersom man jobber i et</a:t>
            </a:r>
            <a:r>
              <a:rPr lang="nb-NO" baseline="0" dirty="0" smtClean="0"/>
              <a:t> hyppig brukt skjermbildet, kan man lagre dette som en favoritt, slik at man slipper å lete via menyen. Når man er inne i det konkrete skjermbildet, klikker man på hjerte-ikonet, og menypunktet for skjermbildet legger seg automatisk i Favorittmenyen til høyre. Man kan også finne igjen favorittene i nedtrekks menyen øverst i bildet.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54193-4558-435B-BB9E-DAC0E623A44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37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Hver gang man har</a:t>
            </a:r>
            <a:r>
              <a:rPr lang="nb-NO" baseline="0" dirty="0" smtClean="0"/>
              <a:t> åpnet et skjermbilde, husker Agresso dette. De legger seg i rekkefølge under Nylig brukt til høyre </a:t>
            </a:r>
            <a:r>
              <a:rPr lang="nb-NO" baseline="0" smtClean="0"/>
              <a:t>i skjermbildet.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54193-4558-435B-BB9E-DAC0E623A44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06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Nytt på web er funksjonalitet for samarbeid.</a:t>
            </a:r>
            <a:r>
              <a:rPr lang="nb-NO" baseline="0" dirty="0" smtClean="0"/>
              <a:t> Dette er en </a:t>
            </a:r>
            <a:r>
              <a:rPr lang="nb-NO" baseline="0" dirty="0" err="1" smtClean="0"/>
              <a:t>chat</a:t>
            </a:r>
            <a:r>
              <a:rPr lang="nb-NO" baseline="0" dirty="0" smtClean="0"/>
              <a:t> funksjonalitet som kan benyttes på tvers av hele Agresso løsningen.</a:t>
            </a:r>
          </a:p>
          <a:p>
            <a:r>
              <a:rPr lang="nb-NO" baseline="0" dirty="0" smtClean="0"/>
              <a:t>Er integrert med Outlook, og all historikk blir bevart i Outlook uavhengig om mottaker er pålogget Agresso eller ikke. </a:t>
            </a:r>
          </a:p>
          <a:p>
            <a:r>
              <a:rPr lang="nb-NO" baseline="0" dirty="0" smtClean="0"/>
              <a:t>Man slipper med dette eksterne kommunikasjons kanaler som Lync og Outlook, og man har mulighet for å legge ved linker til spesielle skjermbilder (</a:t>
            </a:r>
            <a:r>
              <a:rPr lang="nb-NO" baseline="0" dirty="0" err="1" smtClean="0"/>
              <a:t>f.eks</a:t>
            </a:r>
            <a:r>
              <a:rPr lang="nb-NO" baseline="0" dirty="0" smtClean="0"/>
              <a:t> godkjenningsbilder), filer etc.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Den er spesielt mye brukt i f m </a:t>
            </a:r>
            <a:r>
              <a:rPr lang="nb-NO" baseline="0" dirty="0" err="1" smtClean="0"/>
              <a:t>experience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packen</a:t>
            </a:r>
            <a:r>
              <a:rPr lang="nb-NO" baseline="0" dirty="0" smtClean="0"/>
              <a:t> Oppgavebehandling. I den har man mulighet til å dele og flytte oppgaver mellom ressurser, et team eller en avdeling. Da er </a:t>
            </a:r>
            <a:r>
              <a:rPr lang="nb-NO" baseline="0" dirty="0" err="1" smtClean="0"/>
              <a:t>chaten</a:t>
            </a:r>
            <a:r>
              <a:rPr lang="nb-NO" baseline="0" dirty="0" smtClean="0"/>
              <a:t> nyttig for å gi beskjed om at man har delt en oppgave, og enkelt legge ved link til den oppdaterte oppgavesiden.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Chaten</a:t>
            </a:r>
            <a:r>
              <a:rPr lang="nb-NO" baseline="0" dirty="0" smtClean="0"/>
              <a:t> ligger på toppen i menyen i alle skjermbildene du åpner på Agresso Web.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54193-4558-435B-BB9E-DAC0E623A44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6" y="260920"/>
            <a:ext cx="7412824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7E5FA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616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only (XL)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chemeClr val="bg1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9144000" cy="6858000"/>
          </a:xfrm>
        </p:spPr>
        <p:txBody>
          <a:bodyPr tIns="2700000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Insert content</a:t>
            </a:r>
            <a:endParaRPr lang="en-US" noProof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082000" y="6231600"/>
            <a:ext cx="716400" cy="37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7810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only (XL)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chemeClr val="bg1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9144000" cy="6858000"/>
          </a:xfrm>
        </p:spPr>
        <p:txBody>
          <a:bodyPr tIns="2700000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Insert content</a:t>
            </a:r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082000" y="6231600"/>
            <a:ext cx="716400" cy="37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84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4359348" cy="1143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260921"/>
            <a:ext cx="4359348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7E5FA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230800" y="104400"/>
            <a:ext cx="3535200" cy="5803200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85200" y="2038457"/>
            <a:ext cx="2322000" cy="18828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800375" y="2038457"/>
            <a:ext cx="2322000" cy="18828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85200" y="4025657"/>
            <a:ext cx="2322000" cy="18828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800375" y="4025657"/>
            <a:ext cx="2322000" cy="18828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681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616899" cy="54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627" y="260920"/>
            <a:ext cx="7617971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7E5FA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964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106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043"/>
            <a:ext cx="6915150" cy="3448050"/>
          </a:xfrm>
          <a:prstGeom prst="rect">
            <a:avLst/>
          </a:prstGeom>
        </p:spPr>
      </p:pic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200" y="2022748"/>
            <a:ext cx="7585200" cy="2342356"/>
          </a:xfrm>
        </p:spPr>
        <p:txBody>
          <a:bodyPr anchor="t">
            <a:noAutofit/>
          </a:bodyPr>
          <a:lstStyle>
            <a:lvl1pPr>
              <a:defRPr sz="4500">
                <a:solidFill>
                  <a:srgbClr val="00B6DE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43230" y="1274400"/>
            <a:ext cx="7585200" cy="360040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rgbClr val="0D4067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5200" y="1663200"/>
            <a:ext cx="7585200" cy="0"/>
          </a:xfrm>
          <a:prstGeom prst="line">
            <a:avLst/>
          </a:prstGeom>
          <a:ln w="18000">
            <a:solidFill>
              <a:srgbClr val="0D4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chemeClr val="bg1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91" y="6231600"/>
            <a:ext cx="71537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7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9144000" cy="4362450"/>
          </a:xfrm>
          <a:prstGeom prst="rect">
            <a:avLst/>
          </a:prstGeom>
        </p:spPr>
      </p:pic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43230" y="1274400"/>
            <a:ext cx="7585200" cy="360040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rgbClr val="0D4067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5200" y="1663200"/>
            <a:ext cx="7585200" cy="0"/>
          </a:xfrm>
          <a:prstGeom prst="line">
            <a:avLst/>
          </a:prstGeom>
          <a:ln w="18000">
            <a:solidFill>
              <a:srgbClr val="0D4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5200" y="2022748"/>
            <a:ext cx="7585200" cy="2342356"/>
          </a:xfrm>
        </p:spPr>
        <p:txBody>
          <a:bodyPr anchor="t">
            <a:noAutofit/>
          </a:bodyPr>
          <a:lstStyle>
            <a:lvl1pPr>
              <a:defRPr sz="4500">
                <a:solidFill>
                  <a:srgbClr val="00B6DE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chemeClr val="bg1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91" y="6231600"/>
            <a:ext cx="71537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3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8334375" cy="3505200"/>
          </a:xfrm>
          <a:prstGeom prst="rect">
            <a:avLst/>
          </a:prstGeom>
        </p:spPr>
      </p:pic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43230" y="1274400"/>
            <a:ext cx="7585200" cy="360040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rgbClr val="0D4067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5200" y="1663200"/>
            <a:ext cx="7585200" cy="0"/>
          </a:xfrm>
          <a:prstGeom prst="line">
            <a:avLst/>
          </a:prstGeom>
          <a:ln w="18000">
            <a:solidFill>
              <a:srgbClr val="0D4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5200" y="2022748"/>
            <a:ext cx="7585200" cy="2342356"/>
          </a:xfrm>
        </p:spPr>
        <p:txBody>
          <a:bodyPr anchor="t">
            <a:noAutofit/>
          </a:bodyPr>
          <a:lstStyle>
            <a:lvl1pPr>
              <a:defRPr sz="4500">
                <a:solidFill>
                  <a:srgbClr val="00B6DE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chemeClr val="bg1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91" y="6231600"/>
            <a:ext cx="71537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2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6600825" cy="3486150"/>
          </a:xfrm>
          <a:prstGeom prst="rect">
            <a:avLst/>
          </a:prstGeom>
        </p:spPr>
      </p:pic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43230" y="1274400"/>
            <a:ext cx="7585200" cy="360040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rgbClr val="0D4067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5200" y="1663200"/>
            <a:ext cx="7585200" cy="0"/>
          </a:xfrm>
          <a:prstGeom prst="line">
            <a:avLst/>
          </a:prstGeom>
          <a:ln w="18000">
            <a:solidFill>
              <a:srgbClr val="0D4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5200" y="2022748"/>
            <a:ext cx="7585200" cy="2342356"/>
          </a:xfrm>
        </p:spPr>
        <p:txBody>
          <a:bodyPr anchor="t">
            <a:noAutofit/>
          </a:bodyPr>
          <a:lstStyle>
            <a:lvl1pPr>
              <a:defRPr sz="4500">
                <a:solidFill>
                  <a:srgbClr val="00B6DE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chemeClr val="bg1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91" y="6231600"/>
            <a:ext cx="71537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6000" y="259200"/>
            <a:ext cx="8395200" cy="52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6000" y="1195200"/>
            <a:ext cx="8395200" cy="4467600"/>
          </a:xfrm>
        </p:spPr>
        <p:txBody>
          <a:bodyPr/>
          <a:lstStyle>
            <a:lvl1pPr marL="180975" indent="-180975">
              <a:spcBef>
                <a:spcPts val="600"/>
              </a:spcBef>
              <a:defRPr sz="1400"/>
            </a:lvl1pPr>
            <a:lvl2pPr marL="360000">
              <a:defRPr sz="1200"/>
            </a:lvl2pPr>
            <a:lvl3pPr marL="542925" indent="-180975">
              <a:defRPr sz="1200"/>
            </a:lvl3pPr>
            <a:lvl4pPr marL="714375" indent="-171450">
              <a:defRPr sz="1200"/>
            </a:lvl4pPr>
            <a:lvl5pPr marL="895350" indent="-180975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4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00" y="1555200"/>
            <a:ext cx="3474000" cy="42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899676" y="1555200"/>
            <a:ext cx="3474000" cy="42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616899" cy="54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627" y="260920"/>
            <a:ext cx="7617971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7E5FA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17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6000" y="259200"/>
            <a:ext cx="8395200" cy="52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6000" y="1195200"/>
            <a:ext cx="4158000" cy="4467600"/>
          </a:xfrm>
        </p:spPr>
        <p:txBody>
          <a:bodyPr/>
          <a:lstStyle>
            <a:lvl1pPr marL="180975" indent="-180975">
              <a:spcBef>
                <a:spcPts val="600"/>
              </a:spcBef>
              <a:defRPr sz="1400"/>
            </a:lvl1pPr>
            <a:lvl2pPr marL="360000">
              <a:defRPr sz="1200"/>
            </a:lvl2pPr>
            <a:lvl3pPr marL="542925" indent="-180975">
              <a:defRPr sz="1200"/>
            </a:lvl3pPr>
            <a:lvl4pPr marL="714375" indent="-171450">
              <a:defRPr sz="1200"/>
            </a:lvl4pPr>
            <a:lvl5pPr marL="895350" indent="-180975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34483" y="1193648"/>
            <a:ext cx="4158000" cy="4467600"/>
          </a:xfrm>
        </p:spPr>
        <p:txBody>
          <a:bodyPr/>
          <a:lstStyle>
            <a:lvl1pPr marL="180975" indent="-180975">
              <a:spcBef>
                <a:spcPts val="600"/>
              </a:spcBef>
              <a:defRPr sz="1400"/>
            </a:lvl1pPr>
            <a:lvl2pPr marL="360000">
              <a:defRPr sz="1200"/>
            </a:lvl2pPr>
            <a:lvl3pPr marL="542925" indent="-180975">
              <a:defRPr sz="1200"/>
            </a:lvl3pPr>
            <a:lvl4pPr marL="714375" indent="-171450">
              <a:defRPr sz="1200"/>
            </a:lvl4pPr>
            <a:lvl5pPr marL="895350" indent="-180975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6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6000" y="259200"/>
            <a:ext cx="8395200" cy="52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6000" y="1195200"/>
            <a:ext cx="4158000" cy="4467600"/>
          </a:xfrm>
        </p:spPr>
        <p:txBody>
          <a:bodyPr/>
          <a:lstStyle>
            <a:lvl1pPr marL="180975" indent="-180975">
              <a:spcBef>
                <a:spcPts val="600"/>
              </a:spcBef>
              <a:defRPr sz="1400"/>
            </a:lvl1pPr>
            <a:lvl2pPr marL="360000">
              <a:defRPr sz="1200"/>
            </a:lvl2pPr>
            <a:lvl3pPr marL="542925" indent="-180975">
              <a:defRPr sz="1200"/>
            </a:lvl3pPr>
            <a:lvl4pPr marL="714375" indent="-171450">
              <a:defRPr sz="1200"/>
            </a:lvl4pPr>
            <a:lvl5pPr marL="895350" indent="-180975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633200" y="1195200"/>
            <a:ext cx="4158000" cy="4712400"/>
          </a:xfrm>
        </p:spPr>
        <p:txBody>
          <a:bodyPr tIns="1548000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Insert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7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rgbClr val="0D4067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45200" y="1962180"/>
            <a:ext cx="7585200" cy="1946647"/>
          </a:xfrm>
        </p:spPr>
        <p:txBody>
          <a:bodyPr anchor="t">
            <a:noAutofit/>
          </a:bodyPr>
          <a:lstStyle>
            <a:lvl1pPr>
              <a:defRPr sz="6000">
                <a:solidFill>
                  <a:srgbClr val="00AED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43230" y="958783"/>
            <a:ext cx="7585200" cy="360040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rgbClr val="FFFFFF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cxnSp>
        <p:nvCxnSpPr>
          <p:cNvPr id="14" name="Straight Connector 13"/>
          <p:cNvCxnSpPr/>
          <p:nvPr userDrawn="1"/>
        </p:nvCxnSpPr>
        <p:spPr bwMode="white">
          <a:xfrm>
            <a:off x="745200" y="1663200"/>
            <a:ext cx="7585200" cy="0"/>
          </a:xfrm>
          <a:prstGeom prst="line">
            <a:avLst/>
          </a:prstGeom>
          <a:ln w="180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rgbClr val="0D4067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745200" y="1274400"/>
            <a:ext cx="3106800" cy="320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48" y="5497200"/>
            <a:ext cx="1842838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078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6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rgbClr val="0D406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rgbClr val="0D4067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590800"/>
            <a:ext cx="6323810" cy="495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79" y="1800000"/>
            <a:ext cx="5223841" cy="27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9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6" y="260920"/>
            <a:ext cx="7412824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7E5FA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r>
              <a:rPr lang="en-US" noProof="0" smtClean="0"/>
              <a:t>Selskapspresentasjon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662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4" y="188641"/>
            <a:ext cx="6912768" cy="5924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246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FA4F37-4D36-48D4-AE0B-5746C6E7CEAC}" type="datetimeFigureOut">
              <a:rPr lang="en-GB" smtClean="0"/>
              <a:pPr/>
              <a:t>24/11/2015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E040-5927-42AF-9A2C-A152F57A90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8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043"/>
            <a:ext cx="6915150" cy="3448050"/>
          </a:xfrm>
          <a:prstGeom prst="rect">
            <a:avLst/>
          </a:prstGeom>
        </p:spPr>
      </p:pic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200" y="2022748"/>
            <a:ext cx="7585200" cy="2342356"/>
          </a:xfrm>
        </p:spPr>
        <p:txBody>
          <a:bodyPr anchor="t">
            <a:noAutofit/>
          </a:bodyPr>
          <a:lstStyle>
            <a:lvl1pPr>
              <a:defRPr sz="4500">
                <a:solidFill>
                  <a:srgbClr val="00B6DE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43230" y="1274400"/>
            <a:ext cx="7585200" cy="360040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rgbClr val="0D4067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5200" y="1663200"/>
            <a:ext cx="7585200" cy="0"/>
          </a:xfrm>
          <a:prstGeom prst="line">
            <a:avLst/>
          </a:prstGeom>
          <a:ln w="18000">
            <a:solidFill>
              <a:srgbClr val="0D4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chemeClr val="bg1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91" y="6231600"/>
            <a:ext cx="71537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4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214679" y="6545652"/>
            <a:ext cx="3857652" cy="252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855869" y="6546079"/>
            <a:ext cx="1000132" cy="252000"/>
          </a:xfrm>
          <a:prstGeom prst="rect">
            <a:avLst/>
          </a:prstGeom>
        </p:spPr>
        <p:txBody>
          <a:bodyPr/>
          <a:lstStyle/>
          <a:p>
            <a:fld id="{5C322254-BA1E-457D-9EC2-C49CBBD1C106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540001" y="1008000"/>
            <a:ext cx="8316001" cy="5004000"/>
          </a:xfrm>
        </p:spPr>
        <p:txBody>
          <a:bodyPr/>
          <a:lstStyle>
            <a:lvl1pPr>
              <a:spcAft>
                <a:spcPts val="1406"/>
              </a:spcAft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89177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aphic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752400" y="1555200"/>
            <a:ext cx="3960000" cy="42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5230800" y="104400"/>
            <a:ext cx="3535200" cy="5801444"/>
          </a:xfrm>
        </p:spPr>
        <p:txBody>
          <a:bodyPr tIns="2160000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Insert content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3960440" cy="54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500" y="260920"/>
            <a:ext cx="3959659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7E5FA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912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aphics 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752400" y="1555200"/>
            <a:ext cx="3960000" cy="42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5158800" y="1555200"/>
            <a:ext cx="3229624" cy="4352400"/>
          </a:xfrm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content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3681" cy="473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627" y="309272"/>
            <a:ext cx="7634755" cy="311647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7E5FA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797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2 graphic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752400" y="1555200"/>
            <a:ext cx="3960000" cy="42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158800" y="1555200"/>
            <a:ext cx="3290400" cy="190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Insert content</a:t>
            </a:r>
            <a:endParaRPr lang="en-US" noProof="0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5158800" y="4141937"/>
            <a:ext cx="3290400" cy="1764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Insert content</a:t>
            </a:r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704856" cy="54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628" y="260920"/>
            <a:ext cx="7704804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7E5FA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239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em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400" y="1484784"/>
            <a:ext cx="7585200" cy="55461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400" y="2396849"/>
            <a:ext cx="7585200" cy="3096000"/>
          </a:xfrm>
        </p:spPr>
        <p:txBody>
          <a:bodyPr>
            <a:noAutofit/>
          </a:bodyPr>
          <a:lstStyle>
            <a:lvl1pPr marL="0" indent="0">
              <a:buNone/>
              <a:defRPr sz="3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59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 bwMode="white">
          <a:xfrm>
            <a:off x="378000" y="5925600"/>
            <a:ext cx="8395200" cy="0"/>
          </a:xfrm>
          <a:prstGeom prst="line">
            <a:avLst/>
          </a:prstGeom>
          <a:ln w="180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0"/>
          </p:nvPr>
        </p:nvSpPr>
        <p:spPr bwMode="white">
          <a:xfrm>
            <a:off x="860400" y="2397600"/>
            <a:ext cx="7585200" cy="3096000"/>
          </a:xfr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rgbClr val="8DC63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white">
          <a:xfrm>
            <a:off x="860400" y="1484784"/>
            <a:ext cx="7585200" cy="554616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lassholder for bunntekst 7"/>
          <p:cNvSpPr>
            <a:spLocks noGrp="1"/>
          </p:cNvSpPr>
          <p:nvPr>
            <p:ph type="ftr" sz="quarter" idx="3"/>
          </p:nvPr>
        </p:nvSpPr>
        <p:spPr bwMode="white"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6231600"/>
            <a:ext cx="710908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5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tatements 3">
    <p:bg>
      <p:bgPr>
        <a:solidFill>
          <a:srgbClr val="0D4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400" y="1484784"/>
            <a:ext cx="7585200" cy="554616"/>
          </a:xfrm>
        </p:spPr>
        <p:txBody>
          <a:bodyPr anchor="b"/>
          <a:lstStyle>
            <a:lvl1pPr>
              <a:defRPr b="1">
                <a:solidFill>
                  <a:srgbClr val="A9DEE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400" y="2397600"/>
            <a:ext cx="7585200" cy="3096000"/>
          </a:xfr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78000" y="5925600"/>
            <a:ext cx="8395200" cy="0"/>
          </a:xfrm>
          <a:prstGeom prst="line">
            <a:avLst/>
          </a:prstGeom>
          <a:ln w="18000">
            <a:solidFill>
              <a:srgbClr val="A9D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6231600"/>
            <a:ext cx="710908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7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phic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52400" y="1555200"/>
            <a:ext cx="2473200" cy="4352400"/>
          </a:xfrm>
        </p:spPr>
        <p:txBody>
          <a:bodyPr tIns="1260000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Insert content</a:t>
            </a:r>
            <a:endParaRPr lang="en-US" noProof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376800" y="1555200"/>
            <a:ext cx="2473200" cy="4352400"/>
          </a:xfrm>
        </p:spPr>
        <p:txBody>
          <a:bodyPr tIns="1260000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Insert content</a:t>
            </a:r>
            <a:endParaRPr lang="en-US" noProof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5983200" y="1555200"/>
            <a:ext cx="2473200" cy="4352400"/>
          </a:xfrm>
        </p:spPr>
        <p:txBody>
          <a:bodyPr tIns="1260000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Insert content</a:t>
            </a:r>
            <a:endParaRPr lang="en-US" noProof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697862" cy="54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629" y="260920"/>
            <a:ext cx="7698945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7E5FA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282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414362" cy="54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smtClean="0"/>
              <a:t>Klikk for å redigere tittelstil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0" y="1555200"/>
            <a:ext cx="7416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00" y="6022800"/>
            <a:ext cx="8395200" cy="0"/>
          </a:xfrm>
          <a:prstGeom prst="line">
            <a:avLst/>
          </a:prstGeom>
          <a:ln w="18000">
            <a:solidFill>
              <a:srgbClr val="00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91" y="6231600"/>
            <a:ext cx="71537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73" r:id="rId3"/>
    <p:sldLayoutId id="2147483661" r:id="rId4"/>
    <p:sldLayoutId id="2147483663" r:id="rId5"/>
    <p:sldLayoutId id="2147483660" r:id="rId6"/>
    <p:sldLayoutId id="2147483665" r:id="rId7"/>
    <p:sldLayoutId id="214748377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67D78"/>
          </a:solidFill>
          <a:latin typeface="Arial Narrow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300"/>
        </a:spcBef>
        <a:buClr>
          <a:srgbClr val="5E5D5C"/>
        </a:buClr>
        <a:buFont typeface="Arial" pitchFamily="34" charset="0"/>
        <a:buChar char="•"/>
        <a:defRPr sz="1800" kern="1200">
          <a:solidFill>
            <a:srgbClr val="5E5D5C"/>
          </a:solidFill>
          <a:latin typeface="Georgia" pitchFamily="18" charset="0"/>
          <a:ea typeface="+mn-ea"/>
          <a:cs typeface="+mn-cs"/>
        </a:defRPr>
      </a:lvl1pPr>
      <a:lvl2pPr marL="361950" indent="-180975" algn="l" defTabSz="919163" rtl="0" eaLnBrk="1" latinLnBrk="0" hangingPunct="1">
        <a:spcBef>
          <a:spcPts val="600"/>
        </a:spcBef>
        <a:buClr>
          <a:srgbClr val="5E5D5C"/>
        </a:buClr>
        <a:buSzPct val="80000"/>
        <a:buFont typeface="Courier New" pitchFamily="49" charset="0"/>
        <a:buChar char="o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3pPr>
      <a:lvl4pPr marL="714375" indent="-17145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4pPr>
      <a:lvl5pPr marL="895350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5pPr>
      <a:lvl6pPr marL="2062163" indent="-182563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6pPr>
      <a:lvl7pPr marL="2252663" indent="-19050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414362" cy="54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0" y="1555200"/>
            <a:ext cx="7416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8000" y="6022800"/>
            <a:ext cx="8395200" cy="0"/>
          </a:xfrm>
          <a:prstGeom prst="line">
            <a:avLst/>
          </a:prstGeom>
          <a:ln w="18000">
            <a:solidFill>
              <a:srgbClr val="00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91" y="6231600"/>
            <a:ext cx="71537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809" r:id="rId4"/>
    <p:sldLayoutId id="2147483784" r:id="rId5"/>
    <p:sldLayoutId id="214748378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67D78"/>
          </a:solidFill>
          <a:latin typeface="Arial Narrow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300"/>
        </a:spcBef>
        <a:buClr>
          <a:srgbClr val="5E5D5C"/>
        </a:buClr>
        <a:buFont typeface="Arial" pitchFamily="34" charset="0"/>
        <a:buChar char="•"/>
        <a:defRPr sz="1800" kern="1200">
          <a:solidFill>
            <a:srgbClr val="5E5D5C"/>
          </a:solidFill>
          <a:latin typeface="Georgia" pitchFamily="18" charset="0"/>
          <a:ea typeface="+mn-ea"/>
          <a:cs typeface="+mn-cs"/>
        </a:defRPr>
      </a:lvl1pPr>
      <a:lvl2pPr marL="361950" indent="-180975" algn="l" defTabSz="919163" rtl="0" eaLnBrk="1" latinLnBrk="0" hangingPunct="1">
        <a:spcBef>
          <a:spcPts val="600"/>
        </a:spcBef>
        <a:buClr>
          <a:srgbClr val="5E5D5C"/>
        </a:buClr>
        <a:buSzPct val="80000"/>
        <a:buFont typeface="Courier New" pitchFamily="49" charset="0"/>
        <a:buChar char="o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3pPr>
      <a:lvl4pPr marL="714375" indent="-17145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4pPr>
      <a:lvl5pPr marL="895350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5pPr>
      <a:lvl6pPr marL="2062163" indent="-182563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6pPr>
      <a:lvl7pPr marL="2252663" indent="-19050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414362" cy="54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0" y="1555200"/>
            <a:ext cx="7416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8000" y="6022800"/>
            <a:ext cx="8395200" cy="0"/>
          </a:xfrm>
          <a:prstGeom prst="line">
            <a:avLst/>
          </a:prstGeom>
          <a:ln w="18000">
            <a:solidFill>
              <a:srgbClr val="00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91" y="6231600"/>
            <a:ext cx="71537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10" r:id="rId2"/>
    <p:sldLayoutId id="2147483811" r:id="rId3"/>
    <p:sldLayoutId id="214748381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67D78"/>
          </a:solidFill>
          <a:latin typeface="Arial Narrow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300"/>
        </a:spcBef>
        <a:buClr>
          <a:srgbClr val="5E5D5C"/>
        </a:buClr>
        <a:buFont typeface="Arial" pitchFamily="34" charset="0"/>
        <a:buChar char="•"/>
        <a:defRPr sz="1800" kern="1200">
          <a:solidFill>
            <a:srgbClr val="5E5D5C"/>
          </a:solidFill>
          <a:latin typeface="Georgia" pitchFamily="18" charset="0"/>
          <a:ea typeface="+mn-ea"/>
          <a:cs typeface="+mn-cs"/>
        </a:defRPr>
      </a:lvl1pPr>
      <a:lvl2pPr marL="361950" indent="-180975" algn="l" defTabSz="919163" rtl="0" eaLnBrk="1" latinLnBrk="0" hangingPunct="1">
        <a:spcBef>
          <a:spcPts val="600"/>
        </a:spcBef>
        <a:buClr>
          <a:srgbClr val="5E5D5C"/>
        </a:buClr>
        <a:buSzPct val="80000"/>
        <a:buFont typeface="Courier New" pitchFamily="49" charset="0"/>
        <a:buChar char="o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3pPr>
      <a:lvl4pPr marL="714375" indent="-17145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4pPr>
      <a:lvl5pPr marL="895350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414362" cy="54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0" y="1555200"/>
            <a:ext cx="7416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00" y="6022800"/>
            <a:ext cx="8395200" cy="0"/>
          </a:xfrm>
          <a:prstGeom prst="line">
            <a:avLst/>
          </a:prstGeom>
          <a:ln w="18000">
            <a:solidFill>
              <a:srgbClr val="00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91" y="6231600"/>
            <a:ext cx="71537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67D78"/>
          </a:solidFill>
          <a:latin typeface="Arial Narrow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300"/>
        </a:spcBef>
        <a:buClr>
          <a:srgbClr val="5E5D5C"/>
        </a:buClr>
        <a:buFont typeface="Arial" pitchFamily="34" charset="0"/>
        <a:buChar char="•"/>
        <a:defRPr sz="1800" kern="1200">
          <a:solidFill>
            <a:srgbClr val="5E5D5C"/>
          </a:solidFill>
          <a:latin typeface="Georgia" pitchFamily="18" charset="0"/>
          <a:ea typeface="+mn-ea"/>
          <a:cs typeface="+mn-cs"/>
        </a:defRPr>
      </a:lvl1pPr>
      <a:lvl2pPr marL="361950" indent="-180975" algn="l" defTabSz="919163" rtl="0" eaLnBrk="1" latinLnBrk="0" hangingPunct="1">
        <a:spcBef>
          <a:spcPts val="600"/>
        </a:spcBef>
        <a:buClr>
          <a:srgbClr val="5E5D5C"/>
        </a:buClr>
        <a:buSzPct val="80000"/>
        <a:buFont typeface="Courier New" pitchFamily="49" charset="0"/>
        <a:buChar char="o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3pPr>
      <a:lvl4pPr marL="714375" indent="-17145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4pPr>
      <a:lvl5pPr marL="895350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5pPr>
      <a:lvl6pPr marL="2062163" indent="-182563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6pPr>
      <a:lvl7pPr marL="2252663" indent="-19050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414362" cy="54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0" y="1555200"/>
            <a:ext cx="7416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/>
        </p:nvSpPr>
        <p:spPr>
          <a:xfrm>
            <a:off x="0" y="6760369"/>
            <a:ext cx="9147600" cy="97631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ACE0ED"/>
              </a:gs>
              <a:gs pos="100000">
                <a:srgbClr val="91C3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accent5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003F6B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8000" y="6022800"/>
            <a:ext cx="8395200" cy="0"/>
          </a:xfrm>
          <a:prstGeom prst="line">
            <a:avLst/>
          </a:prstGeom>
          <a:ln w="18000">
            <a:solidFill>
              <a:srgbClr val="00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56232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3F7F"/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91" y="6231600"/>
            <a:ext cx="71537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0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18" r:id="rId3"/>
    <p:sldLayoutId id="2147483819" r:id="rId4"/>
    <p:sldLayoutId id="2147483820" r:id="rId5"/>
    <p:sldLayoutId id="214748382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67D78"/>
          </a:solidFill>
          <a:latin typeface="Arial Narrow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300"/>
        </a:spcBef>
        <a:buClr>
          <a:srgbClr val="5E5D5C"/>
        </a:buClr>
        <a:buFont typeface="Arial" pitchFamily="34" charset="0"/>
        <a:buChar char="•"/>
        <a:defRPr sz="1800" kern="1200">
          <a:solidFill>
            <a:srgbClr val="5E5D5C"/>
          </a:solidFill>
          <a:latin typeface="Georgia" pitchFamily="18" charset="0"/>
          <a:ea typeface="+mn-ea"/>
          <a:cs typeface="+mn-cs"/>
        </a:defRPr>
      </a:lvl1pPr>
      <a:lvl2pPr marL="361950" indent="-180975" algn="l" defTabSz="919163" rtl="0" eaLnBrk="1" latinLnBrk="0" hangingPunct="1">
        <a:spcBef>
          <a:spcPts val="600"/>
        </a:spcBef>
        <a:buClr>
          <a:srgbClr val="5E5D5C"/>
        </a:buClr>
        <a:buSzPct val="80000"/>
        <a:buFont typeface="Courier New" pitchFamily="49" charset="0"/>
        <a:buChar char="o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3pPr>
      <a:lvl4pPr marL="714375" indent="-17145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4pPr>
      <a:lvl5pPr marL="895350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Milestone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31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tx2"/>
                </a:solidFill>
                <a:latin typeface="KWFFedraSans-LightSC"/>
                <a:cs typeface="KWFFedraSans-LightSC"/>
              </a:rPr>
              <a:t>M4 </a:t>
            </a:r>
            <a:r>
              <a:rPr lang="nb-NO" dirty="0" smtClean="0">
                <a:solidFill>
                  <a:schemeClr val="tx2"/>
                </a:solidFill>
                <a:latin typeface="KWFFedraSans-LightSC"/>
                <a:cs typeface="KWFFedraSans-LightSC"/>
              </a:rPr>
              <a:t>Agresso Web </a:t>
            </a:r>
            <a:r>
              <a:rPr lang="nb-NO" dirty="0">
                <a:solidFill>
                  <a:schemeClr val="tx2"/>
                </a:solidFill>
                <a:latin typeface="KWFFedraSans-LightSC"/>
                <a:cs typeface="KWFFedraSans-LightSC"/>
              </a:rPr>
              <a:t>– Nylig brukte menyer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1595473"/>
            <a:ext cx="8425543" cy="41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821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tx2"/>
                </a:solidFill>
                <a:latin typeface="KWFFedraSans-LightSC"/>
                <a:cs typeface="KWFFedraSans-LightSC"/>
              </a:rPr>
              <a:t>M4 </a:t>
            </a:r>
            <a:r>
              <a:rPr lang="nb-NO" dirty="0" smtClean="0">
                <a:solidFill>
                  <a:schemeClr val="tx2"/>
                </a:solidFill>
                <a:latin typeface="KWFFedraSans-LightSC"/>
                <a:cs typeface="KWFFedraSans-LightSC"/>
              </a:rPr>
              <a:t>Web </a:t>
            </a:r>
            <a:r>
              <a:rPr lang="nb-NO" dirty="0">
                <a:solidFill>
                  <a:schemeClr val="tx2"/>
                </a:solidFill>
                <a:latin typeface="KWFFedraSans-LightSC"/>
                <a:cs typeface="KWFFedraSans-LightSC"/>
              </a:rPr>
              <a:t>- </a:t>
            </a:r>
            <a:r>
              <a:rPr lang="nb-NO" dirty="0" err="1">
                <a:solidFill>
                  <a:schemeClr val="tx2"/>
                </a:solidFill>
                <a:latin typeface="KWFFedraSans-LightSC"/>
                <a:cs typeface="KWFFedraSans-LightSC"/>
              </a:rPr>
              <a:t>Chatfunksjonalitet</a:t>
            </a:r>
            <a:endParaRPr lang="nb-NO" dirty="0">
              <a:solidFill>
                <a:schemeClr val="tx2"/>
              </a:solidFill>
              <a:latin typeface="KWFFedraSans-LightSC"/>
              <a:cs typeface="KWFFedraSans-LightS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" y="1738687"/>
            <a:ext cx="8986838" cy="44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tx2"/>
                </a:solidFill>
                <a:latin typeface="KWFFedraSans-LightSC"/>
                <a:cs typeface="KWFFedraSans-LightSC"/>
              </a:rPr>
              <a:t>M4 </a:t>
            </a:r>
            <a:r>
              <a:rPr lang="nb-NO" dirty="0" smtClean="0">
                <a:solidFill>
                  <a:schemeClr val="tx2"/>
                </a:solidFill>
                <a:latin typeface="KWFFedraSans-LightSC"/>
                <a:cs typeface="KWFFedraSans-LightSC"/>
              </a:rPr>
              <a:t>Agresso Web </a:t>
            </a:r>
            <a:r>
              <a:rPr lang="nb-NO" dirty="0">
                <a:solidFill>
                  <a:schemeClr val="tx2"/>
                </a:solidFill>
                <a:latin typeface="KWFFedraSans-LightSC"/>
                <a:cs typeface="KWFFedraSans-LightSC"/>
              </a:rPr>
              <a:t>– Dashboard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0001" y="2112363"/>
            <a:ext cx="4320540" cy="160353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4063707"/>
            <a:ext cx="4320540" cy="13025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860541" y="2607422"/>
            <a:ext cx="432054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Overgang til </a:t>
            </a:r>
            <a:r>
              <a:rPr lang="nb-NO" dirty="0" err="1" smtClean="0"/>
              <a:t>Milestone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 r="11955"/>
          <a:stretch/>
        </p:blipFill>
        <p:spPr>
          <a:xfrm>
            <a:off x="323529" y="748834"/>
            <a:ext cx="7311890" cy="23438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3528" y="2849880"/>
            <a:ext cx="1651749" cy="228518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b-NO" sz="1050" dirty="0">
                <a:solidFill>
                  <a:schemeClr val="bg1"/>
                </a:solidFill>
              </a:rPr>
              <a:t>1987 Agresso ver 1.0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2977" y="3191275"/>
            <a:ext cx="1677332" cy="228518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b-NO" sz="1050" dirty="0">
                <a:solidFill>
                  <a:schemeClr val="bg1"/>
                </a:solidFill>
              </a:rPr>
              <a:t>1994: Windowsversjon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5198" y="3587245"/>
            <a:ext cx="1919119" cy="238748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b-NO" sz="1050" dirty="0">
                <a:solidFill>
                  <a:schemeClr val="bg1"/>
                </a:solidFill>
              </a:rPr>
              <a:t>1998 Agresso Web portal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15583" y="3987657"/>
            <a:ext cx="1670534" cy="228518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b-NO" sz="1050" dirty="0">
                <a:solidFill>
                  <a:schemeClr val="bg1"/>
                </a:solidFill>
              </a:rPr>
              <a:t>2006 Agresso ver 5.5.1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33365" y="4376576"/>
            <a:ext cx="1670534" cy="228518"/>
          </a:xfrm>
          <a:prstGeom prst="round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b-NO" sz="1050" dirty="0">
                <a:solidFill>
                  <a:schemeClr val="bg1"/>
                </a:solidFill>
              </a:rPr>
              <a:t>2008 Agresso </a:t>
            </a:r>
            <a:r>
              <a:rPr lang="nb-NO" sz="1050" dirty="0" err="1">
                <a:solidFill>
                  <a:schemeClr val="bg1"/>
                </a:solidFill>
              </a:rPr>
              <a:t>ver</a:t>
            </a:r>
            <a:r>
              <a:rPr lang="nb-NO" sz="1050" dirty="0">
                <a:solidFill>
                  <a:schemeClr val="bg1"/>
                </a:solidFill>
              </a:rPr>
              <a:t> 5.5.3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651" y="1268760"/>
            <a:ext cx="1316446" cy="5800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2699792" y="4746104"/>
            <a:ext cx="1670534" cy="228518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b-NO" sz="1050" dirty="0">
                <a:solidFill>
                  <a:schemeClr val="bg1"/>
                </a:solidFill>
              </a:rPr>
              <a:t>2011 </a:t>
            </a:r>
            <a:r>
              <a:rPr lang="nb-NO" sz="1050" dirty="0" err="1">
                <a:solidFill>
                  <a:schemeClr val="bg1"/>
                </a:solidFill>
              </a:rPr>
              <a:t>Milestone</a:t>
            </a:r>
            <a:r>
              <a:rPr lang="nb-NO" sz="105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79122" y="5713574"/>
            <a:ext cx="1670534" cy="228518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b-NO" sz="1050" dirty="0" smtClean="0">
                <a:solidFill>
                  <a:schemeClr val="bg1"/>
                </a:solidFill>
              </a:rPr>
              <a:t>2015 </a:t>
            </a:r>
            <a:r>
              <a:rPr lang="nb-NO" sz="1050" dirty="0" err="1">
                <a:solidFill>
                  <a:schemeClr val="bg1"/>
                </a:solidFill>
              </a:rPr>
              <a:t>Milestone</a:t>
            </a:r>
            <a:r>
              <a:rPr lang="nb-NO" sz="105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36196" y="5068594"/>
            <a:ext cx="1670534" cy="228518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b-NO" sz="1050" dirty="0">
                <a:solidFill>
                  <a:schemeClr val="bg1"/>
                </a:solidFill>
              </a:rPr>
              <a:t>2011 </a:t>
            </a:r>
            <a:r>
              <a:rPr lang="nb-NO" sz="1050" dirty="0" err="1">
                <a:solidFill>
                  <a:schemeClr val="bg1"/>
                </a:solidFill>
              </a:rPr>
              <a:t>Milestone</a:t>
            </a:r>
            <a:r>
              <a:rPr lang="nb-NO" sz="1050" dirty="0">
                <a:solidFill>
                  <a:schemeClr val="bg1"/>
                </a:solidFill>
              </a:rPr>
              <a:t> </a:t>
            </a:r>
            <a:r>
              <a:rPr lang="nb-NO" sz="1050" dirty="0" smtClean="0">
                <a:solidFill>
                  <a:schemeClr val="bg1"/>
                </a:solidFill>
              </a:rPr>
              <a:t>2</a:t>
            </a:r>
            <a:endParaRPr lang="nb-NO" sz="105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53121" y="5391084"/>
            <a:ext cx="1670534" cy="228518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b-NO" sz="1050" dirty="0" smtClean="0">
                <a:solidFill>
                  <a:schemeClr val="bg1"/>
                </a:solidFill>
              </a:rPr>
              <a:t>2012 </a:t>
            </a:r>
            <a:r>
              <a:rPr lang="nb-NO" sz="1050" dirty="0" err="1">
                <a:solidFill>
                  <a:schemeClr val="bg1"/>
                </a:solidFill>
              </a:rPr>
              <a:t>Milestone</a:t>
            </a:r>
            <a:r>
              <a:rPr lang="nb-NO" sz="1050" dirty="0">
                <a:solidFill>
                  <a:schemeClr val="bg1"/>
                </a:solidFill>
              </a:rPr>
              <a:t> </a:t>
            </a:r>
            <a:r>
              <a:rPr lang="nb-NO" sz="1050" dirty="0" smtClean="0">
                <a:solidFill>
                  <a:schemeClr val="bg1"/>
                </a:solidFill>
              </a:rPr>
              <a:t>3</a:t>
            </a:r>
            <a:endParaRPr lang="nb-NO" sz="105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6036064"/>
            <a:ext cx="1670534" cy="228518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b-NO" sz="1050" dirty="0" smtClean="0">
                <a:solidFill>
                  <a:schemeClr val="bg1"/>
                </a:solidFill>
              </a:rPr>
              <a:t>2016 </a:t>
            </a:r>
            <a:r>
              <a:rPr lang="nb-NO" sz="1050" dirty="0" err="1">
                <a:solidFill>
                  <a:schemeClr val="bg1"/>
                </a:solidFill>
              </a:rPr>
              <a:t>Milestone</a:t>
            </a:r>
            <a:r>
              <a:rPr lang="nb-NO" sz="1050" dirty="0">
                <a:solidFill>
                  <a:schemeClr val="bg1"/>
                </a:solidFill>
              </a:rPr>
              <a:t> </a:t>
            </a:r>
            <a:r>
              <a:rPr lang="nb-NO" sz="1050" dirty="0" smtClean="0">
                <a:solidFill>
                  <a:schemeClr val="bg1"/>
                </a:solidFill>
              </a:rPr>
              <a:t>5</a:t>
            </a:r>
            <a:endParaRPr lang="nb-NO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619200"/>
            <a:ext cx="7920880" cy="649560"/>
          </a:xfrm>
        </p:spPr>
        <p:txBody>
          <a:bodyPr/>
          <a:lstStyle/>
          <a:p>
            <a:r>
              <a:rPr lang="nb-NO" dirty="0" smtClean="0"/>
              <a:t>Fokusområder for verdiøkning i </a:t>
            </a:r>
            <a:r>
              <a:rPr lang="nb-NO" dirty="0" err="1" smtClean="0"/>
              <a:t>Milestone</a:t>
            </a:r>
            <a:r>
              <a:rPr lang="nb-NO" dirty="0" smtClean="0"/>
              <a:t> prosjektet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Dette er funksjonalitet som ikke nødvendigvis er ny, men som vil gi kunden merverdi utover teknisk oppgradering:</a:t>
            </a:r>
          </a:p>
          <a:p>
            <a:r>
              <a:rPr lang="nb-NO" dirty="0" err="1" smtClean="0"/>
              <a:t>eBilag</a:t>
            </a:r>
            <a:r>
              <a:rPr lang="nb-NO" dirty="0" smtClean="0"/>
              <a:t> &gt; Fra papir til Digital Flyt</a:t>
            </a:r>
          </a:p>
          <a:p>
            <a:pPr lvl="1"/>
            <a:r>
              <a:rPr lang="nb-NO" dirty="0" smtClean="0"/>
              <a:t>Skjemamodulen (standardpakke på 3 skjema)</a:t>
            </a:r>
          </a:p>
          <a:p>
            <a:pPr lvl="1"/>
            <a:r>
              <a:rPr lang="nb-NO" dirty="0" smtClean="0"/>
              <a:t>Hovedbok på web</a:t>
            </a:r>
          </a:p>
          <a:p>
            <a:pPr lvl="1"/>
            <a:r>
              <a:rPr lang="nb-NO" dirty="0" smtClean="0"/>
              <a:t>Fravær på web</a:t>
            </a:r>
          </a:p>
          <a:p>
            <a:pPr lvl="1"/>
            <a:r>
              <a:rPr lang="nb-NO" dirty="0" smtClean="0"/>
              <a:t>Salgsordre på web</a:t>
            </a:r>
          </a:p>
          <a:p>
            <a:pPr lvl="1"/>
            <a:r>
              <a:rPr lang="nb-NO" dirty="0" smtClean="0"/>
              <a:t>Reiseregning på web</a:t>
            </a:r>
          </a:p>
          <a:p>
            <a:r>
              <a:rPr lang="nb-NO" dirty="0" smtClean="0"/>
              <a:t>HR</a:t>
            </a:r>
          </a:p>
          <a:p>
            <a:pPr lvl="1"/>
            <a:r>
              <a:rPr lang="nb-NO" dirty="0" smtClean="0"/>
              <a:t>Kombinasjonskontroll </a:t>
            </a:r>
          </a:p>
          <a:p>
            <a:pPr lvl="2"/>
            <a:r>
              <a:rPr lang="nb-NO" dirty="0" smtClean="0"/>
              <a:t>Kobler logikk mellom HR data og lønnsdata</a:t>
            </a:r>
          </a:p>
          <a:p>
            <a:pPr lvl="1"/>
            <a:r>
              <a:rPr lang="nb-NO" dirty="0" smtClean="0"/>
              <a:t>HR Rapporeringspakken</a:t>
            </a:r>
          </a:p>
          <a:p>
            <a:pPr lvl="1"/>
            <a:r>
              <a:rPr lang="nb-NO" dirty="0" smtClean="0"/>
              <a:t>3 Pilar (opsjon fase 2)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5576" y="1301565"/>
            <a:ext cx="7416000" cy="5254520"/>
          </a:xfrm>
        </p:spPr>
        <p:txBody>
          <a:bodyPr/>
          <a:lstStyle/>
          <a:p>
            <a:pPr marL="0" indent="0">
              <a:buNone/>
            </a:pPr>
            <a:r>
              <a:rPr lang="nb-NO" u="sng" dirty="0" smtClean="0"/>
              <a:t>Innkjøp</a:t>
            </a:r>
          </a:p>
          <a:p>
            <a:pPr marL="0" indent="0">
              <a:buNone/>
            </a:pPr>
            <a:r>
              <a:rPr lang="nb-NO" dirty="0" smtClean="0"/>
              <a:t>GAP analyse om kunden bruker Innkjøp eller kun reskontro</a:t>
            </a:r>
          </a:p>
          <a:p>
            <a:pPr marL="0" indent="0">
              <a:buNone/>
            </a:pPr>
            <a:r>
              <a:rPr lang="nb-NO" sz="1600" dirty="0" smtClean="0"/>
              <a:t>Bruker kunden kun reskontro er de en kandidat for:</a:t>
            </a:r>
          </a:p>
          <a:p>
            <a:pPr lvl="1"/>
            <a:r>
              <a:rPr lang="nb-NO" dirty="0" err="1" smtClean="0"/>
              <a:t>Prekontering</a:t>
            </a:r>
            <a:endParaRPr lang="nb-NO" dirty="0" smtClean="0"/>
          </a:p>
          <a:p>
            <a:pPr lvl="1"/>
            <a:r>
              <a:rPr lang="nb-NO" dirty="0" err="1" smtClean="0"/>
              <a:t>Fullmaktsmodulen</a:t>
            </a:r>
            <a:endParaRPr lang="nb-NO" dirty="0"/>
          </a:p>
          <a:p>
            <a:pPr marL="0" indent="0">
              <a:buNone/>
            </a:pPr>
            <a:r>
              <a:rPr lang="nb-NO" sz="1600" dirty="0" smtClean="0"/>
              <a:t>Bruker kunden Innkjøp</a:t>
            </a:r>
            <a:r>
              <a:rPr lang="nb-NO" sz="1600" dirty="0"/>
              <a:t> </a:t>
            </a:r>
            <a:r>
              <a:rPr lang="nb-NO" sz="1600" dirty="0" smtClean="0"/>
              <a:t>er de en kandidat for:</a:t>
            </a:r>
          </a:p>
          <a:p>
            <a:pPr lvl="1"/>
            <a:r>
              <a:rPr lang="nb-NO" dirty="0" smtClean="0"/>
              <a:t>Innkjøp på web</a:t>
            </a:r>
          </a:p>
          <a:p>
            <a:pPr lvl="1"/>
            <a:r>
              <a:rPr lang="nb-NO" dirty="0" err="1" smtClean="0"/>
              <a:t>eHandel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Utgående Faktura</a:t>
            </a:r>
          </a:p>
          <a:p>
            <a:pPr lvl="1"/>
            <a:r>
              <a:rPr lang="nb-NO" dirty="0"/>
              <a:t>Salgsordre på web</a:t>
            </a:r>
            <a:endParaRPr lang="nb-NO" sz="1200" dirty="0"/>
          </a:p>
          <a:p>
            <a:pPr lvl="1"/>
            <a:r>
              <a:rPr lang="nb-NO" dirty="0"/>
              <a:t>Oppdatere til standardiserte integrasjoner</a:t>
            </a:r>
            <a:endParaRPr lang="nb-NO" sz="1200" dirty="0"/>
          </a:p>
          <a:p>
            <a:pPr lvl="1"/>
            <a:r>
              <a:rPr lang="nb-NO" dirty="0" smtClean="0"/>
              <a:t>Datakvalitet </a:t>
            </a:r>
            <a:r>
              <a:rPr lang="nb-NO" dirty="0"/>
              <a:t>og registervask.</a:t>
            </a:r>
            <a:endParaRPr lang="nb-NO" sz="1200" dirty="0"/>
          </a:p>
          <a:p>
            <a:pPr lvl="1"/>
            <a:r>
              <a:rPr lang="nb-NO" dirty="0" smtClean="0"/>
              <a:t>Ny </a:t>
            </a:r>
            <a:r>
              <a:rPr lang="nb-NO" dirty="0" err="1" smtClean="0"/>
              <a:t>Cremul</a:t>
            </a:r>
            <a:endParaRPr lang="nb-NO" sz="1200" dirty="0"/>
          </a:p>
          <a:p>
            <a:pPr lvl="2"/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755576" y="619200"/>
            <a:ext cx="7920880" cy="649560"/>
          </a:xfrm>
        </p:spPr>
        <p:txBody>
          <a:bodyPr/>
          <a:lstStyle/>
          <a:p>
            <a:r>
              <a:rPr lang="nb-NO" dirty="0" smtClean="0"/>
              <a:t>Fokusområder for verdiøkning i </a:t>
            </a:r>
            <a:r>
              <a:rPr lang="nb-NO" dirty="0" err="1" smtClean="0"/>
              <a:t>Milestone</a:t>
            </a:r>
            <a:r>
              <a:rPr lang="nb-NO" dirty="0" smtClean="0"/>
              <a:t> prosjektet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0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Milestone – Ett blikk inn i fremtiden</a:t>
            </a:r>
            <a:endParaRPr lang="nb-N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0335" y="1027351"/>
            <a:ext cx="625507" cy="414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M5:</a:t>
            </a:r>
            <a:r>
              <a:rPr lang="nb-NO" b="1" dirty="0" smtClean="0">
                <a:solidFill>
                  <a:schemeClr val="accent1"/>
                </a:solidFill>
                <a:latin typeface="+mj-lt"/>
              </a:rPr>
              <a:t> </a:t>
            </a:r>
            <a:endParaRPr lang="nb-NO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7176" y="5013176"/>
            <a:ext cx="5871177" cy="918861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>
                <a:solidFill>
                  <a:prstClr val="white"/>
                </a:solidFill>
              </a:rPr>
              <a:t>Agresso Web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98797" y="3757786"/>
            <a:ext cx="1130727" cy="104236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prstClr val="white"/>
                </a:solidFill>
              </a:rPr>
              <a:t>Ressurs- </a:t>
            </a:r>
            <a:r>
              <a:rPr lang="nb-NO" sz="1050" dirty="0">
                <a:solidFill>
                  <a:prstClr val="white"/>
                </a:solidFill>
              </a:rPr>
              <a:t>planlegger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3886" y="3743850"/>
            <a:ext cx="948093" cy="104236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>
                <a:solidFill>
                  <a:prstClr val="white"/>
                </a:solidFill>
              </a:rPr>
              <a:t>Prosjekt- planlegger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98797" y="2556823"/>
            <a:ext cx="1130727" cy="10423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>
                <a:solidFill>
                  <a:prstClr val="white"/>
                </a:solidFill>
              </a:rPr>
              <a:t>Analyser &amp; Finansiell Rapportering og Analyse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6610" y="3559184"/>
            <a:ext cx="719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chemeClr val="accent1"/>
                </a:solidFill>
                <a:latin typeface="+mj-lt"/>
              </a:rPr>
              <a:t>M4</a:t>
            </a:r>
            <a:r>
              <a:rPr lang="nb-NO" b="1" dirty="0">
                <a:solidFill>
                  <a:schemeClr val="accent1"/>
                </a:solidFill>
                <a:latin typeface="+mj-lt"/>
              </a:rPr>
              <a:t>:</a:t>
            </a:r>
          </a:p>
        </p:txBody>
      </p:sp>
      <p:sp>
        <p:nvSpPr>
          <p:cNvPr id="20" name="Rounded Rectangle 8"/>
          <p:cNvSpPr/>
          <p:nvPr/>
        </p:nvSpPr>
        <p:spPr>
          <a:xfrm>
            <a:off x="1979712" y="692696"/>
            <a:ext cx="872927" cy="10423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50" dirty="0" err="1" smtClean="0">
                <a:solidFill>
                  <a:prstClr val="white"/>
                </a:solidFill>
              </a:rPr>
              <a:t>Estate</a:t>
            </a:r>
            <a:r>
              <a:rPr lang="nb-NO" sz="1050" dirty="0" smtClean="0">
                <a:solidFill>
                  <a:prstClr val="white"/>
                </a:solidFill>
              </a:rPr>
              <a:t> Asset </a:t>
            </a:r>
            <a:r>
              <a:rPr lang="nb-NO" sz="1050" dirty="0" err="1" smtClean="0">
                <a:solidFill>
                  <a:prstClr val="white"/>
                </a:solidFill>
              </a:rPr>
              <a:t>Manage</a:t>
            </a:r>
            <a:r>
              <a:rPr lang="nb-NO" sz="1050" dirty="0" smtClean="0">
                <a:solidFill>
                  <a:prstClr val="white"/>
                </a:solidFill>
              </a:rPr>
              <a:t>-ment</a:t>
            </a:r>
            <a:endParaRPr lang="nb-NO" sz="1050" dirty="0">
              <a:solidFill>
                <a:prstClr val="white"/>
              </a:solidFill>
            </a:endParaRPr>
          </a:p>
        </p:txBody>
      </p:sp>
      <p:sp>
        <p:nvSpPr>
          <p:cNvPr id="21" name="Rounded Rectangle 8"/>
          <p:cNvSpPr/>
          <p:nvPr/>
        </p:nvSpPr>
        <p:spPr>
          <a:xfrm>
            <a:off x="2972969" y="692696"/>
            <a:ext cx="832588" cy="10423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prstClr val="white"/>
                </a:solidFill>
              </a:rPr>
              <a:t>Budget </a:t>
            </a:r>
            <a:r>
              <a:rPr lang="nb-NO" sz="1050" dirty="0" err="1" smtClean="0">
                <a:solidFill>
                  <a:prstClr val="white"/>
                </a:solidFill>
              </a:rPr>
              <a:t>Books</a:t>
            </a:r>
            <a:endParaRPr lang="nb-NO" sz="1050" dirty="0">
              <a:solidFill>
                <a:prstClr val="white"/>
              </a:solidFill>
            </a:endParaRPr>
          </a:p>
        </p:txBody>
      </p:sp>
      <p:sp>
        <p:nvSpPr>
          <p:cNvPr id="22" name="Rounded Rectangle 8"/>
          <p:cNvSpPr/>
          <p:nvPr/>
        </p:nvSpPr>
        <p:spPr>
          <a:xfrm>
            <a:off x="3925887" y="707031"/>
            <a:ext cx="942976" cy="10423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err="1" smtClean="0">
                <a:solidFill>
                  <a:prstClr val="white"/>
                </a:solidFill>
              </a:rPr>
              <a:t>Requisition</a:t>
            </a:r>
            <a:endParaRPr lang="nb-NO" sz="1050" dirty="0">
              <a:solidFill>
                <a:prstClr val="white"/>
              </a:solidFill>
            </a:endParaRPr>
          </a:p>
        </p:txBody>
      </p:sp>
      <p:sp>
        <p:nvSpPr>
          <p:cNvPr id="23" name="Rounded Rectangle 8"/>
          <p:cNvSpPr/>
          <p:nvPr/>
        </p:nvSpPr>
        <p:spPr>
          <a:xfrm>
            <a:off x="5023668" y="713409"/>
            <a:ext cx="911249" cy="10423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dirty="0" smtClean="0">
                <a:solidFill>
                  <a:prstClr val="white"/>
                </a:solidFill>
              </a:rPr>
              <a:t>Order Management</a:t>
            </a:r>
            <a:endParaRPr lang="nb-NO" sz="800" dirty="0">
              <a:solidFill>
                <a:prstClr val="white"/>
              </a:solidFill>
            </a:endParaRPr>
          </a:p>
        </p:txBody>
      </p:sp>
      <p:sp>
        <p:nvSpPr>
          <p:cNvPr id="24" name="Rounded Rectangle 8"/>
          <p:cNvSpPr/>
          <p:nvPr/>
        </p:nvSpPr>
        <p:spPr>
          <a:xfrm>
            <a:off x="6007453" y="713409"/>
            <a:ext cx="799990" cy="10423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900" dirty="0" err="1" smtClean="0">
                <a:solidFill>
                  <a:prstClr val="white"/>
                </a:solidFill>
              </a:rPr>
              <a:t>Appraisal</a:t>
            </a:r>
            <a:endParaRPr lang="nb-NO" sz="9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98850" y="3757786"/>
            <a:ext cx="843251" cy="10423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>
                <a:solidFill>
                  <a:prstClr val="white"/>
                </a:solidFill>
              </a:rPr>
              <a:t>Timeliste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4130" y="3758319"/>
            <a:ext cx="828864" cy="10423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>
                <a:solidFill>
                  <a:prstClr val="white"/>
                </a:solidFill>
              </a:rPr>
              <a:t>Fravær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26537" y="3757786"/>
            <a:ext cx="806154" cy="10423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50" dirty="0">
                <a:solidFill>
                  <a:prstClr val="white"/>
                </a:solidFill>
              </a:rPr>
              <a:t>Reise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97185" y="2564904"/>
            <a:ext cx="844916" cy="10423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>
                <a:solidFill>
                  <a:prstClr val="white"/>
                </a:solidFill>
              </a:rPr>
              <a:t>Collabo-ration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15287" y="2564904"/>
            <a:ext cx="837707" cy="10423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50" dirty="0">
                <a:solidFill>
                  <a:prstClr val="white"/>
                </a:solidFill>
              </a:rPr>
              <a:t>Modeller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933389" y="2564904"/>
            <a:ext cx="799302" cy="10423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50" dirty="0">
                <a:solidFill>
                  <a:prstClr val="white"/>
                </a:solidFill>
              </a:rPr>
              <a:t>Tidslinje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22010" y="2564904"/>
            <a:ext cx="901990" cy="10423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prstClr val="white"/>
                </a:solidFill>
              </a:rPr>
              <a:t>Oppgave-behandling</a:t>
            </a:r>
          </a:p>
        </p:txBody>
      </p:sp>
      <p:sp>
        <p:nvSpPr>
          <p:cNvPr id="25" name="Rounded Rectangle 8"/>
          <p:cNvSpPr/>
          <p:nvPr/>
        </p:nvSpPr>
        <p:spPr>
          <a:xfrm>
            <a:off x="6958839" y="713409"/>
            <a:ext cx="799990" cy="10423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900" dirty="0" err="1" smtClean="0">
                <a:solidFill>
                  <a:prstClr val="white"/>
                </a:solidFill>
              </a:rPr>
              <a:t>Payroll</a:t>
            </a:r>
            <a:endParaRPr lang="nb-NO" sz="900" dirty="0">
              <a:solidFill>
                <a:prstClr val="white"/>
              </a:solidFill>
            </a:endParaRPr>
          </a:p>
        </p:txBody>
      </p:sp>
      <p:sp>
        <p:nvSpPr>
          <p:cNvPr id="26" name="Rounded Rectangle 18"/>
          <p:cNvSpPr/>
          <p:nvPr/>
        </p:nvSpPr>
        <p:spPr>
          <a:xfrm>
            <a:off x="1932328" y="1853535"/>
            <a:ext cx="920311" cy="596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err="1" smtClean="0">
                <a:solidFill>
                  <a:prstClr val="white"/>
                </a:solidFill>
              </a:rPr>
              <a:t>Widgets</a:t>
            </a:r>
            <a:endParaRPr lang="nb-NO" sz="1050" dirty="0">
              <a:solidFill>
                <a:prstClr val="white"/>
              </a:solidFill>
            </a:endParaRPr>
          </a:p>
        </p:txBody>
      </p:sp>
      <p:sp>
        <p:nvSpPr>
          <p:cNvPr id="27" name="Rounded Rectangle 18"/>
          <p:cNvSpPr/>
          <p:nvPr/>
        </p:nvSpPr>
        <p:spPr>
          <a:xfrm>
            <a:off x="3122010" y="1870154"/>
            <a:ext cx="932544" cy="6105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>
                <a:solidFill>
                  <a:prstClr val="white"/>
                </a:solidFill>
              </a:rPr>
              <a:t>Communities</a:t>
            </a:r>
            <a:endParaRPr lang="nb-NO" sz="800" dirty="0">
              <a:solidFill>
                <a:prstClr val="white"/>
              </a:solidFill>
            </a:endParaRPr>
          </a:p>
        </p:txBody>
      </p:sp>
      <p:sp>
        <p:nvSpPr>
          <p:cNvPr id="28" name="Title 6"/>
          <p:cNvSpPr txBox="1">
            <a:spLocks/>
          </p:cNvSpPr>
          <p:nvPr/>
        </p:nvSpPr>
        <p:spPr>
          <a:xfrm>
            <a:off x="2060922" y="66199"/>
            <a:ext cx="5779117" cy="54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67D78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solidFill>
                  <a:schemeClr val="tx2"/>
                </a:solidFill>
                <a:latin typeface="KWFFedraSans-LightSC"/>
                <a:cs typeface="KWFFedraSans-LightSC"/>
              </a:rPr>
              <a:t>Opplevelsespakker</a:t>
            </a:r>
            <a:r>
              <a:rPr lang="en-GB" dirty="0" smtClean="0">
                <a:solidFill>
                  <a:schemeClr val="tx2"/>
                </a:solidFill>
                <a:latin typeface="KWFFedraSans-LightSC"/>
                <a:cs typeface="KWFFedraSans-LightSC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KWFFedraSans-LightSC"/>
                <a:cs typeface="KWFFedraSans-LightSC"/>
              </a:rPr>
            </a:br>
            <a:endParaRPr lang="nb-NO" dirty="0"/>
          </a:p>
        </p:txBody>
      </p:sp>
      <p:grpSp>
        <p:nvGrpSpPr>
          <p:cNvPr id="4" name="Gruppe 3"/>
          <p:cNvGrpSpPr/>
          <p:nvPr/>
        </p:nvGrpSpPr>
        <p:grpSpPr>
          <a:xfrm>
            <a:off x="-40882" y="505157"/>
            <a:ext cx="882003" cy="4461235"/>
            <a:chOff x="-40882" y="505157"/>
            <a:chExt cx="882003" cy="4461235"/>
          </a:xfrm>
        </p:grpSpPr>
        <p:sp>
          <p:nvSpPr>
            <p:cNvPr id="3" name="Pil opp 2"/>
            <p:cNvSpPr/>
            <p:nvPr/>
          </p:nvSpPr>
          <p:spPr>
            <a:xfrm>
              <a:off x="-40882" y="505157"/>
              <a:ext cx="882003" cy="4371775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accent5"/>
                </a:solidFill>
              </a:endParaRPr>
            </a:p>
          </p:txBody>
        </p:sp>
        <p:sp>
          <p:nvSpPr>
            <p:cNvPr id="2" name="TekstSylinder 1"/>
            <p:cNvSpPr txBox="1"/>
            <p:nvPr/>
          </p:nvSpPr>
          <p:spPr>
            <a:xfrm>
              <a:off x="194867" y="666625"/>
              <a:ext cx="461665" cy="4299767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 anchor="ctr">
              <a:spAutoFit/>
            </a:bodyPr>
            <a:lstStyle/>
            <a:p>
              <a:pPr algn="ctr"/>
              <a:r>
                <a:rPr lang="en-US" dirty="0" smtClean="0"/>
                <a:t>M I L E S T O N 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14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10" grpId="0" animBg="1"/>
      <p:bldP spid="17" grpId="0" animBg="1"/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11" grpId="0" animBg="1"/>
      <p:bldP spid="13" grpId="0" animBg="1"/>
      <p:bldP spid="12" grpId="0" animBg="1"/>
      <p:bldP spid="15" grpId="0" animBg="1"/>
      <p:bldP spid="16" grpId="0" animBg="1"/>
      <p:bldP spid="19" grpId="0" animBg="1"/>
      <p:bldP spid="1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9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stikkord for Agresso Milestone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nb-NO" dirty="0" smtClean="0"/>
              <a:t>Mer funksjonalitet på web</a:t>
            </a:r>
          </a:p>
          <a:p>
            <a:pPr>
              <a:buFont typeface="Wingdings" pitchFamily="2" charset="2"/>
              <a:buChar char="ü"/>
            </a:pPr>
            <a:r>
              <a:rPr lang="nb-NO" dirty="0" smtClean="0"/>
              <a:t>Brukervennlighet</a:t>
            </a:r>
          </a:p>
          <a:p>
            <a:pPr>
              <a:buFont typeface="Wingdings" pitchFamily="2" charset="2"/>
              <a:buChar char="ü"/>
            </a:pPr>
            <a:r>
              <a:rPr lang="nb-NO" dirty="0" smtClean="0"/>
              <a:t>Bedre funksjonalitet innenfor eksisterende områder</a:t>
            </a:r>
          </a:p>
          <a:p>
            <a:pPr>
              <a:buFont typeface="Wingdings" pitchFamily="2" charset="2"/>
              <a:buChar char="ü"/>
            </a:pPr>
            <a:r>
              <a:rPr lang="nb-NO" dirty="0" smtClean="0"/>
              <a:t>Plattform for </a:t>
            </a:r>
            <a:r>
              <a:rPr lang="nb-NO" dirty="0" err="1" smtClean="0"/>
              <a:t>opplevelsespakker</a:t>
            </a:r>
            <a:endParaRPr lang="nb-NO" dirty="0" smtClean="0"/>
          </a:p>
          <a:p>
            <a:pPr>
              <a:buFont typeface="Wingdings" pitchFamily="2" charset="2"/>
              <a:buChar char="ü"/>
            </a:pPr>
            <a:r>
              <a:rPr lang="nb-NO" dirty="0" smtClean="0"/>
              <a:t>WCAG kompatibel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0956" y="1067099"/>
            <a:ext cx="5560772" cy="410400"/>
          </a:xfrm>
        </p:spPr>
        <p:txBody>
          <a:bodyPr>
            <a:noAutofit/>
          </a:bodyPr>
          <a:lstStyle/>
          <a:p>
            <a:pPr algn="ctr"/>
            <a:r>
              <a:rPr lang="nb-NO" dirty="0">
                <a:solidFill>
                  <a:schemeClr val="tx2"/>
                </a:solidFill>
                <a:latin typeface="KWFFedraSans-LightSC"/>
                <a:cs typeface="KWFFedraSans-LightSC"/>
              </a:rPr>
              <a:t>M4 Agresso Web - startsiden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grpSp>
        <p:nvGrpSpPr>
          <p:cNvPr id="10" name="Gruppe 9"/>
          <p:cNvGrpSpPr/>
          <p:nvPr/>
        </p:nvGrpSpPr>
        <p:grpSpPr>
          <a:xfrm>
            <a:off x="424543" y="1160748"/>
            <a:ext cx="8431459" cy="4320480"/>
            <a:chOff x="540000" y="1214334"/>
            <a:chExt cx="8208464" cy="4662938"/>
          </a:xfrm>
        </p:grpSpPr>
        <p:pic>
          <p:nvPicPr>
            <p:cNvPr id="4" name="Picture 1"/>
            <p:cNvPicPr/>
            <p:nvPr/>
          </p:nvPicPr>
          <p:blipFill rotWithShape="1">
            <a:blip r:embed="rId3"/>
            <a:srcRect t="6950"/>
            <a:stretch/>
          </p:blipFill>
          <p:spPr bwMode="auto">
            <a:xfrm>
              <a:off x="540000" y="1584916"/>
              <a:ext cx="8208464" cy="42923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val 24"/>
            <p:cNvSpPr/>
            <p:nvPr/>
          </p:nvSpPr>
          <p:spPr>
            <a:xfrm>
              <a:off x="971600" y="2060848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750"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" name="Oval 25"/>
            <p:cNvSpPr/>
            <p:nvPr/>
          </p:nvSpPr>
          <p:spPr>
            <a:xfrm>
              <a:off x="1907704" y="3726778"/>
              <a:ext cx="381000" cy="3619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75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26"/>
            <p:cNvSpPr/>
            <p:nvPr/>
          </p:nvSpPr>
          <p:spPr>
            <a:xfrm>
              <a:off x="7524328" y="3545803"/>
              <a:ext cx="381000" cy="3619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750"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" name="Oval 2"/>
            <p:cNvSpPr/>
            <p:nvPr/>
          </p:nvSpPr>
          <p:spPr>
            <a:xfrm>
              <a:off x="7143328" y="1214334"/>
              <a:ext cx="381000" cy="3619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750">
                  <a:latin typeface="Arial" panose="020B0604020202020204" pitchFamily="34" charset="0"/>
                  <a:ea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5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KWFFedraSans-LightSC"/>
                <a:cs typeface="KWFFedraSans-LightSC"/>
              </a:rPr>
              <a:t>M4 Agresso Web – </a:t>
            </a:r>
            <a:r>
              <a:rPr lang="en-GB" dirty="0" err="1" smtClean="0">
                <a:solidFill>
                  <a:schemeClr val="tx2"/>
                </a:solidFill>
                <a:latin typeface="KWFFedraSans-LightSC"/>
                <a:cs typeface="KWFFedraSans-LightSC"/>
              </a:rPr>
              <a:t>nytt</a:t>
            </a:r>
            <a:r>
              <a:rPr lang="en-GB" dirty="0" smtClean="0">
                <a:solidFill>
                  <a:schemeClr val="tx2"/>
                </a:solidFill>
                <a:latin typeface="KWFFedraSans-LightSC"/>
                <a:cs typeface="KWFFedraSans-LightSC"/>
              </a:rPr>
              <a:t> GUI</a:t>
            </a:r>
            <a:r>
              <a:rPr lang="en-GB" dirty="0">
                <a:solidFill>
                  <a:schemeClr val="tx2"/>
                </a:solidFill>
                <a:latin typeface="KWFFedraSans-LightSC"/>
                <a:cs typeface="KWFFedraSans-LightSC"/>
              </a:rPr>
              <a:t/>
            </a:r>
            <a:br>
              <a:rPr lang="en-GB" dirty="0">
                <a:solidFill>
                  <a:schemeClr val="tx2"/>
                </a:solidFill>
                <a:latin typeface="KWFFedraSans-LightSC"/>
                <a:cs typeface="KWFFedraSans-LightSC"/>
              </a:rPr>
            </a:b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9993">
            <a:off x="1235399" y="2642116"/>
            <a:ext cx="3384216" cy="190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9993">
            <a:off x="4707287" y="1941108"/>
            <a:ext cx="3211811" cy="180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0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KWFFedraSans-LightSC"/>
                <a:cs typeface="KWFFedraSans-LightSC"/>
              </a:rPr>
              <a:t>M4 </a:t>
            </a:r>
            <a:r>
              <a:rPr lang="en-GB" dirty="0" err="1" smtClean="0">
                <a:solidFill>
                  <a:schemeClr val="tx2"/>
                </a:solidFill>
                <a:latin typeface="KWFFedraSans-LightSC"/>
                <a:cs typeface="KWFFedraSans-LightSC"/>
              </a:rPr>
              <a:t>AgressoWeb</a:t>
            </a:r>
            <a:r>
              <a:rPr lang="en-GB" dirty="0" smtClean="0">
                <a:solidFill>
                  <a:schemeClr val="tx2"/>
                </a:solidFill>
                <a:latin typeface="KWFFedraSans-LightSC"/>
                <a:cs typeface="KWFFedraSans-LightSC"/>
              </a:rPr>
              <a:t> - </a:t>
            </a:r>
            <a:r>
              <a:rPr lang="en-GB" dirty="0" err="1" smtClean="0">
                <a:solidFill>
                  <a:schemeClr val="tx2"/>
                </a:solidFill>
                <a:latin typeface="KWFFedraSans-LightSC"/>
                <a:cs typeface="KWFFedraSans-LightSC"/>
              </a:rPr>
              <a:t>Skjermbilder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8077"/>
          <a:stretch/>
        </p:blipFill>
        <p:spPr>
          <a:xfrm rot="21432246">
            <a:off x="1205343" y="3100558"/>
            <a:ext cx="3099101" cy="2024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2246">
            <a:off x="4868812" y="2332722"/>
            <a:ext cx="3481684" cy="195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6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1480"/>
            <a:ext cx="7886700" cy="994172"/>
          </a:xfrm>
        </p:spPr>
        <p:txBody>
          <a:bodyPr/>
          <a:lstStyle/>
          <a:p>
            <a:r>
              <a:rPr lang="nb-NO" dirty="0" smtClean="0"/>
              <a:t>M4 Agresso WEB – eksempel skjermbilde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" y="1602007"/>
            <a:ext cx="9136626" cy="4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21" y="85725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nb-NO" sz="3000" dirty="0">
                <a:solidFill>
                  <a:schemeClr val="tx2"/>
                </a:solidFill>
                <a:latin typeface="KWFFedraSans-LightSC"/>
                <a:cs typeface="KWFFedraSans-LightSC"/>
              </a:rPr>
              <a:t>M4 Agresso Web - Oppgavebehandler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354" y="1613250"/>
            <a:ext cx="9553354" cy="55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KWFFedraSans-LightSC"/>
                <a:cs typeface="KWFFedraSans-LightSC"/>
              </a:rPr>
              <a:t>M4 Agresso Web - </a:t>
            </a:r>
            <a:r>
              <a:rPr lang="en-GB" dirty="0" err="1">
                <a:solidFill>
                  <a:schemeClr val="tx2"/>
                </a:solidFill>
                <a:latin typeface="KWFFedraSans-LightSC"/>
                <a:cs typeface="KWFFedraSans-LightSC"/>
              </a:rPr>
              <a:t>arkfaner</a:t>
            </a:r>
            <a:r>
              <a:rPr lang="en-GB" dirty="0">
                <a:solidFill>
                  <a:schemeClr val="tx2"/>
                </a:solidFill>
                <a:latin typeface="KWFFedraSans-LightSC"/>
                <a:cs typeface="KWFFedraSans-LightSC"/>
              </a:rPr>
              <a:t> </a:t>
            </a:r>
            <a:br>
              <a:rPr lang="en-GB" dirty="0">
                <a:solidFill>
                  <a:schemeClr val="tx2"/>
                </a:solidFill>
                <a:latin typeface="KWFFedraSans-LightSC"/>
                <a:cs typeface="KWFFedraSans-LightSC"/>
              </a:rPr>
            </a:b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23054" y="3592039"/>
            <a:ext cx="4129877" cy="1781177"/>
          </a:xfrm>
        </p:spPr>
        <p:txBody>
          <a:bodyPr/>
          <a:lstStyle/>
          <a:p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1649185"/>
            <a:ext cx="8841922" cy="4351565"/>
          </a:xfrm>
          <a:prstGeom prst="rect">
            <a:avLst/>
          </a:prstGeom>
        </p:spPr>
      </p:pic>
      <p:sp>
        <p:nvSpPr>
          <p:cNvPr id="8" name="textruta 15"/>
          <p:cNvSpPr txBox="1"/>
          <p:nvPr/>
        </p:nvSpPr>
        <p:spPr>
          <a:xfrm>
            <a:off x="3221851" y="3362895"/>
            <a:ext cx="1729561" cy="40408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sv-SE" sz="1013" dirty="0"/>
              <a:t>Arbeid i flere ulike skjermbilder samtidig</a:t>
            </a:r>
          </a:p>
        </p:txBody>
      </p:sp>
      <p:grpSp>
        <p:nvGrpSpPr>
          <p:cNvPr id="9" name="Grupp 13"/>
          <p:cNvGrpSpPr/>
          <p:nvPr/>
        </p:nvGrpSpPr>
        <p:grpSpPr>
          <a:xfrm>
            <a:off x="1979712" y="2160385"/>
            <a:ext cx="1893141" cy="1052591"/>
            <a:chOff x="1110670" y="1978508"/>
            <a:chExt cx="3772460" cy="2674628"/>
          </a:xfrm>
        </p:grpSpPr>
        <p:cxnSp>
          <p:nvCxnSpPr>
            <p:cNvPr id="10" name="Rak pil 2"/>
            <p:cNvCxnSpPr/>
            <p:nvPr/>
          </p:nvCxnSpPr>
          <p:spPr>
            <a:xfrm flipH="1" flipV="1">
              <a:off x="2046774" y="1988840"/>
              <a:ext cx="2836356" cy="26642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pil 18"/>
            <p:cNvCxnSpPr/>
            <p:nvPr/>
          </p:nvCxnSpPr>
          <p:spPr>
            <a:xfrm flipH="1" flipV="1">
              <a:off x="2915816" y="1978508"/>
              <a:ext cx="1967314" cy="2674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20"/>
            <p:cNvCxnSpPr/>
            <p:nvPr/>
          </p:nvCxnSpPr>
          <p:spPr>
            <a:xfrm flipH="1" flipV="1">
              <a:off x="1110670" y="1988840"/>
              <a:ext cx="3772460" cy="26642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68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8751"/>
            <a:ext cx="7886700" cy="1146516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tx2"/>
                </a:solidFill>
                <a:latin typeface="KWFFedraSans-LightSC"/>
                <a:cs typeface="KWFFedraSans-LightSC"/>
              </a:rPr>
              <a:t>M4 </a:t>
            </a:r>
            <a:r>
              <a:rPr lang="nb-NO" dirty="0" smtClean="0">
                <a:solidFill>
                  <a:schemeClr val="tx2"/>
                </a:solidFill>
                <a:latin typeface="KWFFedraSans-LightSC"/>
                <a:cs typeface="KWFFedraSans-LightSC"/>
              </a:rPr>
              <a:t>Agresso Web </a:t>
            </a:r>
            <a:r>
              <a:rPr lang="nb-NO" dirty="0">
                <a:solidFill>
                  <a:schemeClr val="tx2"/>
                </a:solidFill>
                <a:latin typeface="KWFFedraSans-LightSC"/>
                <a:cs typeface="KWFFedraSans-LightSC"/>
              </a:rPr>
              <a:t>– Favoritter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80027"/>
            <a:ext cx="9046028" cy="44283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6330" y="1910096"/>
            <a:ext cx="8316001" cy="375300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59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RY_template_normal">
  <a:themeElements>
    <a:clrScheme name="EDB PowerPoint PPT NY">
      <a:dk1>
        <a:srgbClr val="063954"/>
      </a:dk1>
      <a:lt1>
        <a:srgbClr val="FFFFFF"/>
      </a:lt1>
      <a:dk2>
        <a:srgbClr val="063954"/>
      </a:dk2>
      <a:lt2>
        <a:srgbClr val="EEEDEB"/>
      </a:lt2>
      <a:accent1>
        <a:srgbClr val="00ADD3"/>
      </a:accent1>
      <a:accent2>
        <a:srgbClr val="ACE0ED"/>
      </a:accent2>
      <a:accent3>
        <a:srgbClr val="DBD9D8"/>
      </a:accent3>
      <a:accent4>
        <a:srgbClr val="91C349"/>
      </a:accent4>
      <a:accent5>
        <a:srgbClr val="918A86"/>
      </a:accent5>
      <a:accent6>
        <a:srgbClr val="704D8C"/>
      </a:accent6>
      <a:hlink>
        <a:srgbClr val="00ADD3"/>
      </a:hlink>
      <a:folHlink>
        <a:srgbClr val="ACE0ED"/>
      </a:folHlink>
    </a:clrScheme>
    <a:fontScheme name="EDB Ergo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Graphics">
  <a:themeElements>
    <a:clrScheme name="EDB PowerPoint PPT NY">
      <a:dk1>
        <a:srgbClr val="063954"/>
      </a:dk1>
      <a:lt1>
        <a:srgbClr val="FFFFFF"/>
      </a:lt1>
      <a:dk2>
        <a:srgbClr val="063954"/>
      </a:dk2>
      <a:lt2>
        <a:srgbClr val="EEEDEB"/>
      </a:lt2>
      <a:accent1>
        <a:srgbClr val="00ADD3"/>
      </a:accent1>
      <a:accent2>
        <a:srgbClr val="ACE0ED"/>
      </a:accent2>
      <a:accent3>
        <a:srgbClr val="DBD9D8"/>
      </a:accent3>
      <a:accent4>
        <a:srgbClr val="91C349"/>
      </a:accent4>
      <a:accent5>
        <a:srgbClr val="918A86"/>
      </a:accent5>
      <a:accent6>
        <a:srgbClr val="704D8C"/>
      </a:accent6>
      <a:hlink>
        <a:srgbClr val="00ADD3"/>
      </a:hlink>
      <a:folHlink>
        <a:srgbClr val="ACE0ED"/>
      </a:folHlink>
    </a:clrScheme>
    <a:fontScheme name="EDB Ergo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hapter">
  <a:themeElements>
    <a:clrScheme name="EDB PowerPoint PPT NY">
      <a:dk1>
        <a:srgbClr val="063954"/>
      </a:dk1>
      <a:lt1>
        <a:srgbClr val="FFFFFF"/>
      </a:lt1>
      <a:dk2>
        <a:srgbClr val="063954"/>
      </a:dk2>
      <a:lt2>
        <a:srgbClr val="EEEDEB"/>
      </a:lt2>
      <a:accent1>
        <a:srgbClr val="00ADD3"/>
      </a:accent1>
      <a:accent2>
        <a:srgbClr val="ACE0ED"/>
      </a:accent2>
      <a:accent3>
        <a:srgbClr val="DBD9D8"/>
      </a:accent3>
      <a:accent4>
        <a:srgbClr val="91C349"/>
      </a:accent4>
      <a:accent5>
        <a:srgbClr val="918A86"/>
      </a:accent5>
      <a:accent6>
        <a:srgbClr val="704D8C"/>
      </a:accent6>
      <a:hlink>
        <a:srgbClr val="00ADD3"/>
      </a:hlink>
      <a:folHlink>
        <a:srgbClr val="ACE0ED"/>
      </a:folHlink>
    </a:clrScheme>
    <a:fontScheme name="EDB Ergo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Reporting">
  <a:themeElements>
    <a:clrScheme name="EDB PowerPoint PPT NY">
      <a:dk1>
        <a:srgbClr val="063954"/>
      </a:dk1>
      <a:lt1>
        <a:srgbClr val="FFFFFF"/>
      </a:lt1>
      <a:dk2>
        <a:srgbClr val="063954"/>
      </a:dk2>
      <a:lt2>
        <a:srgbClr val="EEEDEB"/>
      </a:lt2>
      <a:accent1>
        <a:srgbClr val="00ADD3"/>
      </a:accent1>
      <a:accent2>
        <a:srgbClr val="ACE0ED"/>
      </a:accent2>
      <a:accent3>
        <a:srgbClr val="DBD9D8"/>
      </a:accent3>
      <a:accent4>
        <a:srgbClr val="91C349"/>
      </a:accent4>
      <a:accent5>
        <a:srgbClr val="918A86"/>
      </a:accent5>
      <a:accent6>
        <a:srgbClr val="704D8C"/>
      </a:accent6>
      <a:hlink>
        <a:srgbClr val="00ADD3"/>
      </a:hlink>
      <a:folHlink>
        <a:srgbClr val="ACE0ED"/>
      </a:folHlink>
    </a:clrScheme>
    <a:fontScheme name="EDB Ergo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Start and end">
  <a:themeElements>
    <a:clrScheme name="EDB PowerPoint PPT NY">
      <a:dk1>
        <a:srgbClr val="063954"/>
      </a:dk1>
      <a:lt1>
        <a:srgbClr val="FFFFFF"/>
      </a:lt1>
      <a:dk2>
        <a:srgbClr val="063954"/>
      </a:dk2>
      <a:lt2>
        <a:srgbClr val="EEEDEB"/>
      </a:lt2>
      <a:accent1>
        <a:srgbClr val="00ADD3"/>
      </a:accent1>
      <a:accent2>
        <a:srgbClr val="ACE0ED"/>
      </a:accent2>
      <a:accent3>
        <a:srgbClr val="DBD9D8"/>
      </a:accent3>
      <a:accent4>
        <a:srgbClr val="91C349"/>
      </a:accent4>
      <a:accent5>
        <a:srgbClr val="918A86"/>
      </a:accent5>
      <a:accent6>
        <a:srgbClr val="704D8C"/>
      </a:accent6>
      <a:hlink>
        <a:srgbClr val="00ADD3"/>
      </a:hlink>
      <a:folHlink>
        <a:srgbClr val="ACE0ED"/>
      </a:folHlink>
    </a:clrScheme>
    <a:fontScheme name="EDB Ergo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EVRY_Template</Template>
  <TotalTime>698</TotalTime>
  <Words>928</Words>
  <Application>Microsoft Office PowerPoint</Application>
  <PresentationFormat>Skjermfremvisning (4:3)</PresentationFormat>
  <Paragraphs>144</Paragraphs>
  <Slides>18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18</vt:i4>
      </vt:variant>
    </vt:vector>
  </HeadingPairs>
  <TitlesOfParts>
    <vt:vector size="31" baseType="lpstr">
      <vt:lpstr>Arial</vt:lpstr>
      <vt:lpstr>Arial Narrow</vt:lpstr>
      <vt:lpstr>Calibri</vt:lpstr>
      <vt:lpstr>Courier New</vt:lpstr>
      <vt:lpstr>Georgia</vt:lpstr>
      <vt:lpstr>KWFFedraSans-LightSC</vt:lpstr>
      <vt:lpstr>Times New Roman</vt:lpstr>
      <vt:lpstr>Wingdings</vt:lpstr>
      <vt:lpstr>EVRY_template_normal</vt:lpstr>
      <vt:lpstr>Graphics</vt:lpstr>
      <vt:lpstr>Chapter</vt:lpstr>
      <vt:lpstr>Reporting</vt:lpstr>
      <vt:lpstr>Start and end</vt:lpstr>
      <vt:lpstr>Milestone  </vt:lpstr>
      <vt:lpstr>Noen stikkord for Agresso Milestone</vt:lpstr>
      <vt:lpstr>M4 Agresso Web - startsiden</vt:lpstr>
      <vt:lpstr>M4 Agresso Web – nytt GUI </vt:lpstr>
      <vt:lpstr>M4 AgressoWeb - Skjermbilder</vt:lpstr>
      <vt:lpstr>M4 Agresso WEB – eksempel skjermbilde</vt:lpstr>
      <vt:lpstr>M4 Agresso Web - Oppgavebehandler</vt:lpstr>
      <vt:lpstr>M4 Agresso Web - arkfaner  </vt:lpstr>
      <vt:lpstr>M4 Agresso Web – Favoritter </vt:lpstr>
      <vt:lpstr>M4 Agresso Web – Nylig brukte menyer </vt:lpstr>
      <vt:lpstr>M4 Web - Chatfunksjonalitet</vt:lpstr>
      <vt:lpstr>M4 Agresso Web – Dashboard </vt:lpstr>
      <vt:lpstr>Overgang til Milestone</vt:lpstr>
      <vt:lpstr>Fokusområder for verdiøkning i Milestone prosjektet</vt:lpstr>
      <vt:lpstr>Fokusområder for verdiøkning i Milestone prosjektet</vt:lpstr>
      <vt:lpstr>Milestone – Ett blikk inn i fremtiden</vt:lpstr>
      <vt:lpstr>PowerPoint-presentasjon</vt:lpstr>
      <vt:lpstr>PowerPoint-presentasjon</vt:lpstr>
    </vt:vector>
  </TitlesOfParts>
  <Company>EVRY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  Oppgradering Workshop</dc:title>
  <dc:creator>Eva-Lill Amundsen</dc:creator>
  <cp:lastModifiedBy>Øyvind Lunde</cp:lastModifiedBy>
  <cp:revision>39</cp:revision>
  <dcterms:created xsi:type="dcterms:W3CDTF">2015-03-18T11:02:03Z</dcterms:created>
  <dcterms:modified xsi:type="dcterms:W3CDTF">2015-11-24T08:38:58Z</dcterms:modified>
</cp:coreProperties>
</file>