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7" r:id="rId4"/>
    <p:sldId id="266" r:id="rId5"/>
    <p:sldId id="257" r:id="rId6"/>
    <p:sldId id="260" r:id="rId7"/>
    <p:sldId id="259" r:id="rId8"/>
    <p:sldId id="258" r:id="rId9"/>
    <p:sldId id="261" r:id="rId10"/>
    <p:sldId id="262" r:id="rId11"/>
    <p:sldId id="268" r:id="rId12"/>
  </p:sldIdLst>
  <p:sldSz cx="9144000" cy="6858000" type="screen4x3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>
      <p:cViewPr varScale="1">
        <p:scale>
          <a:sx n="125" d="100"/>
          <a:sy n="12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3A9298-6FEA-4CDA-9ACE-E59DF65650AA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F73591E-BD32-4EB3-8A60-90AF452DF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84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9D461-DB89-4F7D-8C98-33E794534193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31BDD-3557-4F4F-8A1F-30FAC3C11C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62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1BDD-3557-4F4F-8A1F-30FAC3C11C1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728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1BDD-3557-4F4F-8A1F-30FAC3C11C1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86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" y="0"/>
            <a:ext cx="9144000" cy="125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8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051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14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18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01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62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6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87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0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0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05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58E1-1EA7-4C93-B627-A8580C2C904D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" y="0"/>
            <a:ext cx="9144000" cy="125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Nytt regelverk for offentlige anskaffelser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chemeClr val="accent1">
                    <a:lumMod val="75000"/>
                  </a:schemeClr>
                </a:solidFill>
              </a:rPr>
              <a:t>Fagdag </a:t>
            </a:r>
            <a:r>
              <a:rPr lang="nb-NO" sz="3200" dirty="0" smtClean="0">
                <a:solidFill>
                  <a:schemeClr val="accent1">
                    <a:lumMod val="75000"/>
                  </a:schemeClr>
                </a:solidFill>
              </a:rPr>
              <a:t>24.11.2015</a:t>
            </a:r>
            <a:endParaRPr lang="nb-NO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kommer i 2016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60440"/>
          </a:xfrm>
        </p:spPr>
        <p:txBody>
          <a:bodyPr>
            <a:normAutofit fontScale="85000" lnSpcReduction="20000"/>
          </a:bodyPr>
          <a:lstStyle/>
          <a:p>
            <a:r>
              <a:rPr lang="nb-NO" sz="3000" dirty="0"/>
              <a:t>Strengere krav til universell </a:t>
            </a:r>
            <a:r>
              <a:rPr lang="nb-NO" sz="3000" dirty="0" smtClean="0"/>
              <a:t>utforming</a:t>
            </a:r>
          </a:p>
          <a:p>
            <a:pPr marL="0" indent="0">
              <a:buNone/>
            </a:pPr>
            <a:endParaRPr lang="nb-NO" sz="3000" dirty="0" smtClean="0"/>
          </a:p>
          <a:p>
            <a:r>
              <a:rPr lang="nb-NO" sz="3000" dirty="0" smtClean="0"/>
              <a:t>Lemping </a:t>
            </a:r>
            <a:r>
              <a:rPr lang="nb-NO" sz="3000" dirty="0"/>
              <a:t>på ettersending av dokumentasjon og </a:t>
            </a:r>
            <a:r>
              <a:rPr lang="nb-NO" sz="3000" dirty="0" smtClean="0"/>
              <a:t>opplysninger, samt større </a:t>
            </a:r>
            <a:r>
              <a:rPr lang="nb-NO" sz="3000" dirty="0"/>
              <a:t>adgang til avklaringer </a:t>
            </a:r>
            <a:endParaRPr lang="nb-NO" sz="3000" dirty="0" smtClean="0"/>
          </a:p>
          <a:p>
            <a:pPr marL="0" indent="0">
              <a:buNone/>
            </a:pPr>
            <a:endParaRPr lang="nb-NO" sz="3000" dirty="0" smtClean="0"/>
          </a:p>
          <a:p>
            <a:r>
              <a:rPr lang="nb-NO" sz="3000" dirty="0" smtClean="0"/>
              <a:t>Et </a:t>
            </a:r>
            <a:r>
              <a:rPr lang="nb-NO" sz="3000" dirty="0"/>
              <a:t>tredje </a:t>
            </a:r>
            <a:r>
              <a:rPr lang="nb-NO" sz="3000" dirty="0" err="1" smtClean="0"/>
              <a:t>tildelingskriterie</a:t>
            </a:r>
            <a:endParaRPr lang="nb-NO" sz="3000" dirty="0" smtClean="0"/>
          </a:p>
          <a:p>
            <a:pPr marL="0" indent="0">
              <a:buNone/>
            </a:pPr>
            <a:endParaRPr lang="nb-NO" sz="3000" dirty="0" smtClean="0"/>
          </a:p>
          <a:p>
            <a:r>
              <a:rPr lang="nb-NO" sz="3000" dirty="0" smtClean="0"/>
              <a:t>Nye avvisningsregler </a:t>
            </a:r>
            <a:endParaRPr lang="nb-NO" sz="3000" dirty="0" smtClean="0"/>
          </a:p>
          <a:p>
            <a:pPr marL="0" indent="0">
              <a:buNone/>
            </a:pPr>
            <a:endParaRPr lang="nb-NO" sz="3000" dirty="0" smtClean="0"/>
          </a:p>
          <a:p>
            <a:r>
              <a:rPr lang="nb-NO" sz="3000" dirty="0" smtClean="0"/>
              <a:t>KOFA får tilbake gebyrmyndighet</a:t>
            </a:r>
            <a:endParaRPr lang="nb-NO" sz="3000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17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det riktig medisin?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/>
          <a:lstStyle/>
          <a:p>
            <a:r>
              <a:rPr lang="nb-NO" dirty="0" smtClean="0"/>
              <a:t>Vil de nye reglene gjøre offentlige anskaffelser enklere for oss?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Noen av endringene ser vi som et framskritt til et enklere og mer fleksibelt lovverk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Andre endringer er vi mer usikre </a:t>
            </a:r>
            <a:r>
              <a:rPr lang="nb-NO" dirty="0" smtClean="0"/>
              <a:t>på </a:t>
            </a:r>
            <a:r>
              <a:rPr lang="nb-NO" dirty="0" smtClean="0"/>
              <a:t>konsekvensen av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293096"/>
            <a:ext cx="580650" cy="609173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5801129"/>
            <a:ext cx="1008112" cy="8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dirty="0">
                <a:solidFill>
                  <a:srgbClr val="0070C0"/>
                </a:solidFill>
              </a:rPr>
              <a:t>«Alle er enige om at anskaffelsesregimet har en alvorlig diagnose, men ikke hva som er medisinen»</a:t>
            </a:r>
          </a:p>
        </p:txBody>
      </p:sp>
      <p:pic>
        <p:nvPicPr>
          <p:cNvPr id="1027" name="Picture 3" descr="C:\Users\Eirik.Larsen\Desktop\anbud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2492896"/>
            <a:ext cx="3960440" cy="95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irik.Larsen\Desktop\anbud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79800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irik.Larsen\Desktop\anbud 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7344816" cy="122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irik.Larsen\Desktop\anbud 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02200"/>
            <a:ext cx="71818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0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revideringer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Forenklingsutvalget har lagt frem forslag til endringer for det </a:t>
            </a:r>
            <a:r>
              <a:rPr lang="nb-NO" dirty="0" smtClean="0"/>
              <a:t>særnorske </a:t>
            </a:r>
            <a:r>
              <a:rPr lang="nb-NO" dirty="0"/>
              <a:t>anskaffelsesregelverket </a:t>
            </a:r>
            <a:r>
              <a:rPr lang="nb-NO" dirty="0" smtClean="0"/>
              <a:t>(anskaffelser under 1.550.000</a:t>
            </a:r>
            <a:r>
              <a:rPr lang="nb-NO" dirty="0"/>
              <a:t>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EUs </a:t>
            </a:r>
            <a:r>
              <a:rPr lang="nb-NO" dirty="0"/>
              <a:t>nye anskaffelsesdirektiv skal implementeres i Norge </a:t>
            </a:r>
            <a:r>
              <a:rPr lang="nb-NO" dirty="0" smtClean="0"/>
              <a:t>(anskaffelser </a:t>
            </a:r>
            <a:r>
              <a:rPr lang="nb-NO" dirty="0"/>
              <a:t>over 1.550.000</a:t>
            </a:r>
            <a:r>
              <a:rPr lang="nb-NO" dirty="0" smtClean="0"/>
              <a:t>)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258" y="426368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nb-NO" sz="2800" dirty="0" smtClean="0"/>
              <a:t>Enklere og mer fleksible regler</a:t>
            </a:r>
          </a:p>
          <a:p>
            <a:pPr lvl="1"/>
            <a:r>
              <a:rPr lang="nb-NO" sz="2800" dirty="0" smtClean="0"/>
              <a:t>Redusere administrative byrder for oppdragsgiver og leverandører</a:t>
            </a:r>
          </a:p>
          <a:p>
            <a:pPr lvl="1"/>
            <a:r>
              <a:rPr lang="nb-NO" sz="2800" dirty="0" smtClean="0"/>
              <a:t>Større rettslig klarhet</a:t>
            </a:r>
          </a:p>
          <a:p>
            <a:pPr lvl="1"/>
            <a:r>
              <a:rPr lang="nb-NO" sz="2800" dirty="0" smtClean="0"/>
              <a:t>Legge bedre til rette for små og mellomstore bedrifter</a:t>
            </a:r>
          </a:p>
          <a:p>
            <a:pPr lvl="1"/>
            <a:r>
              <a:rPr lang="nb-NO" sz="2800" dirty="0" smtClean="0"/>
              <a:t>Legge bedre til rette for ivaretakelse av samfunnshensyn (miljø, sosiale hensyn, innovasjon mm.)</a:t>
            </a:r>
            <a:endParaRPr lang="nb-NO" sz="2800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30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Forenklinger som er vedtatt: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Plikten til å kreve HMS-erklæring blir opphevet.</a:t>
            </a:r>
          </a:p>
          <a:p>
            <a:r>
              <a:rPr lang="nb-NO" dirty="0"/>
              <a:t>Grensen for å kreve skatteattest øker fra 100 000 kroner til 500 000 kroner.  </a:t>
            </a:r>
            <a:endParaRPr lang="nb-NO" dirty="0" smtClean="0"/>
          </a:p>
          <a:p>
            <a:r>
              <a:rPr lang="nb-NO" dirty="0" smtClean="0"/>
              <a:t>Ny lærlingeklausul</a:t>
            </a:r>
          </a:p>
          <a:p>
            <a:r>
              <a:rPr lang="nb-NO" dirty="0"/>
              <a:t>Reglene om lukking og merking av tilbud blir opphevet.</a:t>
            </a:r>
          </a:p>
          <a:p>
            <a:r>
              <a:rPr lang="nb-NO" dirty="0" smtClean="0"/>
              <a:t>Anskaffelser </a:t>
            </a:r>
            <a:r>
              <a:rPr lang="nb-NO" dirty="0"/>
              <a:t>under 100 000 kroner blir unntatt fra anskaffelsesregelverket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Trådte i kraft 1. juli 2015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AutoShape 2" descr="Bilderesultat for stempel godkjent bild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653136"/>
            <a:ext cx="2612976" cy="103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lærlingeklausul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b="1" dirty="0" smtClean="0"/>
              <a:t>Før: </a:t>
            </a:r>
            <a:r>
              <a:rPr lang="nb-NO" sz="2400" dirty="0" smtClean="0"/>
              <a:t>«</a:t>
            </a:r>
            <a:r>
              <a:rPr lang="nb-NO" sz="2400" i="1" dirty="0" smtClean="0"/>
              <a:t>For arbeid som skal utføres i Norge, kan oppdragsgiver sette som betingelse for gjennomføring av kontrakten at norske leverandører skal være tilknyttet en offentlig godkjent lærlingeordning. …»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Nå: </a:t>
            </a:r>
            <a:r>
              <a:rPr lang="nb-NO" sz="2400" dirty="0"/>
              <a:t>«</a:t>
            </a:r>
            <a:r>
              <a:rPr lang="nb-NO" sz="2400" i="1" dirty="0"/>
              <a:t>For arbeid som skal utføres i Norge, kan oppdragsgiver sette som betingelse for gjennomføring av kontrakten at </a:t>
            </a:r>
            <a:r>
              <a:rPr lang="nb-NO" sz="2400" b="1" i="1" dirty="0" smtClean="0"/>
              <a:t>leverandører</a:t>
            </a:r>
            <a:r>
              <a:rPr lang="nb-NO" sz="2400" i="1" dirty="0" smtClean="0"/>
              <a:t> </a:t>
            </a:r>
            <a:r>
              <a:rPr lang="nb-NO" sz="2400" i="1" dirty="0"/>
              <a:t>skal være tilknyttet en offentlig godkjent lærlingeordning. </a:t>
            </a:r>
            <a:r>
              <a:rPr lang="nb-NO" sz="2400" b="1" i="1" dirty="0" smtClean="0"/>
              <a:t>Oppdragsgiver skal da også kreve at det benyttes lærlinger på den konkrete kontrakten.</a:t>
            </a:r>
            <a:r>
              <a:rPr lang="nb-NO" sz="2400" i="1" dirty="0" smtClean="0"/>
              <a:t> …»</a:t>
            </a:r>
            <a:endParaRPr lang="nb-NO" sz="2200" i="1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28192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Lukking </a:t>
            </a:r>
            <a:r>
              <a:rPr lang="nb-NO" dirty="0"/>
              <a:t>og merking av </a:t>
            </a:r>
            <a:r>
              <a:rPr lang="nb-NO" dirty="0" smtClean="0"/>
              <a:t>tilbud mm. </a:t>
            </a:r>
            <a:r>
              <a:rPr lang="nb-NO" dirty="0"/>
              <a:t>e</a:t>
            </a:r>
            <a:r>
              <a:rPr lang="nb-NO" dirty="0" smtClean="0"/>
              <a:t>r opphevet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Regler for merking og lukking av tilbud, registrering av innkomne tilbud og tilbudsåpning oppheves.</a:t>
            </a:r>
          </a:p>
          <a:p>
            <a:pPr lvl="1"/>
            <a:r>
              <a:rPr lang="nb-NO" dirty="0" smtClean="0"/>
              <a:t>Departementet mener det er tilstrekkelig at oppdragsgiver </a:t>
            </a:r>
            <a:r>
              <a:rPr lang="nb-NO" b="1" dirty="0" smtClean="0">
                <a:solidFill>
                  <a:srgbClr val="FF0000"/>
                </a:solidFill>
              </a:rPr>
              <a:t>pålegges en plikt til ikke å undersøke tilbudets</a:t>
            </a:r>
            <a:r>
              <a:rPr lang="nb-NO" dirty="0" smtClean="0"/>
              <a:t> </a:t>
            </a:r>
            <a:r>
              <a:rPr lang="nb-NO" b="1" dirty="0" smtClean="0">
                <a:solidFill>
                  <a:srgbClr val="FF0000"/>
                </a:solidFill>
              </a:rPr>
              <a:t>innhold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før fristen har utløpt</a:t>
            </a:r>
            <a:endParaRPr lang="nb-NO" dirty="0"/>
          </a:p>
          <a:p>
            <a:pPr lvl="1"/>
            <a:r>
              <a:rPr lang="nb-NO" dirty="0" smtClean="0"/>
              <a:t>Nye EU-direktiv vil stille krav til elektronisk innlevering av tilbud </a:t>
            </a:r>
            <a:r>
              <a:rPr lang="nb-NO" dirty="0" smtClean="0">
                <a:solidFill>
                  <a:srgbClr val="FF0000"/>
                </a:solidFill>
              </a:rPr>
              <a:t>(IKKE MAIL) </a:t>
            </a:r>
            <a:r>
              <a:rPr lang="nb-NO" dirty="0" smtClean="0"/>
              <a:t>og da blir reglene for lukking, merking, registrering og åpning overflødige.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73216"/>
            <a:ext cx="1113973" cy="112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Unntak for anskaffelser </a:t>
            </a:r>
            <a:r>
              <a:rPr lang="nb-NO" dirty="0"/>
              <a:t>under 100 000 </a:t>
            </a:r>
            <a:r>
              <a:rPr lang="nb-NO" dirty="0" smtClean="0"/>
              <a:t>kroner, MEN…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God økonomistyring tilsier at det bør hentes inn priser fra flere leverandører. </a:t>
            </a:r>
          </a:p>
          <a:p>
            <a:pPr lvl="1"/>
            <a:r>
              <a:rPr lang="nb-NO" dirty="0" smtClean="0"/>
              <a:t>Benytt gjerne samme fremgangsmåte som når du skal ha ny vaskemaskin!</a:t>
            </a:r>
          </a:p>
          <a:p>
            <a:pPr marL="0" indent="-114300">
              <a:buNone/>
            </a:pPr>
            <a:endParaRPr lang="nb-NO" dirty="0"/>
          </a:p>
          <a:p>
            <a:pPr marL="0" indent="-114300">
              <a:buNone/>
            </a:pPr>
            <a:r>
              <a:rPr lang="nb-NO" dirty="0" smtClean="0"/>
              <a:t>Unntaket er </a:t>
            </a:r>
            <a:r>
              <a:rPr lang="nb-NO" b="1" dirty="0" smtClean="0">
                <a:solidFill>
                  <a:srgbClr val="FF0000"/>
                </a:solidFill>
              </a:rPr>
              <a:t>ikke et smutthull </a:t>
            </a:r>
            <a:r>
              <a:rPr lang="nb-NO" dirty="0" smtClean="0"/>
              <a:t>for å unngå konkurranser på f.eks. møbler og IT-utstyr</a:t>
            </a:r>
          </a:p>
          <a:p>
            <a:pPr lvl="1"/>
            <a:r>
              <a:rPr lang="nb-NO" dirty="0" smtClean="0"/>
              <a:t>Fortsatt plikt til å beregne anskaffelsens verdi basert på forbruket i en 12 mnd. periode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406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kommer i 2016?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Strukturendring av regelverket </a:t>
            </a:r>
            <a:endParaRPr lang="nb-NO" dirty="0"/>
          </a:p>
          <a:p>
            <a:r>
              <a:rPr lang="nb-NO" dirty="0" smtClean="0"/>
              <a:t>Kodifisering av rettspraksis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Forslag til endringer:</a:t>
            </a:r>
            <a:endParaRPr lang="nb-NO" b="1" dirty="0"/>
          </a:p>
          <a:p>
            <a:r>
              <a:rPr lang="nb-NO" dirty="0" smtClean="0"/>
              <a:t>Pålegg om bruk av elektronisk kommunikasjon helt frem til kontraktsinngåelse.</a:t>
            </a:r>
          </a:p>
          <a:p>
            <a:r>
              <a:rPr lang="nb-NO" dirty="0" smtClean="0"/>
              <a:t>Det legges opp til mer bruk av egenerklæringer som foreløpig bevis</a:t>
            </a:r>
          </a:p>
          <a:p>
            <a:r>
              <a:rPr lang="nb-NO" dirty="0" smtClean="0"/>
              <a:t>Visse juridiske tjenester og lånekontrakter kan bli unntatt lov og forskrift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61248"/>
            <a:ext cx="1737926" cy="102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467</Words>
  <Application>Microsoft Office PowerPoint</Application>
  <PresentationFormat>Skjermfremvisning (4:3)</PresentationFormat>
  <Paragraphs>62</Paragraphs>
  <Slides>11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Nytt regelverk for offentlige anskaffelser </vt:lpstr>
      <vt:lpstr>«Alle er enige om at anskaffelsesregimet har en alvorlig diagnose, men ikke hva som er medisinen»</vt:lpstr>
      <vt:lpstr>To revideringer </vt:lpstr>
      <vt:lpstr>Formål</vt:lpstr>
      <vt:lpstr>Forenklinger som er vedtatt: </vt:lpstr>
      <vt:lpstr>Ny lærlingeklausul</vt:lpstr>
      <vt:lpstr>Lukking og merking av tilbud mm. er opphevet</vt:lpstr>
      <vt:lpstr>Unntak for anskaffelser under 100 000 kroner, MEN…</vt:lpstr>
      <vt:lpstr>Hva kommer i 2016?</vt:lpstr>
      <vt:lpstr>Hva kommer i 2016 forts.</vt:lpstr>
      <vt:lpstr>Er det riktig medisin?</vt:lpstr>
    </vt:vector>
  </TitlesOfParts>
  <Company>Troms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klara.johansen</dc:creator>
  <cp:lastModifiedBy>Randi Jaros</cp:lastModifiedBy>
  <cp:revision>50</cp:revision>
  <cp:lastPrinted>2015-11-24T08:39:02Z</cp:lastPrinted>
  <dcterms:created xsi:type="dcterms:W3CDTF">2012-05-23T09:38:49Z</dcterms:created>
  <dcterms:modified xsi:type="dcterms:W3CDTF">2015-11-24T08:42:37Z</dcterms:modified>
</cp:coreProperties>
</file>