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1" r:id="rId3"/>
    <p:sldId id="258" r:id="rId4"/>
    <p:sldId id="259" r:id="rId5"/>
    <p:sldId id="260" r:id="rId6"/>
    <p:sldId id="263" r:id="rId7"/>
    <p:sldId id="264" r:id="rId8"/>
    <p:sldId id="265" r:id="rId9"/>
  </p:sldIdLst>
  <p:sldSz cx="9144000" cy="6858000" type="screen4x3"/>
  <p:notesSz cx="7104063" cy="10234613"/>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6469" autoAdjust="0"/>
  </p:normalViewPr>
  <p:slideViewPr>
    <p:cSldViewPr>
      <p:cViewPr varScale="1">
        <p:scale>
          <a:sx n="113" d="100"/>
          <a:sy n="113" d="100"/>
        </p:scale>
        <p:origin x="82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nb-NO"/>
          </a:p>
        </p:txBody>
      </p:sp>
      <p:sp>
        <p:nvSpPr>
          <p:cNvPr id="3" name="Plassholder for dato 2"/>
          <p:cNvSpPr>
            <a:spLocks noGrp="1"/>
          </p:cNvSpPr>
          <p:nvPr>
            <p:ph type="dt" sz="quarter" idx="1"/>
          </p:nvPr>
        </p:nvSpPr>
        <p:spPr>
          <a:xfrm>
            <a:off x="4023992" y="0"/>
            <a:ext cx="3078427" cy="513508"/>
          </a:xfrm>
          <a:prstGeom prst="rect">
            <a:avLst/>
          </a:prstGeom>
        </p:spPr>
        <p:txBody>
          <a:bodyPr vert="horz" lIns="99075" tIns="49538" rIns="99075" bIns="49538" rtlCol="0"/>
          <a:lstStyle>
            <a:lvl1pPr algn="r">
              <a:defRPr sz="1300"/>
            </a:lvl1pPr>
          </a:lstStyle>
          <a:p>
            <a:fld id="{06B8876F-3F4D-47E6-9046-E13B662A1A3D}" type="datetimeFigureOut">
              <a:rPr lang="nb-NO" smtClean="0"/>
              <a:t>24.11.2015</a:t>
            </a:fld>
            <a:endParaRPr lang="nb-NO"/>
          </a:p>
        </p:txBody>
      </p:sp>
      <p:sp>
        <p:nvSpPr>
          <p:cNvPr id="4" name="Plassholder for bunntekst 3"/>
          <p:cNvSpPr>
            <a:spLocks noGrp="1"/>
          </p:cNvSpPr>
          <p:nvPr>
            <p:ph type="ftr" sz="quarter" idx="2"/>
          </p:nvPr>
        </p:nvSpPr>
        <p:spPr>
          <a:xfrm>
            <a:off x="0" y="9721107"/>
            <a:ext cx="3078427" cy="513507"/>
          </a:xfrm>
          <a:prstGeom prst="rect">
            <a:avLst/>
          </a:prstGeom>
        </p:spPr>
        <p:txBody>
          <a:bodyPr vert="horz" lIns="99075" tIns="49538" rIns="99075" bIns="49538" rtlCol="0" anchor="b"/>
          <a:lstStyle>
            <a:lvl1pPr algn="l">
              <a:defRPr sz="1300"/>
            </a:lvl1pPr>
          </a:lstStyle>
          <a:p>
            <a:endParaRPr lang="nb-NO"/>
          </a:p>
        </p:txBody>
      </p:sp>
      <p:sp>
        <p:nvSpPr>
          <p:cNvPr id="5" name="Plassholder for lysbildenummer 4"/>
          <p:cNvSpPr>
            <a:spLocks noGrp="1"/>
          </p:cNvSpPr>
          <p:nvPr>
            <p:ph type="sldNum" sz="quarter" idx="3"/>
          </p:nvPr>
        </p:nvSpPr>
        <p:spPr>
          <a:xfrm>
            <a:off x="4023992" y="9721107"/>
            <a:ext cx="3078427" cy="513507"/>
          </a:xfrm>
          <a:prstGeom prst="rect">
            <a:avLst/>
          </a:prstGeom>
        </p:spPr>
        <p:txBody>
          <a:bodyPr vert="horz" lIns="99075" tIns="49538" rIns="99075" bIns="49538" rtlCol="0" anchor="b"/>
          <a:lstStyle>
            <a:lvl1pPr algn="r">
              <a:defRPr sz="1300"/>
            </a:lvl1pPr>
          </a:lstStyle>
          <a:p>
            <a:fld id="{D3E24ABD-7961-416F-BC49-7E77D82E9568}" type="slidenum">
              <a:rPr lang="nb-NO" smtClean="0"/>
              <a:t>‹#›</a:t>
            </a:fld>
            <a:endParaRPr lang="nb-NO"/>
          </a:p>
        </p:txBody>
      </p:sp>
    </p:spTree>
    <p:extLst>
      <p:ext uri="{BB962C8B-B14F-4D97-AF65-F5344CB8AC3E}">
        <p14:creationId xmlns:p14="http://schemas.microsoft.com/office/powerpoint/2010/main" val="4061162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E0B608EB-D628-4203-9DC1-641435BEDC67}" type="datetimeFigureOut">
              <a:rPr lang="nb-NO" smtClean="0"/>
              <a:t>24.11.2015</a:t>
            </a:fld>
            <a:endParaRPr lang="nb-NO"/>
          </a:p>
        </p:txBody>
      </p:sp>
      <p:sp>
        <p:nvSpPr>
          <p:cNvPr id="4" name="Plassholder for lysbilde 3"/>
          <p:cNvSpPr>
            <a:spLocks noGrp="1" noRot="1" noChangeAspect="1"/>
          </p:cNvSpPr>
          <p:nvPr>
            <p:ph type="sldImg" idx="2"/>
          </p:nvPr>
        </p:nvSpPr>
        <p:spPr>
          <a:xfrm>
            <a:off x="1249363" y="1279525"/>
            <a:ext cx="4606925" cy="34544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B5E69D99-2F19-4A79-A8FF-84BC3B4941CD}" type="slidenum">
              <a:rPr lang="nb-NO" smtClean="0"/>
              <a:t>‹#›</a:t>
            </a:fld>
            <a:endParaRPr lang="nb-NO"/>
          </a:p>
        </p:txBody>
      </p:sp>
    </p:spTree>
    <p:extLst>
      <p:ext uri="{BB962C8B-B14F-4D97-AF65-F5344CB8AC3E}">
        <p14:creationId xmlns:p14="http://schemas.microsoft.com/office/powerpoint/2010/main" val="1018337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5E69D99-2F19-4A79-A8FF-84BC3B4941CD}" type="slidenum">
              <a:rPr lang="nb-NO" smtClean="0"/>
              <a:t>1</a:t>
            </a:fld>
            <a:endParaRPr lang="nb-NO"/>
          </a:p>
        </p:txBody>
      </p:sp>
    </p:spTree>
    <p:extLst>
      <p:ext uri="{BB962C8B-B14F-4D97-AF65-F5344CB8AC3E}">
        <p14:creationId xmlns:p14="http://schemas.microsoft.com/office/powerpoint/2010/main" val="3555386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dirty="0" smtClean="0">
                <a:solidFill>
                  <a:schemeClr val="tx1"/>
                </a:solidFill>
                <a:effectLst/>
                <a:latin typeface="+mn-lt"/>
                <a:ea typeface="+mn-ea"/>
                <a:cs typeface="+mn-cs"/>
              </a:rPr>
              <a:t> Enkeltanskaffelser</a:t>
            </a:r>
            <a:r>
              <a:rPr lang="nb-NO" sz="1200" kern="1200" dirty="0" smtClean="0">
                <a:solidFill>
                  <a:schemeClr val="tx1"/>
                </a:solidFill>
                <a:effectLst/>
                <a:latin typeface="+mn-lt"/>
                <a:ea typeface="+mn-ea"/>
                <a:cs typeface="+mn-cs"/>
              </a:rPr>
              <a:t>	</a:t>
            </a:r>
          </a:p>
          <a:p>
            <a:r>
              <a:rPr lang="nb-NO" sz="1200" kern="1200" dirty="0" smtClean="0">
                <a:solidFill>
                  <a:schemeClr val="tx1"/>
                </a:solidFill>
                <a:effectLst/>
                <a:latin typeface="+mn-lt"/>
                <a:ea typeface="+mn-ea"/>
                <a:cs typeface="+mn-cs"/>
              </a:rPr>
              <a:t>- Levering skjer 1 gang til 1 bestemt adresse</a:t>
            </a:r>
          </a:p>
          <a:p>
            <a:r>
              <a:rPr lang="nb-NO" sz="1200" kern="1200" dirty="0" smtClean="0">
                <a:solidFill>
                  <a:schemeClr val="tx1"/>
                </a:solidFill>
                <a:effectLst/>
                <a:latin typeface="+mn-lt"/>
                <a:ea typeface="+mn-ea"/>
                <a:cs typeface="+mn-cs"/>
              </a:rPr>
              <a:t>- Serviceavtaler må følges opp </a:t>
            </a:r>
            <a:r>
              <a:rPr lang="nb-NO" sz="1200" kern="1200" dirty="0" err="1" smtClean="0">
                <a:solidFill>
                  <a:schemeClr val="tx1"/>
                </a:solidFill>
                <a:effectLst/>
                <a:latin typeface="+mn-lt"/>
                <a:ea typeface="+mn-ea"/>
                <a:cs typeface="+mn-cs"/>
              </a:rPr>
              <a:t>ift</a:t>
            </a:r>
            <a:r>
              <a:rPr lang="nb-NO" sz="1200" kern="1200" dirty="0" smtClean="0">
                <a:solidFill>
                  <a:schemeClr val="tx1"/>
                </a:solidFill>
                <a:effectLst/>
                <a:latin typeface="+mn-lt"/>
                <a:ea typeface="+mn-ea"/>
                <a:cs typeface="+mn-cs"/>
              </a:rPr>
              <a:t>. f.eks. prisjustering på timeprisen, servicetidspunkt</a:t>
            </a:r>
          </a:p>
          <a:p>
            <a:r>
              <a:rPr lang="nb-NO" sz="1200" kern="1200" dirty="0" smtClean="0">
                <a:solidFill>
                  <a:schemeClr val="tx1"/>
                </a:solidFill>
                <a:effectLst/>
                <a:latin typeface="+mn-lt"/>
                <a:ea typeface="+mn-ea"/>
                <a:cs typeface="+mn-cs"/>
              </a:rPr>
              <a:t>- Ved konsulentoppdrag har man jevnlig dialog med konsulentene underveis i prosjektet. Er det oppfølging av avtalen eller inngår det i arbeidsbeskrivelsen ved utførelse av prosjektet? Sannsynligvis begge deler fordi ved å ha en dialog følges arbeidet opp og vi sikrer leveranse til rett tid.</a:t>
            </a:r>
          </a:p>
          <a:p>
            <a:r>
              <a:rPr lang="nb-NO" sz="1200" b="1" kern="1200" dirty="0" smtClean="0">
                <a:solidFill>
                  <a:schemeClr val="tx1"/>
                </a:solidFill>
                <a:effectLst/>
                <a:latin typeface="+mn-lt"/>
                <a:ea typeface="+mn-ea"/>
                <a:cs typeface="+mn-cs"/>
              </a:rPr>
              <a:t> </a:t>
            </a:r>
            <a:endParaRPr lang="nb-NO" sz="1200" kern="1200" dirty="0" smtClean="0">
              <a:solidFill>
                <a:schemeClr val="tx1"/>
              </a:solidFill>
              <a:effectLst/>
              <a:latin typeface="+mn-lt"/>
              <a:ea typeface="+mn-ea"/>
              <a:cs typeface="+mn-cs"/>
            </a:endParaRPr>
          </a:p>
          <a:p>
            <a:r>
              <a:rPr lang="nb-NO" sz="1200" b="1" kern="1200" dirty="0" smtClean="0">
                <a:solidFill>
                  <a:schemeClr val="tx1"/>
                </a:solidFill>
                <a:effectLst/>
                <a:latin typeface="+mn-lt"/>
                <a:ea typeface="+mn-ea"/>
                <a:cs typeface="+mn-cs"/>
              </a:rPr>
              <a:t>Rammeavtaler 	</a:t>
            </a:r>
            <a:endParaRPr lang="nb-NO" sz="1200" kern="1200" dirty="0" smtClean="0">
              <a:solidFill>
                <a:schemeClr val="tx1"/>
              </a:solidFill>
              <a:effectLst/>
              <a:latin typeface="+mn-lt"/>
              <a:ea typeface="+mn-ea"/>
              <a:cs typeface="+mn-cs"/>
            </a:endParaRPr>
          </a:p>
          <a:p>
            <a:r>
              <a:rPr lang="nb-NO" sz="1200" b="1" kern="1200" dirty="0" smtClean="0">
                <a:solidFill>
                  <a:schemeClr val="tx1"/>
                </a:solidFill>
                <a:effectLst/>
                <a:latin typeface="+mn-lt"/>
                <a:ea typeface="+mn-ea"/>
                <a:cs typeface="+mn-cs"/>
              </a:rPr>
              <a:t>- </a:t>
            </a:r>
            <a:r>
              <a:rPr lang="nb-NO" sz="1200" kern="1200" dirty="0" smtClean="0">
                <a:solidFill>
                  <a:schemeClr val="tx1"/>
                </a:solidFill>
                <a:effectLst/>
                <a:latin typeface="+mn-lt"/>
                <a:ea typeface="+mn-ea"/>
                <a:cs typeface="+mn-cs"/>
              </a:rPr>
              <a:t>Mange enheter som bestiller, det er mange leveringspunkter å forholde seg til og det er større risiko for feil,</a:t>
            </a:r>
          </a:p>
          <a:p>
            <a:r>
              <a:rPr lang="nb-NO" sz="1200" b="1" kern="1200" dirty="0" smtClean="0">
                <a:solidFill>
                  <a:schemeClr val="tx1"/>
                </a:solidFill>
                <a:effectLst/>
                <a:latin typeface="+mn-lt"/>
                <a:ea typeface="+mn-ea"/>
                <a:cs typeface="+mn-cs"/>
              </a:rPr>
              <a:t>-</a:t>
            </a:r>
            <a:r>
              <a:rPr lang="nb-NO" sz="1200" kern="1200" dirty="0" smtClean="0">
                <a:solidFill>
                  <a:schemeClr val="tx1"/>
                </a:solidFill>
                <a:effectLst/>
                <a:latin typeface="+mn-lt"/>
                <a:ea typeface="+mn-ea"/>
                <a:cs typeface="+mn-cs"/>
              </a:rPr>
              <a:t> Stor koordineringsjobb for innkjøpstjenesten og det krever mye av de som bestiller og kontrollerer leveransene hos enhetene</a:t>
            </a:r>
          </a:p>
          <a:p>
            <a:r>
              <a:rPr lang="nb-NO" sz="1200" kern="1200" dirty="0" smtClean="0">
                <a:solidFill>
                  <a:schemeClr val="tx1"/>
                </a:solidFill>
                <a:effectLst/>
                <a:latin typeface="+mn-lt"/>
                <a:ea typeface="+mn-ea"/>
                <a:cs typeface="+mn-cs"/>
              </a:rPr>
              <a:t>- Kontinuerlig prosess – Daglig gjøremål som går over flere år. Slutter kun når vi er uten avtale</a:t>
            </a:r>
          </a:p>
          <a:p>
            <a:r>
              <a:rPr lang="nb-NO" sz="1200" kern="1200" dirty="0" smtClean="0">
                <a:solidFill>
                  <a:schemeClr val="tx1"/>
                </a:solidFill>
                <a:effectLst/>
                <a:latin typeface="+mn-lt"/>
                <a:ea typeface="+mn-ea"/>
                <a:cs typeface="+mn-cs"/>
              </a:rPr>
              <a:t>- Vi vet jo ikke hvordan ting foregår hos dere. Om bestilling, levering, pris og kvalitet osv. fungerer slik vi ble enig om ved utarbeidelsen av kravspesifikasjonen. Det er det kun dere som bruker avtalen som vet. Derfor er vi helt avhengig av at dere melder fra til oss om avvik eller positive opplevelser</a:t>
            </a:r>
            <a:endParaRPr lang="nb-NO" baseline="0" dirty="0" smtClean="0"/>
          </a:p>
        </p:txBody>
      </p:sp>
      <p:sp>
        <p:nvSpPr>
          <p:cNvPr id="4" name="Plassholder for lysbildenummer 3"/>
          <p:cNvSpPr>
            <a:spLocks noGrp="1"/>
          </p:cNvSpPr>
          <p:nvPr>
            <p:ph type="sldNum" sz="quarter" idx="10"/>
          </p:nvPr>
        </p:nvSpPr>
        <p:spPr/>
        <p:txBody>
          <a:bodyPr/>
          <a:lstStyle/>
          <a:p>
            <a:fld id="{B5E69D99-2F19-4A79-A8FF-84BC3B4941CD}" type="slidenum">
              <a:rPr lang="nb-NO" smtClean="0"/>
              <a:t>2</a:t>
            </a:fld>
            <a:endParaRPr lang="nb-NO"/>
          </a:p>
        </p:txBody>
      </p:sp>
    </p:spTree>
    <p:extLst>
      <p:ext uri="{BB962C8B-B14F-4D97-AF65-F5344CB8AC3E}">
        <p14:creationId xmlns:p14="http://schemas.microsoft.com/office/powerpoint/2010/main" val="4142965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dirty="0" smtClean="0">
                <a:solidFill>
                  <a:schemeClr val="tx1"/>
                </a:solidFill>
                <a:effectLst/>
                <a:latin typeface="+mn-lt"/>
                <a:ea typeface="+mn-ea"/>
                <a:cs typeface="+mn-cs"/>
              </a:rPr>
              <a:t>Gjensidig bebyrdende:</a:t>
            </a:r>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Hva er gjensidig bebyrdende? </a:t>
            </a:r>
          </a:p>
          <a:p>
            <a:r>
              <a:rPr lang="nb-NO" sz="1200" kern="1200" dirty="0" smtClean="0">
                <a:solidFill>
                  <a:schemeClr val="tx1"/>
                </a:solidFill>
                <a:effectLst/>
                <a:latin typeface="+mn-lt"/>
                <a:ea typeface="+mn-ea"/>
                <a:cs typeface="+mn-cs"/>
              </a:rPr>
              <a:t>- Jo, det betyr at også leverandør har rettigheter og at også vi har plikter i avtalen. Vi stiller masse krav i konkurransen for å få akkurat </a:t>
            </a:r>
            <a:r>
              <a:rPr lang="nb-NO" sz="1200" u="sng" kern="1200" dirty="0" smtClean="0">
                <a:solidFill>
                  <a:schemeClr val="tx1"/>
                </a:solidFill>
                <a:effectLst/>
                <a:latin typeface="+mn-lt"/>
                <a:ea typeface="+mn-ea"/>
                <a:cs typeface="+mn-cs"/>
              </a:rPr>
              <a:t>de</a:t>
            </a:r>
            <a:r>
              <a:rPr lang="nb-NO" sz="1200" kern="1200" dirty="0" smtClean="0">
                <a:solidFill>
                  <a:schemeClr val="tx1"/>
                </a:solidFill>
                <a:effectLst/>
                <a:latin typeface="+mn-lt"/>
                <a:ea typeface="+mn-ea"/>
                <a:cs typeface="+mn-cs"/>
              </a:rPr>
              <a:t> varene eller </a:t>
            </a:r>
            <a:r>
              <a:rPr lang="nb-NO" sz="1200" u="sng" kern="1200" dirty="0" smtClean="0">
                <a:solidFill>
                  <a:schemeClr val="tx1"/>
                </a:solidFill>
                <a:effectLst/>
                <a:latin typeface="+mn-lt"/>
                <a:ea typeface="+mn-ea"/>
                <a:cs typeface="+mn-cs"/>
              </a:rPr>
              <a:t>de</a:t>
            </a:r>
            <a:r>
              <a:rPr lang="nb-NO" sz="1200" kern="1200" dirty="0" smtClean="0">
                <a:solidFill>
                  <a:schemeClr val="tx1"/>
                </a:solidFill>
                <a:effectLst/>
                <a:latin typeface="+mn-lt"/>
                <a:ea typeface="+mn-ea"/>
                <a:cs typeface="+mn-cs"/>
              </a:rPr>
              <a:t> tjenestene som dekker behovet vårt best mulig. Leverandørene lover å levere iht. de kravene vi har stilt. Det må dem ellers blir dem avvist!!!</a:t>
            </a:r>
          </a:p>
          <a:p>
            <a:r>
              <a:rPr lang="nb-NO" sz="1200" kern="1200" dirty="0" smtClean="0">
                <a:solidFill>
                  <a:schemeClr val="tx1"/>
                </a:solidFill>
                <a:effectLst/>
                <a:latin typeface="+mn-lt"/>
                <a:ea typeface="+mn-ea"/>
                <a:cs typeface="+mn-cs"/>
              </a:rPr>
              <a:t> </a:t>
            </a:r>
          </a:p>
          <a:p>
            <a:r>
              <a:rPr lang="nb-NO" sz="1200" b="1" kern="1200" dirty="0" smtClean="0">
                <a:solidFill>
                  <a:schemeClr val="tx1"/>
                </a:solidFill>
                <a:effectLst/>
                <a:latin typeface="+mn-lt"/>
                <a:ea typeface="+mn-ea"/>
                <a:cs typeface="+mn-cs"/>
              </a:rPr>
              <a:t>Men hva skjer hvis leverandøren ikke leverer iht. de kravene vi har satt? </a:t>
            </a:r>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Åpenbart et avtalebrudd vil de fleste si, men kanskje ikke …</a:t>
            </a:r>
          </a:p>
          <a:p>
            <a:pPr lvl="0"/>
            <a:r>
              <a:rPr lang="nb-NO" sz="1200" kern="1200" dirty="0" smtClean="0">
                <a:solidFill>
                  <a:schemeClr val="tx1"/>
                </a:solidFill>
                <a:effectLst/>
                <a:latin typeface="+mn-lt"/>
                <a:ea typeface="+mn-ea"/>
                <a:cs typeface="+mn-cs"/>
              </a:rPr>
              <a:t>Hvis leverandør misser på 1 leveranse – er det avtalebrudd? – Nei, det vil jeg ikke si, for det må være lov å feile av og til. </a:t>
            </a:r>
          </a:p>
          <a:p>
            <a:r>
              <a:rPr lang="nb-NO" sz="1200" kern="1200" dirty="0" smtClean="0">
                <a:solidFill>
                  <a:schemeClr val="tx1"/>
                </a:solidFill>
                <a:effectLst/>
                <a:latin typeface="+mn-lt"/>
                <a:ea typeface="+mn-ea"/>
                <a:cs typeface="+mn-cs"/>
              </a:rPr>
              <a:t>Men hvis det blir regelen og ikke unntaket – da er det avtalebrudd. Hvor går grensen? Må vurderes i hver enkelt avtale. </a:t>
            </a:r>
          </a:p>
          <a:p>
            <a:r>
              <a:rPr lang="nb-NO" sz="1200" kern="1200" dirty="0" smtClean="0">
                <a:solidFill>
                  <a:schemeClr val="tx1"/>
                </a:solidFill>
                <a:effectLst/>
                <a:latin typeface="+mn-lt"/>
                <a:ea typeface="+mn-ea"/>
                <a:cs typeface="+mn-cs"/>
              </a:rPr>
              <a:t> </a:t>
            </a:r>
          </a:p>
          <a:p>
            <a:pPr lvl="0"/>
            <a:r>
              <a:rPr lang="nb-NO" sz="1200" kern="1200" dirty="0" smtClean="0">
                <a:solidFill>
                  <a:schemeClr val="tx1"/>
                </a:solidFill>
                <a:effectLst/>
                <a:latin typeface="+mn-lt"/>
                <a:ea typeface="+mn-ea"/>
                <a:cs typeface="+mn-cs"/>
              </a:rPr>
              <a:t>Hva hvis vi ikke har overholdt bestillingsfristen? Har leverandøren brutt avtalen når vi må vente 1-2 dager ekstra på varene? Nei, den må vi kanskje ta på egen kappe. </a:t>
            </a:r>
          </a:p>
          <a:p>
            <a:r>
              <a:rPr lang="nb-NO" sz="1200" kern="1200" dirty="0" smtClean="0">
                <a:solidFill>
                  <a:schemeClr val="tx1"/>
                </a:solidFill>
                <a:effectLst/>
                <a:latin typeface="+mn-lt"/>
                <a:ea typeface="+mn-ea"/>
                <a:cs typeface="+mn-cs"/>
              </a:rPr>
              <a:t> </a:t>
            </a:r>
          </a:p>
          <a:p>
            <a:r>
              <a:rPr lang="nb-NO" sz="1200" b="1" kern="1200" dirty="0" smtClean="0">
                <a:solidFill>
                  <a:schemeClr val="tx1"/>
                </a:solidFill>
                <a:effectLst/>
                <a:latin typeface="+mn-lt"/>
                <a:ea typeface="+mn-ea"/>
                <a:cs typeface="+mn-cs"/>
              </a:rPr>
              <a:t>Er det avtalebrudd fra vår side når:</a:t>
            </a:r>
            <a:endParaRPr lang="nb-NO" sz="1200" kern="1200" dirty="0" smtClean="0">
              <a:solidFill>
                <a:schemeClr val="tx1"/>
              </a:solidFill>
              <a:effectLst/>
              <a:latin typeface="+mn-lt"/>
              <a:ea typeface="+mn-ea"/>
              <a:cs typeface="+mn-cs"/>
            </a:endParaRPr>
          </a:p>
          <a:p>
            <a:pPr lvl="0"/>
            <a:r>
              <a:rPr lang="nb-NO" sz="1200" kern="1200" dirty="0" smtClean="0">
                <a:solidFill>
                  <a:schemeClr val="tx1"/>
                </a:solidFill>
                <a:effectLst/>
                <a:latin typeface="+mn-lt"/>
                <a:ea typeface="+mn-ea"/>
                <a:cs typeface="+mn-cs"/>
              </a:rPr>
              <a:t>Vi handler på butikken eller hos andre leverandører i stedet for å bestille hos avtaleleverandør? </a:t>
            </a:r>
          </a:p>
          <a:p>
            <a:r>
              <a:rPr lang="nb-NO" sz="1200" kern="1200" dirty="0" smtClean="0">
                <a:solidFill>
                  <a:schemeClr val="tx1"/>
                </a:solidFill>
                <a:effectLst/>
                <a:latin typeface="+mn-lt"/>
                <a:ea typeface="+mn-ea"/>
                <a:cs typeface="+mn-cs"/>
              </a:rPr>
              <a:t>– Åpenbart avtalebrudd! Det finns unntaksregler, men de skal være et unntak. Mao skal vi ikke havne i slike situasjoner i det hele tatt.</a:t>
            </a:r>
          </a:p>
          <a:p>
            <a:r>
              <a:rPr lang="nb-NO" sz="1200" kern="1200" dirty="0" smtClean="0">
                <a:solidFill>
                  <a:schemeClr val="tx1"/>
                </a:solidFill>
                <a:effectLst/>
                <a:latin typeface="+mn-lt"/>
                <a:ea typeface="+mn-ea"/>
                <a:cs typeface="+mn-cs"/>
              </a:rPr>
              <a:t> </a:t>
            </a:r>
          </a:p>
          <a:p>
            <a:pPr lvl="0"/>
            <a:r>
              <a:rPr lang="nb-NO" sz="1200" kern="1200" dirty="0" smtClean="0">
                <a:solidFill>
                  <a:schemeClr val="tx1"/>
                </a:solidFill>
                <a:effectLst/>
                <a:latin typeface="+mn-lt"/>
                <a:ea typeface="+mn-ea"/>
                <a:cs typeface="+mn-cs"/>
              </a:rPr>
              <a:t>Hva hvis konsulenten får et mindre oppdrag enn først avtalt? </a:t>
            </a:r>
          </a:p>
          <a:p>
            <a:r>
              <a:rPr lang="nb-NO" sz="1200" kern="1200" dirty="0" smtClean="0">
                <a:solidFill>
                  <a:schemeClr val="tx1"/>
                </a:solidFill>
                <a:effectLst/>
                <a:latin typeface="+mn-lt"/>
                <a:ea typeface="+mn-ea"/>
                <a:cs typeface="+mn-cs"/>
              </a:rPr>
              <a:t>– Ikke like åpenbart for ting kan</a:t>
            </a:r>
            <a:r>
              <a:rPr lang="nb-NO" sz="1200" kern="1200" baseline="0" dirty="0" smtClean="0">
                <a:solidFill>
                  <a:schemeClr val="tx1"/>
                </a:solidFill>
                <a:effectLst/>
                <a:latin typeface="+mn-lt"/>
                <a:ea typeface="+mn-ea"/>
                <a:cs typeface="+mn-cs"/>
              </a:rPr>
              <a:t> skje ila.</a:t>
            </a:r>
            <a:r>
              <a:rPr lang="nb-NO" sz="1200" kern="1200" dirty="0" smtClean="0">
                <a:solidFill>
                  <a:schemeClr val="tx1"/>
                </a:solidFill>
                <a:effectLst/>
                <a:latin typeface="+mn-lt"/>
                <a:ea typeface="+mn-ea"/>
                <a:cs typeface="+mn-cs"/>
              </a:rPr>
              <a:t> avtaleperioden, men det kan absolutt argumenteres for avtalebrudd. Avhengig av hvilke krav som er satt og hvordan de er formulert i </a:t>
            </a:r>
            <a:r>
              <a:rPr lang="nb-NO" sz="1200" kern="1200" dirty="0" err="1" smtClean="0">
                <a:solidFill>
                  <a:schemeClr val="tx1"/>
                </a:solidFill>
                <a:effectLst/>
                <a:latin typeface="+mn-lt"/>
                <a:ea typeface="+mn-ea"/>
                <a:cs typeface="+mn-cs"/>
              </a:rPr>
              <a:t>kgrl</a:t>
            </a:r>
            <a:r>
              <a:rPr lang="nb-NO" sz="1200" kern="1200" dirty="0" smtClean="0">
                <a:solidFill>
                  <a:schemeClr val="tx1"/>
                </a:solidFill>
                <a:effectLst/>
                <a:latin typeface="+mn-lt"/>
                <a:ea typeface="+mn-ea"/>
                <a:cs typeface="+mn-cs"/>
              </a:rPr>
              <a:t>. </a:t>
            </a:r>
          </a:p>
          <a:p>
            <a:r>
              <a:rPr lang="nb-NO" sz="1200" kern="1200" dirty="0" smtClean="0">
                <a:solidFill>
                  <a:schemeClr val="tx1"/>
                </a:solidFill>
                <a:effectLst/>
                <a:latin typeface="+mn-lt"/>
                <a:ea typeface="+mn-ea"/>
                <a:cs typeface="+mn-cs"/>
              </a:rPr>
              <a:t> </a:t>
            </a:r>
          </a:p>
          <a:p>
            <a:r>
              <a:rPr lang="nb-NO" sz="1200" b="1" kern="1200" dirty="0" smtClean="0">
                <a:solidFill>
                  <a:schemeClr val="tx1"/>
                </a:solidFill>
                <a:effectLst/>
                <a:latin typeface="+mn-lt"/>
                <a:ea typeface="+mn-ea"/>
                <a:cs typeface="+mn-cs"/>
              </a:rPr>
              <a:t>Jeg vil påstå at manglende avtalelojalitet er en direkte årsak til at vi får dårlige pristilbud. </a:t>
            </a:r>
            <a:endParaRPr lang="nb-NO" sz="1200" kern="1200" dirty="0" smtClean="0">
              <a:solidFill>
                <a:schemeClr val="tx1"/>
              </a:solidFill>
              <a:effectLst/>
              <a:latin typeface="+mn-lt"/>
              <a:ea typeface="+mn-ea"/>
              <a:cs typeface="+mn-cs"/>
            </a:endParaRPr>
          </a:p>
          <a:p>
            <a:r>
              <a:rPr lang="nb-NO" sz="1200" b="1" kern="1200" dirty="0" smtClean="0">
                <a:solidFill>
                  <a:schemeClr val="tx1"/>
                </a:solidFill>
                <a:effectLst/>
                <a:latin typeface="+mn-lt"/>
                <a:ea typeface="+mn-ea"/>
                <a:cs typeface="+mn-cs"/>
              </a:rPr>
              <a:t> </a:t>
            </a:r>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Leverandørene kjenner oss og vet at vi ikke er lojal mot avtalene. Derfor beregner dem ofte inn litt risikotillegg/ tapt fortjeneste i prisene slik at de på den måten tar høyde for tapt fortjeneste som følge av at vi handler hos andre.</a:t>
            </a:r>
          </a:p>
          <a:p>
            <a:r>
              <a:rPr lang="nb-NO" sz="1200" kern="1200" dirty="0" smtClean="0">
                <a:solidFill>
                  <a:schemeClr val="tx1"/>
                </a:solidFill>
                <a:effectLst/>
                <a:latin typeface="+mn-lt"/>
                <a:ea typeface="+mn-ea"/>
                <a:cs typeface="+mn-cs"/>
              </a:rPr>
              <a:t> </a:t>
            </a:r>
          </a:p>
          <a:p>
            <a:r>
              <a:rPr lang="nb-NO" sz="1200" kern="1200" dirty="0" smtClean="0">
                <a:solidFill>
                  <a:schemeClr val="tx1"/>
                </a:solidFill>
                <a:effectLst/>
                <a:latin typeface="+mn-lt"/>
                <a:ea typeface="+mn-ea"/>
                <a:cs typeface="+mn-cs"/>
              </a:rPr>
              <a:t>Dermed havner vi i en spiral hvor vi opplever at "alle andre" har lavere pris enn avtaleleverandør. Den spiralen kommer vi ikke ut av før vi tar tak i oss sjøl og gjør en jobb for skape tillit hos leverandørene og bli avtalelojal. </a:t>
            </a:r>
          </a:p>
          <a:p>
            <a:r>
              <a:rPr lang="nb-NO" sz="1200" kern="1200" dirty="0" smtClean="0">
                <a:solidFill>
                  <a:schemeClr val="tx1"/>
                </a:solidFill>
                <a:effectLst/>
                <a:latin typeface="+mn-lt"/>
                <a:ea typeface="+mn-ea"/>
                <a:cs typeface="+mn-cs"/>
              </a:rPr>
              <a:t> </a:t>
            </a:r>
          </a:p>
          <a:p>
            <a:r>
              <a:rPr lang="nb-NO" sz="1200" kern="1200" dirty="0" smtClean="0">
                <a:solidFill>
                  <a:schemeClr val="tx1"/>
                </a:solidFill>
                <a:effectLst/>
                <a:latin typeface="+mn-lt"/>
                <a:ea typeface="+mn-ea"/>
                <a:cs typeface="+mn-cs"/>
              </a:rPr>
              <a:t>Så ja.. Både avtaleoppfølging og tillitsforhold mellom partene er viktig for å oppnå besparelser.</a:t>
            </a:r>
          </a:p>
          <a:p>
            <a:endParaRPr lang="nb-NO" dirty="0"/>
          </a:p>
        </p:txBody>
      </p:sp>
      <p:sp>
        <p:nvSpPr>
          <p:cNvPr id="4" name="Plassholder for lysbildenummer 3"/>
          <p:cNvSpPr>
            <a:spLocks noGrp="1"/>
          </p:cNvSpPr>
          <p:nvPr>
            <p:ph type="sldNum" sz="quarter" idx="10"/>
          </p:nvPr>
        </p:nvSpPr>
        <p:spPr/>
        <p:txBody>
          <a:bodyPr/>
          <a:lstStyle/>
          <a:p>
            <a:fld id="{B5E69D99-2F19-4A79-A8FF-84BC3B4941CD}" type="slidenum">
              <a:rPr lang="nb-NO" smtClean="0"/>
              <a:t>3</a:t>
            </a:fld>
            <a:endParaRPr lang="nb-NO"/>
          </a:p>
        </p:txBody>
      </p:sp>
    </p:spTree>
    <p:extLst>
      <p:ext uri="{BB962C8B-B14F-4D97-AF65-F5344CB8AC3E}">
        <p14:creationId xmlns:p14="http://schemas.microsoft.com/office/powerpoint/2010/main" val="2627807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smtClean="0">
                <a:solidFill>
                  <a:schemeClr val="tx1"/>
                </a:solidFill>
                <a:effectLst/>
                <a:latin typeface="+mn-lt"/>
                <a:ea typeface="+mn-ea"/>
                <a:cs typeface="+mn-cs"/>
              </a:rPr>
              <a:t>Det betyr egentlig at hver enkelt avtale er unik og har sitt eget sett med avtalevilkår. </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Samtlige krav i kravspesifikasjonen</a:t>
            </a:r>
          </a:p>
          <a:p>
            <a:pPr lvl="0"/>
            <a:r>
              <a:rPr lang="nb-NO" sz="1200" kern="1200" dirty="0" smtClean="0">
                <a:solidFill>
                  <a:schemeClr val="tx1"/>
                </a:solidFill>
                <a:effectLst/>
                <a:latin typeface="+mn-lt"/>
                <a:ea typeface="+mn-ea"/>
                <a:cs typeface="+mn-cs"/>
              </a:rPr>
              <a:t>Prisskjema</a:t>
            </a:r>
          </a:p>
          <a:p>
            <a:pPr lvl="0"/>
            <a:r>
              <a:rPr lang="nb-NO" sz="1200" kern="1200" dirty="0" smtClean="0">
                <a:solidFill>
                  <a:schemeClr val="tx1"/>
                </a:solidFill>
                <a:effectLst/>
                <a:latin typeface="+mn-lt"/>
                <a:ea typeface="+mn-ea"/>
                <a:cs typeface="+mn-cs"/>
              </a:rPr>
              <a:t>Tilbudet fra leverandøren</a:t>
            </a:r>
          </a:p>
          <a:p>
            <a:pPr lvl="0"/>
            <a:r>
              <a:rPr lang="nb-NO" sz="1200" kern="1200" dirty="0" smtClean="0">
                <a:solidFill>
                  <a:schemeClr val="tx1"/>
                </a:solidFill>
                <a:effectLst/>
                <a:latin typeface="+mn-lt"/>
                <a:ea typeface="+mn-ea"/>
                <a:cs typeface="+mn-cs"/>
              </a:rPr>
              <a:t>Priser og rabatter</a:t>
            </a:r>
          </a:p>
          <a:p>
            <a:endParaRPr lang="nb-NO" dirty="0"/>
          </a:p>
        </p:txBody>
      </p:sp>
      <p:sp>
        <p:nvSpPr>
          <p:cNvPr id="4" name="Plassholder for lysbildenummer 3"/>
          <p:cNvSpPr>
            <a:spLocks noGrp="1"/>
          </p:cNvSpPr>
          <p:nvPr>
            <p:ph type="sldNum" sz="quarter" idx="10"/>
          </p:nvPr>
        </p:nvSpPr>
        <p:spPr/>
        <p:txBody>
          <a:bodyPr/>
          <a:lstStyle/>
          <a:p>
            <a:fld id="{B5E69D99-2F19-4A79-A8FF-84BC3B4941CD}" type="slidenum">
              <a:rPr lang="nb-NO" smtClean="0"/>
              <a:t>4</a:t>
            </a:fld>
            <a:endParaRPr lang="nb-NO"/>
          </a:p>
        </p:txBody>
      </p:sp>
    </p:spTree>
    <p:extLst>
      <p:ext uri="{BB962C8B-B14F-4D97-AF65-F5344CB8AC3E}">
        <p14:creationId xmlns:p14="http://schemas.microsoft.com/office/powerpoint/2010/main" val="776314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smtClean="0">
                <a:solidFill>
                  <a:schemeClr val="tx1"/>
                </a:solidFill>
                <a:effectLst/>
                <a:latin typeface="+mn-lt"/>
                <a:ea typeface="+mn-ea"/>
                <a:cs typeface="+mn-cs"/>
              </a:rPr>
              <a:t>Avtalevilkårene med andre ord ikke bare de alminnelige- og spesielle kontraktsvilkårene, men alle punkter som har betydning for hvordan avtalen skal fungere etter at den er signert. </a:t>
            </a:r>
          </a:p>
          <a:p>
            <a:r>
              <a:rPr lang="nb-NO" sz="1200" kern="1200" dirty="0" smtClean="0">
                <a:solidFill>
                  <a:schemeClr val="tx1"/>
                </a:solidFill>
                <a:effectLst/>
                <a:latin typeface="+mn-lt"/>
                <a:ea typeface="+mn-ea"/>
                <a:cs typeface="+mn-cs"/>
              </a:rPr>
              <a:t>  </a:t>
            </a:r>
          </a:p>
          <a:p>
            <a:pPr lvl="0"/>
            <a:r>
              <a:rPr lang="nb-NO" sz="1200" b="1" kern="1200" dirty="0" smtClean="0">
                <a:solidFill>
                  <a:schemeClr val="tx1"/>
                </a:solidFill>
                <a:effectLst/>
                <a:latin typeface="+mn-lt"/>
                <a:ea typeface="+mn-ea"/>
                <a:cs typeface="+mn-cs"/>
              </a:rPr>
              <a:t>Bestilling og levering</a:t>
            </a:r>
            <a:r>
              <a:rPr lang="nb-NO" sz="1200" kern="1200" dirty="0" smtClean="0">
                <a:solidFill>
                  <a:schemeClr val="tx1"/>
                </a:solidFill>
                <a:effectLst/>
                <a:latin typeface="+mn-lt"/>
                <a:ea typeface="+mn-ea"/>
                <a:cs typeface="+mn-cs"/>
              </a:rPr>
              <a:t> går hånd i hånd. Bestiller ikke vi iht. avtale, vil ikke leverandør klare å levere iht. avtale uten å gå ut av sitt gode skinn. </a:t>
            </a:r>
          </a:p>
          <a:p>
            <a:r>
              <a:rPr lang="nb-NO" sz="1200" kern="1200" dirty="0" smtClean="0">
                <a:solidFill>
                  <a:schemeClr val="tx1"/>
                </a:solidFill>
                <a:effectLst/>
                <a:latin typeface="+mn-lt"/>
                <a:ea typeface="+mn-ea"/>
                <a:cs typeface="+mn-cs"/>
              </a:rPr>
              <a:t> </a:t>
            </a:r>
          </a:p>
          <a:p>
            <a:pPr lvl="0"/>
            <a:r>
              <a:rPr lang="nb-NO" sz="1200" b="1" kern="1200" dirty="0" smtClean="0">
                <a:solidFill>
                  <a:schemeClr val="tx1"/>
                </a:solidFill>
                <a:effectLst/>
                <a:latin typeface="+mn-lt"/>
                <a:ea typeface="+mn-ea"/>
                <a:cs typeface="+mn-cs"/>
              </a:rPr>
              <a:t>Gebyrer og avgifter</a:t>
            </a:r>
            <a:r>
              <a:rPr lang="nb-NO" sz="1200" kern="1200" dirty="0" smtClean="0">
                <a:solidFill>
                  <a:schemeClr val="tx1"/>
                </a:solidFill>
                <a:effectLst/>
                <a:latin typeface="+mn-lt"/>
                <a:ea typeface="+mn-ea"/>
                <a:cs typeface="+mn-cs"/>
              </a:rPr>
              <a:t> kommer i mange ulike forkledninger. Kjært barn har mange navn så være OBS! når dere sjekker faktura. Hovedregelen er at alt av gebyrer og avgifter skal være inkl. i enhetsprisen til det enkelte produkt. Med unntak av frakt hos tannhelse. Er det på forbruksmateriell eller utstyr? </a:t>
            </a:r>
          </a:p>
          <a:p>
            <a:r>
              <a:rPr lang="nb-NO" sz="1200" kern="1200" dirty="0" smtClean="0">
                <a:solidFill>
                  <a:schemeClr val="tx1"/>
                </a:solidFill>
                <a:effectLst/>
                <a:latin typeface="+mn-lt"/>
                <a:ea typeface="+mn-ea"/>
                <a:cs typeface="+mn-cs"/>
              </a:rPr>
              <a:t> </a:t>
            </a:r>
          </a:p>
          <a:p>
            <a:pPr lvl="0"/>
            <a:r>
              <a:rPr lang="nb-NO" sz="1200" b="1" kern="1200" dirty="0" smtClean="0">
                <a:solidFill>
                  <a:schemeClr val="tx1"/>
                </a:solidFill>
                <a:effectLst/>
                <a:latin typeface="+mn-lt"/>
                <a:ea typeface="+mn-ea"/>
                <a:cs typeface="+mn-cs"/>
              </a:rPr>
              <a:t>Garantibetingelser</a:t>
            </a:r>
            <a:r>
              <a:rPr lang="nb-NO" sz="1200" kern="1200" dirty="0" smtClean="0">
                <a:solidFill>
                  <a:schemeClr val="tx1"/>
                </a:solidFill>
                <a:effectLst/>
                <a:latin typeface="+mn-lt"/>
                <a:ea typeface="+mn-ea"/>
                <a:cs typeface="+mn-cs"/>
              </a:rPr>
              <a:t> kan egentlig bety så mangt. Det er derfor viktig å sette seg inn i både hva leverandøren tilbyr og hva vi har satt som krav. </a:t>
            </a:r>
          </a:p>
          <a:p>
            <a:r>
              <a:rPr lang="nb-NO" sz="1200" kern="1200" dirty="0" smtClean="0">
                <a:solidFill>
                  <a:schemeClr val="tx1"/>
                </a:solidFill>
                <a:effectLst/>
                <a:latin typeface="+mn-lt"/>
                <a:ea typeface="+mn-ea"/>
                <a:cs typeface="+mn-cs"/>
              </a:rPr>
              <a:t> </a:t>
            </a:r>
          </a:p>
          <a:p>
            <a:pPr lvl="0"/>
            <a:r>
              <a:rPr lang="nb-NO" sz="1200" b="1" kern="1200" dirty="0" smtClean="0">
                <a:solidFill>
                  <a:schemeClr val="tx1"/>
                </a:solidFill>
                <a:effectLst/>
                <a:latin typeface="+mn-lt"/>
                <a:ea typeface="+mn-ea"/>
                <a:cs typeface="+mn-cs"/>
              </a:rPr>
              <a:t>Erstatningsprodukter</a:t>
            </a:r>
            <a:r>
              <a:rPr lang="nb-NO" sz="1200" kern="1200" dirty="0" smtClean="0">
                <a:solidFill>
                  <a:schemeClr val="tx1"/>
                </a:solidFill>
                <a:effectLst/>
                <a:latin typeface="+mn-lt"/>
                <a:ea typeface="+mn-ea"/>
                <a:cs typeface="+mn-cs"/>
              </a:rPr>
              <a:t> ved utsolgt-situasjoner betyr av vi kan akseptere et annet merke eller annet produkt med tilsvarende kvaliteter i det enkelte tilfellet. Det skal naturligvis godkjennes av brukeren først. Denne type erstatningsprodukt skal aldri være en permanent ordning. </a:t>
            </a:r>
          </a:p>
          <a:p>
            <a:r>
              <a:rPr lang="nb-NO" sz="1200" kern="1200" dirty="0" smtClean="0">
                <a:solidFill>
                  <a:schemeClr val="tx1"/>
                </a:solidFill>
                <a:effectLst/>
                <a:latin typeface="+mn-lt"/>
                <a:ea typeface="+mn-ea"/>
                <a:cs typeface="+mn-cs"/>
              </a:rPr>
              <a:t> </a:t>
            </a:r>
          </a:p>
          <a:p>
            <a:r>
              <a:rPr lang="nb-NO" sz="1200" kern="1200" dirty="0" smtClean="0">
                <a:solidFill>
                  <a:schemeClr val="tx1"/>
                </a:solidFill>
                <a:effectLst/>
                <a:latin typeface="+mn-lt"/>
                <a:ea typeface="+mn-ea"/>
                <a:cs typeface="+mn-cs"/>
              </a:rPr>
              <a:t>Når leverandør bytter ut produkter på permanent basis, skal erstatningsproduktene godkjennes av oss først. Her vil vi ofte søke råd hos dere som bruker produktene.</a:t>
            </a:r>
          </a:p>
          <a:p>
            <a:r>
              <a:rPr lang="nb-NO" sz="1200" kern="1200" dirty="0" smtClean="0">
                <a:solidFill>
                  <a:schemeClr val="tx1"/>
                </a:solidFill>
                <a:effectLst/>
                <a:latin typeface="+mn-lt"/>
                <a:ea typeface="+mn-ea"/>
                <a:cs typeface="+mn-cs"/>
              </a:rPr>
              <a:t> </a:t>
            </a:r>
          </a:p>
          <a:p>
            <a:pPr lvl="0"/>
            <a:r>
              <a:rPr lang="nb-NO" sz="1200" b="1" kern="1200" dirty="0" smtClean="0">
                <a:solidFill>
                  <a:schemeClr val="tx1"/>
                </a:solidFill>
                <a:effectLst/>
                <a:latin typeface="+mn-lt"/>
                <a:ea typeface="+mn-ea"/>
                <a:cs typeface="+mn-cs"/>
              </a:rPr>
              <a:t>Svart arbeid og sosial dumping</a:t>
            </a:r>
            <a:r>
              <a:rPr lang="nb-NO" sz="1200" kern="1200" dirty="0" smtClean="0">
                <a:solidFill>
                  <a:schemeClr val="tx1"/>
                </a:solidFill>
                <a:effectLst/>
                <a:latin typeface="+mn-lt"/>
                <a:ea typeface="+mn-ea"/>
                <a:cs typeface="+mn-cs"/>
              </a:rPr>
              <a:t> er kanskje mest utbredd i bygg og anleggsbransjen, men det foregår over alt – dessverre! </a:t>
            </a:r>
          </a:p>
          <a:p>
            <a:r>
              <a:rPr lang="nb-NO" sz="1200" kern="1200" dirty="0" smtClean="0">
                <a:solidFill>
                  <a:schemeClr val="tx1"/>
                </a:solidFill>
                <a:effectLst/>
                <a:latin typeface="+mn-lt"/>
                <a:ea typeface="+mn-ea"/>
                <a:cs typeface="+mn-cs"/>
              </a:rPr>
              <a:t>Typiske overtredelser er:</a:t>
            </a:r>
          </a:p>
          <a:p>
            <a:pPr lvl="0"/>
            <a:r>
              <a:rPr lang="nb-NO" sz="1200" kern="1200" dirty="0" smtClean="0">
                <a:solidFill>
                  <a:schemeClr val="tx1"/>
                </a:solidFill>
                <a:effectLst/>
                <a:latin typeface="+mn-lt"/>
                <a:ea typeface="+mn-ea"/>
                <a:cs typeface="+mn-cs"/>
              </a:rPr>
              <a:t>Manglende opplæring og/eller svikt i opplæring, rutiner eller utstyr</a:t>
            </a:r>
          </a:p>
          <a:p>
            <a:pPr lvl="0"/>
            <a:r>
              <a:rPr lang="nb-NO" sz="1200" kern="1200" dirty="0" smtClean="0">
                <a:solidFill>
                  <a:schemeClr val="tx1"/>
                </a:solidFill>
                <a:effectLst/>
                <a:latin typeface="+mn-lt"/>
                <a:ea typeface="+mn-ea"/>
                <a:cs typeface="+mn-cs"/>
              </a:rPr>
              <a:t>Feil ved utstyr og maskiner som fører til død eller personskade</a:t>
            </a:r>
          </a:p>
          <a:p>
            <a:pPr lvl="0"/>
            <a:r>
              <a:rPr lang="nb-NO" sz="1200" kern="1200" dirty="0" smtClean="0">
                <a:solidFill>
                  <a:schemeClr val="tx1"/>
                </a:solidFill>
                <a:effectLst/>
                <a:latin typeface="+mn-lt"/>
                <a:ea typeface="+mn-ea"/>
                <a:cs typeface="+mn-cs"/>
              </a:rPr>
              <a:t>Ulovlig overtid</a:t>
            </a:r>
          </a:p>
          <a:p>
            <a:pPr lvl="0"/>
            <a:r>
              <a:rPr lang="nb-NO" sz="1200" kern="1200" dirty="0" smtClean="0">
                <a:solidFill>
                  <a:schemeClr val="tx1"/>
                </a:solidFill>
                <a:effectLst/>
                <a:latin typeface="+mn-lt"/>
                <a:ea typeface="+mn-ea"/>
                <a:cs typeface="+mn-cs"/>
              </a:rPr>
              <a:t>Svart arbeid</a:t>
            </a:r>
          </a:p>
          <a:p>
            <a:pPr lvl="0"/>
            <a:r>
              <a:rPr lang="nb-NO" sz="1200" kern="1200" dirty="0" smtClean="0">
                <a:solidFill>
                  <a:schemeClr val="tx1"/>
                </a:solidFill>
                <a:effectLst/>
                <a:latin typeface="+mn-lt"/>
                <a:ea typeface="+mn-ea"/>
                <a:cs typeface="+mn-cs"/>
              </a:rPr>
              <a:t>Sosial dumping</a:t>
            </a:r>
          </a:p>
          <a:p>
            <a:r>
              <a:rPr lang="nb-NO" sz="1200" kern="1200" dirty="0" smtClean="0">
                <a:solidFill>
                  <a:schemeClr val="tx1"/>
                </a:solidFill>
                <a:effectLst/>
                <a:latin typeface="+mn-lt"/>
                <a:ea typeface="+mn-ea"/>
                <a:cs typeface="+mn-cs"/>
              </a:rPr>
              <a:t> </a:t>
            </a:r>
          </a:p>
          <a:p>
            <a:r>
              <a:rPr lang="nb-NO" sz="1200" kern="1200" dirty="0" smtClean="0">
                <a:solidFill>
                  <a:schemeClr val="tx1"/>
                </a:solidFill>
                <a:effectLst/>
                <a:latin typeface="+mn-lt"/>
                <a:ea typeface="+mn-ea"/>
                <a:cs typeface="+mn-cs"/>
              </a:rPr>
              <a:t>Vi har en bestemmelse i alminnelige kontraktsvilkår (pkt. 11 – Etiske krav) som ivaretar dette, men det er meget utfordrende og kompetansekrevende å følge opp. </a:t>
            </a:r>
          </a:p>
          <a:p>
            <a:r>
              <a:rPr lang="nb-NO" sz="1200" kern="1200" dirty="0" smtClean="0">
                <a:solidFill>
                  <a:schemeClr val="tx1"/>
                </a:solidFill>
                <a:effectLst/>
                <a:latin typeface="+mn-lt"/>
                <a:ea typeface="+mn-ea"/>
                <a:cs typeface="+mn-cs"/>
              </a:rPr>
              <a:t> </a:t>
            </a:r>
          </a:p>
          <a:p>
            <a:r>
              <a:rPr lang="nb-NO" sz="1200" kern="1200" dirty="0" smtClean="0">
                <a:solidFill>
                  <a:schemeClr val="tx1"/>
                </a:solidFill>
                <a:effectLst/>
                <a:latin typeface="+mn-lt"/>
                <a:ea typeface="+mn-ea"/>
                <a:cs typeface="+mn-cs"/>
              </a:rPr>
              <a:t>Vi er med i 2 rammeavtaler som Oslo kommune har utarbeidet. Den ene går på oppfølging av etiske krav og sosial dumping i offentlige kontrakter mens den andre er oppfølging av lønns- og arbeidsvilkår i offentlige kontrakter.</a:t>
            </a:r>
          </a:p>
          <a:p>
            <a:endParaRPr lang="nb-NO" dirty="0"/>
          </a:p>
        </p:txBody>
      </p:sp>
      <p:sp>
        <p:nvSpPr>
          <p:cNvPr id="4" name="Plassholder for lysbildenummer 3"/>
          <p:cNvSpPr>
            <a:spLocks noGrp="1"/>
          </p:cNvSpPr>
          <p:nvPr>
            <p:ph type="sldNum" sz="quarter" idx="10"/>
          </p:nvPr>
        </p:nvSpPr>
        <p:spPr/>
        <p:txBody>
          <a:bodyPr/>
          <a:lstStyle/>
          <a:p>
            <a:fld id="{B5E69D99-2F19-4A79-A8FF-84BC3B4941CD}" type="slidenum">
              <a:rPr lang="nb-NO" smtClean="0"/>
              <a:t>5</a:t>
            </a:fld>
            <a:endParaRPr lang="nb-NO"/>
          </a:p>
        </p:txBody>
      </p:sp>
    </p:spTree>
    <p:extLst>
      <p:ext uri="{BB962C8B-B14F-4D97-AF65-F5344CB8AC3E}">
        <p14:creationId xmlns:p14="http://schemas.microsoft.com/office/powerpoint/2010/main" val="4115240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smtClean="0">
                <a:solidFill>
                  <a:schemeClr val="tx1"/>
                </a:solidFill>
                <a:effectLst/>
                <a:latin typeface="+mn-lt"/>
                <a:ea typeface="+mn-ea"/>
                <a:cs typeface="+mn-cs"/>
              </a:rPr>
              <a:t>Mange leverandører justerer prisen </a:t>
            </a:r>
            <a:r>
              <a:rPr lang="nb-NO" sz="1200" b="1" kern="1200" dirty="0" smtClean="0">
                <a:solidFill>
                  <a:schemeClr val="tx1"/>
                </a:solidFill>
                <a:effectLst/>
                <a:latin typeface="+mn-lt"/>
                <a:ea typeface="+mn-ea"/>
                <a:cs typeface="+mn-cs"/>
              </a:rPr>
              <a:t>UTEN</a:t>
            </a:r>
            <a:r>
              <a:rPr lang="nb-NO" sz="1200" kern="1200" dirty="0" smtClean="0">
                <a:solidFill>
                  <a:schemeClr val="tx1"/>
                </a:solidFill>
                <a:effectLst/>
                <a:latin typeface="+mn-lt"/>
                <a:ea typeface="+mn-ea"/>
                <a:cs typeface="+mn-cs"/>
              </a:rPr>
              <a:t> å varsle oss. Det har de ikke anledning til og i de tilfellene er prisjusteringen </a:t>
            </a:r>
            <a:r>
              <a:rPr lang="nb-NO" sz="1200" b="1" kern="1200" dirty="0" smtClean="0">
                <a:solidFill>
                  <a:schemeClr val="tx1"/>
                </a:solidFill>
                <a:effectLst/>
                <a:latin typeface="+mn-lt"/>
                <a:ea typeface="+mn-ea"/>
                <a:cs typeface="+mn-cs"/>
              </a:rPr>
              <a:t>ULOVLIG</a:t>
            </a:r>
            <a:r>
              <a:rPr lang="nb-NO" sz="1200" kern="1200" dirty="0" smtClean="0">
                <a:solidFill>
                  <a:schemeClr val="tx1"/>
                </a:solidFill>
                <a:effectLst/>
                <a:latin typeface="+mn-lt"/>
                <a:ea typeface="+mn-ea"/>
                <a:cs typeface="+mn-cs"/>
              </a:rPr>
              <a:t>. </a:t>
            </a:r>
          </a:p>
          <a:p>
            <a:r>
              <a:rPr lang="nb-NO" sz="1200" b="1" kern="1200" dirty="0" smtClean="0">
                <a:solidFill>
                  <a:schemeClr val="tx1"/>
                </a:solidFill>
                <a:effectLst/>
                <a:latin typeface="+mn-lt"/>
                <a:ea typeface="+mn-ea"/>
                <a:cs typeface="+mn-cs"/>
              </a:rPr>
              <a:t>VI SKAL </a:t>
            </a:r>
            <a:r>
              <a:rPr lang="nb-NO" sz="1200" b="1" u="sng" kern="1200" dirty="0" smtClean="0">
                <a:solidFill>
                  <a:schemeClr val="tx1"/>
                </a:solidFill>
                <a:effectLst/>
                <a:latin typeface="+mn-lt"/>
                <a:ea typeface="+mn-ea"/>
                <a:cs typeface="+mn-cs"/>
              </a:rPr>
              <a:t>GODKJENNE</a:t>
            </a:r>
            <a:r>
              <a:rPr lang="nb-NO" sz="1200" b="1" kern="1200" dirty="0" smtClean="0">
                <a:solidFill>
                  <a:schemeClr val="tx1"/>
                </a:solidFill>
                <a:effectLst/>
                <a:latin typeface="+mn-lt"/>
                <a:ea typeface="+mn-ea"/>
                <a:cs typeface="+mn-cs"/>
              </a:rPr>
              <a:t> ALT AV PRISJUSTERING!! UTEN UNNTAK!</a:t>
            </a:r>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 </a:t>
            </a:r>
          </a:p>
          <a:p>
            <a:r>
              <a:rPr lang="nb-NO" sz="1200" kern="1200" dirty="0" smtClean="0">
                <a:solidFill>
                  <a:schemeClr val="tx1"/>
                </a:solidFill>
                <a:effectLst/>
                <a:latin typeface="+mn-lt"/>
                <a:ea typeface="+mn-ea"/>
                <a:cs typeface="+mn-cs"/>
              </a:rPr>
              <a:t>Dessverre klarer ikke vi ikke vi å holde kontroll på disse endringene, men dere vil fort oppdage det når dere sjekker faktura opp mot prislistene. Prislistene på IDA er alltid oppdaterte. Dvs. at om det ligger prislister der fra 2012 så er det fremdeles de prisene som gjelder!! Får dere de samme prisene?</a:t>
            </a:r>
          </a:p>
          <a:p>
            <a:r>
              <a:rPr lang="nb-NO" sz="1200" kern="1200" dirty="0" smtClean="0">
                <a:solidFill>
                  <a:schemeClr val="tx1"/>
                </a:solidFill>
                <a:effectLst/>
                <a:latin typeface="+mn-lt"/>
                <a:ea typeface="+mn-ea"/>
                <a:cs typeface="+mn-cs"/>
              </a:rPr>
              <a:t> </a:t>
            </a:r>
          </a:p>
          <a:p>
            <a:r>
              <a:rPr lang="nb-NO" sz="1200" kern="1200" dirty="0" smtClean="0">
                <a:solidFill>
                  <a:schemeClr val="tx1"/>
                </a:solidFill>
                <a:effectLst/>
                <a:latin typeface="+mn-lt"/>
                <a:ea typeface="+mn-ea"/>
                <a:cs typeface="+mn-cs"/>
              </a:rPr>
              <a:t>Mail om prisendring er sendes ut (Vi prøver i vært fall å gjøre det) samt at nye oppdaterte prislister legges ut på IDA når de trer i kraft.</a:t>
            </a:r>
          </a:p>
          <a:p>
            <a:r>
              <a:rPr lang="nb-NO" sz="1200" kern="1200" dirty="0" smtClean="0">
                <a:solidFill>
                  <a:schemeClr val="tx1"/>
                </a:solidFill>
                <a:effectLst/>
                <a:latin typeface="+mn-lt"/>
                <a:ea typeface="+mn-ea"/>
                <a:cs typeface="+mn-cs"/>
              </a:rPr>
              <a:t> </a:t>
            </a:r>
          </a:p>
          <a:p>
            <a:r>
              <a:rPr lang="nb-NO" sz="1200" kern="1200" dirty="0" smtClean="0">
                <a:solidFill>
                  <a:schemeClr val="tx1"/>
                </a:solidFill>
                <a:effectLst/>
                <a:latin typeface="+mn-lt"/>
                <a:ea typeface="+mn-ea"/>
                <a:cs typeface="+mn-cs"/>
              </a:rPr>
              <a:t>Prisjusteringer i høst:</a:t>
            </a:r>
          </a:p>
          <a:p>
            <a:pPr lvl="0"/>
            <a:r>
              <a:rPr lang="nb-NO" sz="1200" kern="1200" dirty="0" smtClean="0">
                <a:solidFill>
                  <a:schemeClr val="tx1"/>
                </a:solidFill>
                <a:effectLst/>
                <a:latin typeface="+mn-lt"/>
                <a:ea typeface="+mn-ea"/>
                <a:cs typeface="+mn-cs"/>
              </a:rPr>
              <a:t>Schjølberg AS – Fersk fisk og fiskemat i Tromsø og omegn. – 13.11.2015.</a:t>
            </a:r>
          </a:p>
          <a:p>
            <a:pPr lvl="0"/>
            <a:r>
              <a:rPr lang="nb-NO" sz="1200" kern="1200" dirty="0" smtClean="0">
                <a:solidFill>
                  <a:schemeClr val="tx1"/>
                </a:solidFill>
                <a:effectLst/>
                <a:latin typeface="+mn-lt"/>
                <a:ea typeface="+mn-ea"/>
                <a:cs typeface="+mn-cs"/>
              </a:rPr>
              <a:t>Kuraas AS – Fersk kjøtt og kjøttprodukter – 01.01.2016 (ikke godkjent enda, men det skjer)</a:t>
            </a:r>
          </a:p>
          <a:p>
            <a:pPr lvl="0"/>
            <a:r>
              <a:rPr lang="nb-NO" sz="1200" kern="1200" dirty="0" smtClean="0">
                <a:solidFill>
                  <a:schemeClr val="tx1"/>
                </a:solidFill>
                <a:effectLst/>
                <a:latin typeface="+mn-lt"/>
                <a:ea typeface="+mn-ea"/>
                <a:cs typeface="+mn-cs"/>
              </a:rPr>
              <a:t>Tine – Meieriprodukter – Venter på nye varekataloger. Trer i kraft 01. 12. 2015</a:t>
            </a:r>
          </a:p>
          <a:p>
            <a:endParaRPr lang="nb-NO" dirty="0"/>
          </a:p>
        </p:txBody>
      </p:sp>
      <p:sp>
        <p:nvSpPr>
          <p:cNvPr id="4" name="Plassholder for lysbildenummer 3"/>
          <p:cNvSpPr>
            <a:spLocks noGrp="1"/>
          </p:cNvSpPr>
          <p:nvPr>
            <p:ph type="sldNum" sz="quarter" idx="10"/>
          </p:nvPr>
        </p:nvSpPr>
        <p:spPr/>
        <p:txBody>
          <a:bodyPr/>
          <a:lstStyle/>
          <a:p>
            <a:fld id="{B5E69D99-2F19-4A79-A8FF-84BC3B4941CD}" type="slidenum">
              <a:rPr lang="nb-NO" smtClean="0"/>
              <a:t>6</a:t>
            </a:fld>
            <a:endParaRPr lang="nb-NO"/>
          </a:p>
        </p:txBody>
      </p:sp>
    </p:spTree>
    <p:extLst>
      <p:ext uri="{BB962C8B-B14F-4D97-AF65-F5344CB8AC3E}">
        <p14:creationId xmlns:p14="http://schemas.microsoft.com/office/powerpoint/2010/main" val="1401749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smtClean="0">
                <a:solidFill>
                  <a:schemeClr val="tx1"/>
                </a:solidFill>
                <a:effectLst/>
                <a:latin typeface="+mn-lt"/>
                <a:ea typeface="+mn-ea"/>
                <a:cs typeface="+mn-cs"/>
              </a:rPr>
              <a:t>Avtaleoppfølging er et samarbeid mellom dere og oss. Vi innrømmer glatt at vi ikke har vært særlig flink å følge dere opp i det siste. Det går ikke på manglende vilje, men på manglende kapasitet </a:t>
            </a:r>
            <a:r>
              <a:rPr lang="nb-NO" sz="1200" kern="1200" dirty="0" smtClean="0">
                <a:solidFill>
                  <a:schemeClr val="tx1"/>
                </a:solidFill>
                <a:effectLst/>
                <a:latin typeface="+mn-lt"/>
                <a:ea typeface="+mn-ea"/>
                <a:cs typeface="+mn-cs"/>
                <a:sym typeface="Wingdings" panose="05000000000000000000" pitchFamily="2" charset="2"/>
              </a:rPr>
              <a:t></a:t>
            </a:r>
            <a:r>
              <a:rPr lang="nb-NO" sz="1200" kern="1200" dirty="0" smtClean="0">
                <a:solidFill>
                  <a:schemeClr val="tx1"/>
                </a:solidFill>
                <a:effectLst/>
                <a:latin typeface="+mn-lt"/>
                <a:ea typeface="+mn-ea"/>
                <a:cs typeface="+mn-cs"/>
              </a:rPr>
              <a:t> </a:t>
            </a:r>
          </a:p>
          <a:p>
            <a:r>
              <a:rPr lang="nb-NO" sz="1200" kern="1200" dirty="0" smtClean="0">
                <a:solidFill>
                  <a:schemeClr val="tx1"/>
                </a:solidFill>
                <a:effectLst/>
                <a:latin typeface="+mn-lt"/>
                <a:ea typeface="+mn-ea"/>
                <a:cs typeface="+mn-cs"/>
              </a:rPr>
              <a:t> </a:t>
            </a:r>
          </a:p>
          <a:p>
            <a:r>
              <a:rPr lang="nb-NO" sz="1200" kern="1200" dirty="0" smtClean="0">
                <a:solidFill>
                  <a:schemeClr val="tx1"/>
                </a:solidFill>
                <a:effectLst/>
                <a:latin typeface="+mn-lt"/>
                <a:ea typeface="+mn-ea"/>
                <a:cs typeface="+mn-cs"/>
              </a:rPr>
              <a:t>Det er viktig å huske på at det </a:t>
            </a:r>
            <a:r>
              <a:rPr lang="nb-NO" sz="1200" b="1" kern="1200" dirty="0" smtClean="0">
                <a:solidFill>
                  <a:schemeClr val="tx1"/>
                </a:solidFill>
                <a:effectLst/>
                <a:latin typeface="+mn-lt"/>
                <a:ea typeface="+mn-ea"/>
                <a:cs typeface="+mn-cs"/>
              </a:rPr>
              <a:t>ikke er dere</a:t>
            </a:r>
            <a:r>
              <a:rPr lang="nb-NO" sz="1200" kern="1200" dirty="0" smtClean="0">
                <a:solidFill>
                  <a:schemeClr val="tx1"/>
                </a:solidFill>
                <a:effectLst/>
                <a:latin typeface="+mn-lt"/>
                <a:ea typeface="+mn-ea"/>
                <a:cs typeface="+mn-cs"/>
              </a:rPr>
              <a:t> som skal ha dialogen med leverandørene. Vi ønsker at dere melder fra til oss slik at </a:t>
            </a:r>
            <a:r>
              <a:rPr lang="nb-NO" sz="1200" b="1" kern="1200" dirty="0" smtClean="0">
                <a:solidFill>
                  <a:schemeClr val="tx1"/>
                </a:solidFill>
                <a:effectLst/>
                <a:latin typeface="+mn-lt"/>
                <a:ea typeface="+mn-ea"/>
                <a:cs typeface="+mn-cs"/>
              </a:rPr>
              <a:t>vi kan ta diskusjonen</a:t>
            </a:r>
            <a:r>
              <a:rPr lang="nb-NO" sz="1200" kern="1200" dirty="0" smtClean="0">
                <a:solidFill>
                  <a:schemeClr val="tx1"/>
                </a:solidFill>
                <a:effectLst/>
                <a:latin typeface="+mn-lt"/>
                <a:ea typeface="+mn-ea"/>
                <a:cs typeface="+mn-cs"/>
              </a:rPr>
              <a:t> med leverandørene. Vi koordinerer hele avtalen slik at alle får samme betingelser uansett hvor de er stasjonert i fylket. </a:t>
            </a:r>
          </a:p>
          <a:p>
            <a:r>
              <a:rPr lang="nb-NO" sz="1200" kern="1200" dirty="0" smtClean="0">
                <a:solidFill>
                  <a:schemeClr val="tx1"/>
                </a:solidFill>
                <a:effectLst/>
                <a:latin typeface="+mn-lt"/>
                <a:ea typeface="+mn-ea"/>
                <a:cs typeface="+mn-cs"/>
              </a:rPr>
              <a:t> </a:t>
            </a:r>
          </a:p>
          <a:p>
            <a:r>
              <a:rPr lang="nb-NO" sz="1200" kern="1200" dirty="0" smtClean="0">
                <a:solidFill>
                  <a:schemeClr val="tx1"/>
                </a:solidFill>
                <a:effectLst/>
                <a:latin typeface="+mn-lt"/>
                <a:ea typeface="+mn-ea"/>
                <a:cs typeface="+mn-cs"/>
              </a:rPr>
              <a:t>Vi trenger informasjon for å kunne gjøre jobben vår. Så lenge vi ikke hører noe fra dere så antar vi at alt fungerer helt fint, mens realiteten kanskje er at dere er fly forbannet på både leverandøren, avtalen og oss fordi ingenting fungerer. Klassisk kommunikasjonsproblem! </a:t>
            </a:r>
          </a:p>
          <a:p>
            <a:r>
              <a:rPr lang="nb-NO" sz="1200" kern="1200" dirty="0" smtClean="0">
                <a:solidFill>
                  <a:schemeClr val="tx1"/>
                </a:solidFill>
                <a:effectLst/>
                <a:latin typeface="+mn-lt"/>
                <a:ea typeface="+mn-ea"/>
                <a:cs typeface="+mn-cs"/>
              </a:rPr>
              <a:t> </a:t>
            </a:r>
          </a:p>
          <a:p>
            <a:r>
              <a:rPr lang="nb-NO" sz="1200" kern="1200" dirty="0" smtClean="0">
                <a:solidFill>
                  <a:schemeClr val="tx1"/>
                </a:solidFill>
                <a:effectLst/>
                <a:latin typeface="+mn-lt"/>
                <a:ea typeface="+mn-ea"/>
                <a:cs typeface="+mn-cs"/>
              </a:rPr>
              <a:t>Når sant skal sies så er det ikke mye å hente på å kjøre en prikkfri konkurranser, men det er ved å følge opp avtalen i ettertid at vi sparer penger. Det viktigste er at vi tar oss tid til å gjøre den jobben – Alle sammen!</a:t>
            </a:r>
          </a:p>
          <a:p>
            <a:endParaRPr lang="nb-NO" dirty="0"/>
          </a:p>
        </p:txBody>
      </p:sp>
      <p:sp>
        <p:nvSpPr>
          <p:cNvPr id="4" name="Plassholder for lysbildenummer 3"/>
          <p:cNvSpPr>
            <a:spLocks noGrp="1"/>
          </p:cNvSpPr>
          <p:nvPr>
            <p:ph type="sldNum" sz="quarter" idx="10"/>
          </p:nvPr>
        </p:nvSpPr>
        <p:spPr/>
        <p:txBody>
          <a:bodyPr/>
          <a:lstStyle/>
          <a:p>
            <a:fld id="{B5E69D99-2F19-4A79-A8FF-84BC3B4941CD}" type="slidenum">
              <a:rPr lang="nb-NO" smtClean="0"/>
              <a:t>7</a:t>
            </a:fld>
            <a:endParaRPr lang="nb-NO"/>
          </a:p>
        </p:txBody>
      </p:sp>
    </p:spTree>
    <p:extLst>
      <p:ext uri="{BB962C8B-B14F-4D97-AF65-F5344CB8AC3E}">
        <p14:creationId xmlns:p14="http://schemas.microsoft.com/office/powerpoint/2010/main" val="3945516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5E69D99-2F19-4A79-A8FF-84BC3B4941CD}" type="slidenum">
              <a:rPr lang="nb-NO" smtClean="0"/>
              <a:t>8</a:t>
            </a:fld>
            <a:endParaRPr lang="nb-NO"/>
          </a:p>
        </p:txBody>
      </p:sp>
    </p:spTree>
    <p:extLst>
      <p:ext uri="{BB962C8B-B14F-4D97-AF65-F5344CB8AC3E}">
        <p14:creationId xmlns:p14="http://schemas.microsoft.com/office/powerpoint/2010/main" val="14882768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D62E58E1-1EA7-4C93-B627-A8580C2C904D}" type="datetimeFigureOut">
              <a:rPr lang="nb-NO" smtClean="0"/>
              <a:t>24.11.2015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4CF6329-A9C2-4351-81D4-77BE03319637}" type="slidenum">
              <a:rPr lang="nb-NO" smtClean="0"/>
              <a:t>‹#›</a:t>
            </a:fld>
            <a:endParaRPr lang="nb-NO"/>
          </a:p>
        </p:txBody>
      </p:sp>
      <p:pic>
        <p:nvPicPr>
          <p:cNvPr id="8" name="Bil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23" y="0"/>
            <a:ext cx="9144000" cy="1251786"/>
          </a:xfrm>
          <a:prstGeom prst="rect">
            <a:avLst/>
          </a:prstGeom>
        </p:spPr>
      </p:pic>
    </p:spTree>
    <p:extLst>
      <p:ext uri="{BB962C8B-B14F-4D97-AF65-F5344CB8AC3E}">
        <p14:creationId xmlns:p14="http://schemas.microsoft.com/office/powerpoint/2010/main" val="2200984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D62E58E1-1EA7-4C93-B627-A8580C2C904D}" type="datetimeFigureOut">
              <a:rPr lang="nb-NO" smtClean="0"/>
              <a:t>24.11.2015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4CF6329-A9C2-4351-81D4-77BE03319637}" type="slidenum">
              <a:rPr lang="nb-NO" smtClean="0"/>
              <a:t>‹#›</a:t>
            </a:fld>
            <a:endParaRPr lang="nb-NO"/>
          </a:p>
        </p:txBody>
      </p:sp>
    </p:spTree>
    <p:extLst>
      <p:ext uri="{BB962C8B-B14F-4D97-AF65-F5344CB8AC3E}">
        <p14:creationId xmlns:p14="http://schemas.microsoft.com/office/powerpoint/2010/main" val="2810511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D62E58E1-1EA7-4C93-B627-A8580C2C904D}" type="datetimeFigureOut">
              <a:rPr lang="nb-NO" smtClean="0"/>
              <a:t>24.11.2015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4CF6329-A9C2-4351-81D4-77BE03319637}" type="slidenum">
              <a:rPr lang="nb-NO" smtClean="0"/>
              <a:t>‹#›</a:t>
            </a:fld>
            <a:endParaRPr lang="nb-NO"/>
          </a:p>
        </p:txBody>
      </p:sp>
    </p:spTree>
    <p:extLst>
      <p:ext uri="{BB962C8B-B14F-4D97-AF65-F5344CB8AC3E}">
        <p14:creationId xmlns:p14="http://schemas.microsoft.com/office/powerpoint/2010/main" val="3248140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D62E58E1-1EA7-4C93-B627-A8580C2C904D}" type="datetimeFigureOut">
              <a:rPr lang="nb-NO" smtClean="0"/>
              <a:t>24.11.2015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4CF6329-A9C2-4351-81D4-77BE03319637}" type="slidenum">
              <a:rPr lang="nb-NO" smtClean="0"/>
              <a:t>‹#›</a:t>
            </a:fld>
            <a:endParaRPr lang="nb-NO"/>
          </a:p>
        </p:txBody>
      </p:sp>
    </p:spTree>
    <p:extLst>
      <p:ext uri="{BB962C8B-B14F-4D97-AF65-F5344CB8AC3E}">
        <p14:creationId xmlns:p14="http://schemas.microsoft.com/office/powerpoint/2010/main" val="3281886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D62E58E1-1EA7-4C93-B627-A8580C2C904D}" type="datetimeFigureOut">
              <a:rPr lang="nb-NO" smtClean="0"/>
              <a:t>24.11.2015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4CF6329-A9C2-4351-81D4-77BE03319637}" type="slidenum">
              <a:rPr lang="nb-NO" smtClean="0"/>
              <a:t>‹#›</a:t>
            </a:fld>
            <a:endParaRPr lang="nb-NO"/>
          </a:p>
        </p:txBody>
      </p:sp>
    </p:spTree>
    <p:extLst>
      <p:ext uri="{BB962C8B-B14F-4D97-AF65-F5344CB8AC3E}">
        <p14:creationId xmlns:p14="http://schemas.microsoft.com/office/powerpoint/2010/main" val="60201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Klikk for å redigere tittelstil</a:t>
            </a:r>
            <a:endParaRPr lang="nb-NO" dirty="0"/>
          </a:p>
        </p:txBody>
      </p:sp>
      <p:sp>
        <p:nvSpPr>
          <p:cNvPr id="3" name="Plassholder for innhold 2"/>
          <p:cNvSpPr>
            <a:spLocks noGrp="1"/>
          </p:cNvSpPr>
          <p:nvPr>
            <p:ph sz="half" idx="1"/>
          </p:nvPr>
        </p:nvSpPr>
        <p:spPr>
          <a:xfrm>
            <a:off x="457200" y="2276872"/>
            <a:ext cx="4038600" cy="38492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2276872"/>
            <a:ext cx="4038600" cy="38492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D62E58E1-1EA7-4C93-B627-A8580C2C904D}" type="datetimeFigureOut">
              <a:rPr lang="nb-NO" smtClean="0"/>
              <a:t>24.11.2015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84CF6329-A9C2-4351-81D4-77BE03319637}" type="slidenum">
              <a:rPr lang="nb-NO" smtClean="0"/>
              <a:t>‹#›</a:t>
            </a:fld>
            <a:endParaRPr lang="nb-NO"/>
          </a:p>
        </p:txBody>
      </p:sp>
    </p:spTree>
    <p:extLst>
      <p:ext uri="{BB962C8B-B14F-4D97-AF65-F5344CB8AC3E}">
        <p14:creationId xmlns:p14="http://schemas.microsoft.com/office/powerpoint/2010/main" val="848626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67544" y="1340768"/>
            <a:ext cx="8229600" cy="648072"/>
          </a:xfrm>
        </p:spPr>
        <p:txBody>
          <a:bodyPr/>
          <a:lstStyle>
            <a:lvl1pPr>
              <a:defRPr/>
            </a:lvl1pPr>
          </a:lstStyle>
          <a:p>
            <a:r>
              <a:rPr lang="nb-NO" dirty="0" smtClean="0"/>
              <a:t>Klikk for å redigere tittelstil</a:t>
            </a:r>
            <a:endParaRPr lang="nb-NO" dirty="0"/>
          </a:p>
        </p:txBody>
      </p:sp>
      <p:sp>
        <p:nvSpPr>
          <p:cNvPr id="3" name="Plassholder for tekst 2"/>
          <p:cNvSpPr>
            <a:spLocks noGrp="1"/>
          </p:cNvSpPr>
          <p:nvPr>
            <p:ph type="body" idx="1"/>
          </p:nvPr>
        </p:nvSpPr>
        <p:spPr>
          <a:xfrm>
            <a:off x="467544" y="213285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smtClean="0"/>
              <a:t>Klikk for å redigere tekststiler i malen</a:t>
            </a:r>
          </a:p>
        </p:txBody>
      </p:sp>
      <p:sp>
        <p:nvSpPr>
          <p:cNvPr id="4" name="Plassholder for innhold 3"/>
          <p:cNvSpPr>
            <a:spLocks noGrp="1"/>
          </p:cNvSpPr>
          <p:nvPr>
            <p:ph sz="half" idx="2"/>
          </p:nvPr>
        </p:nvSpPr>
        <p:spPr>
          <a:xfrm>
            <a:off x="457200" y="2852935"/>
            <a:ext cx="4040188" cy="327322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5" name="Plassholder for tekst 4"/>
          <p:cNvSpPr>
            <a:spLocks noGrp="1"/>
          </p:cNvSpPr>
          <p:nvPr>
            <p:ph type="body" sz="quarter" idx="3"/>
          </p:nvPr>
        </p:nvSpPr>
        <p:spPr>
          <a:xfrm>
            <a:off x="4644008" y="213285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852935"/>
            <a:ext cx="4041775" cy="327322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7" name="Plassholder for dato 6"/>
          <p:cNvSpPr>
            <a:spLocks noGrp="1"/>
          </p:cNvSpPr>
          <p:nvPr>
            <p:ph type="dt" sz="half" idx="10"/>
          </p:nvPr>
        </p:nvSpPr>
        <p:spPr/>
        <p:txBody>
          <a:bodyPr/>
          <a:lstStyle/>
          <a:p>
            <a:fld id="{D62E58E1-1EA7-4C93-B627-A8580C2C904D}" type="datetimeFigureOut">
              <a:rPr lang="nb-NO" smtClean="0"/>
              <a:t>24.11.2015</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84CF6329-A9C2-4351-81D4-77BE03319637}" type="slidenum">
              <a:rPr lang="nb-NO" smtClean="0"/>
              <a:t>‹#›</a:t>
            </a:fld>
            <a:endParaRPr lang="nb-NO"/>
          </a:p>
        </p:txBody>
      </p:sp>
    </p:spTree>
    <p:extLst>
      <p:ext uri="{BB962C8B-B14F-4D97-AF65-F5344CB8AC3E}">
        <p14:creationId xmlns:p14="http://schemas.microsoft.com/office/powerpoint/2010/main" val="3872641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D62E58E1-1EA7-4C93-B627-A8580C2C904D}" type="datetimeFigureOut">
              <a:rPr lang="nb-NO" smtClean="0"/>
              <a:t>24.11.2015</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84CF6329-A9C2-4351-81D4-77BE03319637}" type="slidenum">
              <a:rPr lang="nb-NO" smtClean="0"/>
              <a:t>‹#›</a:t>
            </a:fld>
            <a:endParaRPr lang="nb-NO"/>
          </a:p>
        </p:txBody>
      </p:sp>
    </p:spTree>
    <p:extLst>
      <p:ext uri="{BB962C8B-B14F-4D97-AF65-F5344CB8AC3E}">
        <p14:creationId xmlns:p14="http://schemas.microsoft.com/office/powerpoint/2010/main" val="3589876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D62E58E1-1EA7-4C93-B627-A8580C2C904D}" type="datetimeFigureOut">
              <a:rPr lang="nb-NO" smtClean="0"/>
              <a:t>24.11.2015</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84CF6329-A9C2-4351-81D4-77BE03319637}" type="slidenum">
              <a:rPr lang="nb-NO" smtClean="0"/>
              <a:t>‹#›</a:t>
            </a:fld>
            <a:endParaRPr lang="nb-NO"/>
          </a:p>
        </p:txBody>
      </p:sp>
    </p:spTree>
    <p:extLst>
      <p:ext uri="{BB962C8B-B14F-4D97-AF65-F5344CB8AC3E}">
        <p14:creationId xmlns:p14="http://schemas.microsoft.com/office/powerpoint/2010/main" val="368008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D62E58E1-1EA7-4C93-B627-A8580C2C904D}" type="datetimeFigureOut">
              <a:rPr lang="nb-NO" smtClean="0"/>
              <a:t>24.11.2015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84CF6329-A9C2-4351-81D4-77BE03319637}" type="slidenum">
              <a:rPr lang="nb-NO" smtClean="0"/>
              <a:t>‹#›</a:t>
            </a:fld>
            <a:endParaRPr lang="nb-NO"/>
          </a:p>
        </p:txBody>
      </p:sp>
    </p:spTree>
    <p:extLst>
      <p:ext uri="{BB962C8B-B14F-4D97-AF65-F5344CB8AC3E}">
        <p14:creationId xmlns:p14="http://schemas.microsoft.com/office/powerpoint/2010/main" val="1105051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D62E58E1-1EA7-4C93-B627-A8580C2C904D}" type="datetimeFigureOut">
              <a:rPr lang="nb-NO" smtClean="0"/>
              <a:t>24.11.2015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84CF6329-A9C2-4351-81D4-77BE03319637}" type="slidenum">
              <a:rPr lang="nb-NO" smtClean="0"/>
              <a:t>‹#›</a:t>
            </a:fld>
            <a:endParaRPr lang="nb-NO"/>
          </a:p>
        </p:txBody>
      </p:sp>
    </p:spTree>
    <p:extLst>
      <p:ext uri="{BB962C8B-B14F-4D97-AF65-F5344CB8AC3E}">
        <p14:creationId xmlns:p14="http://schemas.microsoft.com/office/powerpoint/2010/main" val="2284057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67544" y="1340768"/>
            <a:ext cx="8229600" cy="926976"/>
          </a:xfrm>
          <a:prstGeom prst="rect">
            <a:avLst/>
          </a:prstGeom>
        </p:spPr>
        <p:txBody>
          <a:bodyPr vert="horz" lIns="91440" tIns="45720" rIns="91440" bIns="45720" rtlCol="0" anchor="ctr">
            <a:normAutofit/>
          </a:bodyPr>
          <a:lstStyle/>
          <a:p>
            <a:r>
              <a:rPr lang="nb-NO" dirty="0" smtClean="0"/>
              <a:t>Klikk for å redigere tittelstil</a:t>
            </a:r>
            <a:endParaRPr lang="nb-NO" dirty="0"/>
          </a:p>
        </p:txBody>
      </p:sp>
      <p:sp>
        <p:nvSpPr>
          <p:cNvPr id="3" name="Plassholder for tekst 2"/>
          <p:cNvSpPr>
            <a:spLocks noGrp="1"/>
          </p:cNvSpPr>
          <p:nvPr>
            <p:ph type="body" idx="1"/>
          </p:nvPr>
        </p:nvSpPr>
        <p:spPr>
          <a:xfrm>
            <a:off x="457200" y="2420888"/>
            <a:ext cx="8229600" cy="3705275"/>
          </a:xfrm>
          <a:prstGeom prst="rect">
            <a:avLst/>
          </a:prstGeom>
        </p:spPr>
        <p:txBody>
          <a:bodyPr vert="horz" lIns="91440" tIns="45720" rIns="91440" bIns="45720" rtlCol="0">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E58E1-1EA7-4C93-B627-A8580C2C904D}" type="datetimeFigureOut">
              <a:rPr lang="nb-NO" smtClean="0"/>
              <a:t>24.11.2015</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F6329-A9C2-4351-81D4-77BE03319637}" type="slidenum">
              <a:rPr lang="nb-NO" smtClean="0"/>
              <a:t>‹#›</a:t>
            </a:fld>
            <a:endParaRPr lang="nb-NO"/>
          </a:p>
        </p:txBody>
      </p:sp>
      <p:pic>
        <p:nvPicPr>
          <p:cNvPr id="7" name="Bild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523" y="0"/>
            <a:ext cx="9144000" cy="1251786"/>
          </a:xfrm>
          <a:prstGeom prst="rect">
            <a:avLst/>
          </a:prstGeom>
        </p:spPr>
      </p:pic>
    </p:spTree>
    <p:extLst>
      <p:ext uri="{BB962C8B-B14F-4D97-AF65-F5344CB8AC3E}">
        <p14:creationId xmlns:p14="http://schemas.microsoft.com/office/powerpoint/2010/main" val="1358242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Arial" pitchFamily="34" charset="0"/>
        <a:buChar char="•"/>
        <a:defRPr sz="2800" kern="1200">
          <a:solidFill>
            <a:schemeClr val="tx1"/>
          </a:solidFill>
          <a:latin typeface="+mn-lt"/>
          <a:ea typeface="+mn-ea"/>
          <a:cs typeface="+mn-cs"/>
        </a:defRPr>
      </a:lvl1pPr>
      <a:lvl2pPr marL="914400" indent="-457200" algn="l" defTabSz="914400" rtl="0" eaLnBrk="1" latinLnBrk="0" hangingPunct="1">
        <a:spcBef>
          <a:spcPct val="20000"/>
        </a:spcBef>
        <a:buClr>
          <a:schemeClr val="tx2"/>
        </a:buClr>
        <a:buFont typeface="Arial" pitchFamily="34" charset="0"/>
        <a:buChar char="•"/>
        <a:defRPr sz="2400" kern="1200">
          <a:solidFill>
            <a:schemeClr val="tx1"/>
          </a:solidFill>
          <a:latin typeface="+mn-lt"/>
          <a:ea typeface="+mn-ea"/>
          <a:cs typeface="+mn-cs"/>
        </a:defRPr>
      </a:lvl2pPr>
      <a:lvl3pPr marL="1257300" indent="-34290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171700" indent="-3429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1772816"/>
            <a:ext cx="7772400" cy="1470025"/>
          </a:xfrm>
        </p:spPr>
        <p:txBody>
          <a:bodyPr anchor="t">
            <a:normAutofit/>
          </a:bodyPr>
          <a:lstStyle/>
          <a:p>
            <a:r>
              <a:rPr lang="nb-NO" b="1" dirty="0" smtClean="0"/>
              <a:t>AVTALEOPPFØLGING</a:t>
            </a:r>
            <a:br>
              <a:rPr lang="nb-NO" b="1" dirty="0" smtClean="0"/>
            </a:br>
            <a:r>
              <a:rPr lang="nb-NO" sz="2800" dirty="0" smtClean="0"/>
              <a:t>- Viktig for at avtalene skal fungere</a:t>
            </a:r>
            <a:endParaRPr lang="nb-NO" sz="2800" dirty="0"/>
          </a:p>
        </p:txBody>
      </p:sp>
      <p:pic>
        <p:nvPicPr>
          <p:cNvPr id="4" name="Bilde 3"/>
          <p:cNvPicPr>
            <a:picLocks noChangeAspect="1"/>
          </p:cNvPicPr>
          <p:nvPr/>
        </p:nvPicPr>
        <p:blipFill>
          <a:blip r:embed="rId3"/>
          <a:stretch>
            <a:fillRect/>
          </a:stretch>
        </p:blipFill>
        <p:spPr>
          <a:xfrm>
            <a:off x="2915816" y="3645024"/>
            <a:ext cx="3501564" cy="245929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3" name="Bilde 2"/>
          <p:cNvPicPr>
            <a:picLocks noChangeAspect="1"/>
          </p:cNvPicPr>
          <p:nvPr/>
        </p:nvPicPr>
        <p:blipFill>
          <a:blip r:embed="rId4"/>
          <a:stretch>
            <a:fillRect/>
          </a:stretch>
        </p:blipFill>
        <p:spPr>
          <a:xfrm rot="1670924">
            <a:off x="674836" y="4268488"/>
            <a:ext cx="2140096" cy="1418084"/>
          </a:xfrm>
          <a:prstGeom prst="rect">
            <a:avLst/>
          </a:prstGeom>
          <a:ln w="88900" cap="sq" cmpd="thickThin">
            <a:solidFill>
              <a:srgbClr val="000000"/>
            </a:solidFill>
            <a:prstDash val="solid"/>
            <a:miter lim="800000"/>
          </a:ln>
          <a:effectLst>
            <a:innerShdw blurRad="76200">
              <a:srgbClr val="000000"/>
            </a:innerShdw>
          </a:effectLst>
        </p:spPr>
      </p:pic>
      <p:sp>
        <p:nvSpPr>
          <p:cNvPr id="6" name="Rektangel 5"/>
          <p:cNvSpPr/>
          <p:nvPr/>
        </p:nvSpPr>
        <p:spPr>
          <a:xfrm rot="312118">
            <a:off x="6405685" y="3137493"/>
            <a:ext cx="1620786" cy="2400657"/>
          </a:xfrm>
          <a:prstGeom prst="rect">
            <a:avLst/>
          </a:prstGeom>
          <a:noFill/>
        </p:spPr>
        <p:txBody>
          <a:bodyPr wrap="square" lIns="91440" tIns="45720" rIns="91440" bIns="45720">
            <a:spAutoFit/>
          </a:bodyPr>
          <a:lstStyle/>
          <a:p>
            <a:pPr algn="ctr"/>
            <a:r>
              <a:rPr lang="nb-NO" sz="150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a:t>
            </a:r>
            <a:endParaRPr lang="nb-NO" sz="15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937591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1340769"/>
            <a:ext cx="7772400" cy="792087"/>
          </a:xfrm>
        </p:spPr>
        <p:txBody>
          <a:bodyPr/>
          <a:lstStyle/>
          <a:p>
            <a:pPr algn="l"/>
            <a:r>
              <a:rPr lang="nb-NO" b="1" dirty="0" smtClean="0"/>
              <a:t>Hva er avtaleoppfølging?</a:t>
            </a:r>
            <a:endParaRPr lang="nb-NO" b="1" dirty="0"/>
          </a:p>
        </p:txBody>
      </p:sp>
      <p:sp>
        <p:nvSpPr>
          <p:cNvPr id="3" name="Undertittel 2"/>
          <p:cNvSpPr>
            <a:spLocks noGrp="1"/>
          </p:cNvSpPr>
          <p:nvPr>
            <p:ph type="subTitle" idx="1"/>
          </p:nvPr>
        </p:nvSpPr>
        <p:spPr>
          <a:xfrm>
            <a:off x="323528" y="2132856"/>
            <a:ext cx="8280920" cy="4392488"/>
          </a:xfrm>
        </p:spPr>
        <p:txBody>
          <a:bodyPr>
            <a:noAutofit/>
          </a:bodyPr>
          <a:lstStyle/>
          <a:p>
            <a:pPr marL="342900" indent="-342900" algn="l">
              <a:buFont typeface="Arial" panose="020B0604020202020204" pitchFamily="34" charset="0"/>
              <a:buChar char="•"/>
            </a:pPr>
            <a:r>
              <a:rPr lang="nb-NO" sz="2400" dirty="0" smtClean="0">
                <a:solidFill>
                  <a:schemeClr val="tx1"/>
                </a:solidFill>
              </a:rPr>
              <a:t>Avtaleoppfølging innebærer bl.a. at vi:</a:t>
            </a:r>
          </a:p>
          <a:p>
            <a:pPr marL="800100" lvl="1" indent="-342900" algn="l">
              <a:buFont typeface="Courier New" pitchFamily="49" charset="0"/>
              <a:buChar char="o"/>
            </a:pPr>
            <a:r>
              <a:rPr lang="nb-NO" sz="1800" dirty="0" smtClean="0">
                <a:solidFill>
                  <a:schemeClr val="tx1"/>
                </a:solidFill>
              </a:rPr>
              <a:t>Implementerer kontrakten i organisasjonen </a:t>
            </a:r>
          </a:p>
          <a:p>
            <a:pPr marL="800100" lvl="1" indent="-342900" algn="l">
              <a:buFont typeface="Courier New" pitchFamily="49" charset="0"/>
              <a:buChar char="o"/>
            </a:pPr>
            <a:r>
              <a:rPr lang="nb-NO" sz="1800" dirty="0">
                <a:solidFill>
                  <a:schemeClr val="tx1"/>
                </a:solidFill>
              </a:rPr>
              <a:t>H</a:t>
            </a:r>
            <a:r>
              <a:rPr lang="nb-NO" sz="1800" dirty="0" smtClean="0">
                <a:solidFill>
                  <a:schemeClr val="tx1"/>
                </a:solidFill>
              </a:rPr>
              <a:t>andler hos den leverandør vi har kontrakt med</a:t>
            </a:r>
          </a:p>
          <a:p>
            <a:pPr marL="800100" lvl="1" indent="-342900" algn="l">
              <a:buFont typeface="Courier New" pitchFamily="49" charset="0"/>
              <a:buChar char="o"/>
            </a:pPr>
            <a:r>
              <a:rPr lang="nb-NO" sz="1800" dirty="0">
                <a:solidFill>
                  <a:schemeClr val="tx1"/>
                </a:solidFill>
              </a:rPr>
              <a:t>P</a:t>
            </a:r>
            <a:r>
              <a:rPr lang="nb-NO" sz="1800" dirty="0" smtClean="0">
                <a:solidFill>
                  <a:schemeClr val="tx1"/>
                </a:solidFill>
              </a:rPr>
              <a:t>åser at vår leverandør leverer som avtalt</a:t>
            </a:r>
          </a:p>
          <a:p>
            <a:pPr algn="l"/>
            <a:endParaRPr lang="nb-NO" sz="1000" dirty="0">
              <a:solidFill>
                <a:schemeClr val="tx1"/>
              </a:solidFill>
            </a:endParaRPr>
          </a:p>
          <a:p>
            <a:pPr marL="457200" indent="-457200" algn="l">
              <a:buFont typeface="Arial" pitchFamily="34" charset="0"/>
              <a:buChar char="•"/>
            </a:pPr>
            <a:r>
              <a:rPr lang="nb-NO" sz="2400" dirty="0" smtClean="0">
                <a:solidFill>
                  <a:schemeClr val="tx1"/>
                </a:solidFill>
              </a:rPr>
              <a:t>Er det forskjell på oppfølging av rammeavtaler og på engangsanskaffelser? </a:t>
            </a:r>
          </a:p>
          <a:p>
            <a:pPr marL="800100" lvl="1" indent="-342900" algn="l">
              <a:buFont typeface="Courier New" pitchFamily="49" charset="0"/>
              <a:buChar char="o"/>
            </a:pPr>
            <a:r>
              <a:rPr lang="nb-NO" sz="1800" dirty="0" smtClean="0">
                <a:solidFill>
                  <a:schemeClr val="tx1"/>
                </a:solidFill>
              </a:rPr>
              <a:t>Leiebilavtale, </a:t>
            </a:r>
            <a:r>
              <a:rPr lang="nb-NO" sz="1800" dirty="0" err="1" smtClean="0">
                <a:solidFill>
                  <a:schemeClr val="tx1"/>
                </a:solidFill>
              </a:rPr>
              <a:t>matavtaler</a:t>
            </a:r>
            <a:r>
              <a:rPr lang="nb-NO" sz="1800" dirty="0" smtClean="0">
                <a:solidFill>
                  <a:schemeClr val="tx1"/>
                </a:solidFill>
              </a:rPr>
              <a:t>, papir </a:t>
            </a:r>
            <a:r>
              <a:rPr lang="nb-NO" sz="1800" dirty="0">
                <a:solidFill>
                  <a:schemeClr val="tx1"/>
                </a:solidFill>
              </a:rPr>
              <a:t>og </a:t>
            </a:r>
            <a:r>
              <a:rPr lang="nb-NO" sz="1800" dirty="0" smtClean="0">
                <a:solidFill>
                  <a:schemeClr val="tx1"/>
                </a:solidFill>
              </a:rPr>
              <a:t>plast-/ rengjøringsartikler</a:t>
            </a:r>
            <a:endParaRPr lang="nb-NO" sz="1800" dirty="0">
              <a:solidFill>
                <a:schemeClr val="tx1"/>
              </a:solidFill>
            </a:endParaRPr>
          </a:p>
          <a:p>
            <a:pPr marL="800100" lvl="1" indent="-342900" algn="l">
              <a:buFont typeface="Courier New" pitchFamily="49" charset="0"/>
              <a:buChar char="o"/>
            </a:pPr>
            <a:r>
              <a:rPr lang="nb-NO" sz="1800" dirty="0" smtClean="0">
                <a:solidFill>
                  <a:schemeClr val="tx1"/>
                </a:solidFill>
              </a:rPr>
              <a:t>Kjøp av kjøretøy og maskiner, konsulent til et enkeltstående oppdrag </a:t>
            </a:r>
          </a:p>
          <a:p>
            <a:pPr algn="l"/>
            <a:endParaRPr lang="nb-NO" sz="2000" b="1" dirty="0" smtClean="0">
              <a:solidFill>
                <a:srgbClr val="FF0000"/>
              </a:solidFill>
            </a:endParaRPr>
          </a:p>
          <a:p>
            <a:pPr algn="l"/>
            <a:r>
              <a:rPr lang="nb-NO" sz="2200" b="1" dirty="0" smtClean="0">
                <a:solidFill>
                  <a:schemeClr val="tx1"/>
                </a:solidFill>
              </a:rPr>
              <a:t>Avtaleoppfølging krever at den som </a:t>
            </a:r>
            <a:r>
              <a:rPr lang="nb-NO" sz="2200" b="1" u="sng" dirty="0" smtClean="0">
                <a:solidFill>
                  <a:srgbClr val="FF0000"/>
                </a:solidFill>
              </a:rPr>
              <a:t>bruker</a:t>
            </a:r>
            <a:r>
              <a:rPr lang="nb-NO" sz="2200" b="1" dirty="0" smtClean="0">
                <a:solidFill>
                  <a:srgbClr val="FF0000"/>
                </a:solidFill>
              </a:rPr>
              <a:t> </a:t>
            </a:r>
            <a:r>
              <a:rPr lang="nb-NO" sz="2200" b="1" dirty="0" smtClean="0">
                <a:solidFill>
                  <a:schemeClr val="tx1"/>
                </a:solidFill>
              </a:rPr>
              <a:t>avtalen, </a:t>
            </a:r>
            <a:r>
              <a:rPr lang="nb-NO" sz="2200" b="1" u="sng" dirty="0" smtClean="0">
                <a:solidFill>
                  <a:srgbClr val="FF0000"/>
                </a:solidFill>
              </a:rPr>
              <a:t>kjenner</a:t>
            </a:r>
            <a:r>
              <a:rPr lang="nb-NO" sz="2200" b="1" dirty="0" smtClean="0">
                <a:solidFill>
                  <a:srgbClr val="FF0000"/>
                </a:solidFill>
              </a:rPr>
              <a:t> </a:t>
            </a:r>
            <a:r>
              <a:rPr lang="nb-NO" sz="2200" b="1" dirty="0" smtClean="0">
                <a:solidFill>
                  <a:schemeClr val="tx1"/>
                </a:solidFill>
              </a:rPr>
              <a:t>avtalen!</a:t>
            </a:r>
          </a:p>
          <a:p>
            <a:pPr lvl="1" algn="l">
              <a:buFont typeface="Arial" pitchFamily="34" charset="0"/>
              <a:buChar char="•"/>
            </a:pPr>
            <a:endParaRPr lang="nb-NO" sz="2000" dirty="0" smtClean="0">
              <a:solidFill>
                <a:schemeClr val="tx1"/>
              </a:solidFill>
            </a:endParaRPr>
          </a:p>
          <a:p>
            <a:pPr algn="l"/>
            <a:endParaRPr lang="nb-NO" dirty="0" smtClean="0"/>
          </a:p>
          <a:p>
            <a:pPr algn="l"/>
            <a:r>
              <a:rPr lang="nb-NO" dirty="0" smtClean="0"/>
              <a:t>  </a:t>
            </a:r>
            <a:endParaRPr lang="nb-NO" dirty="0"/>
          </a:p>
        </p:txBody>
      </p:sp>
      <p:sp>
        <p:nvSpPr>
          <p:cNvPr id="4" name="Plassholder for lysbildenummer 3"/>
          <p:cNvSpPr>
            <a:spLocks noGrp="1"/>
          </p:cNvSpPr>
          <p:nvPr>
            <p:ph type="sldNum" sz="quarter" idx="12"/>
          </p:nvPr>
        </p:nvSpPr>
        <p:spPr/>
        <p:txBody>
          <a:bodyPr/>
          <a:lstStyle/>
          <a:p>
            <a:fld id="{84CF6329-A9C2-4351-81D4-77BE03319637}" type="slidenum">
              <a:rPr lang="nb-NO" smtClean="0"/>
              <a:pPr/>
              <a:t>2</a:t>
            </a:fld>
            <a:endParaRPr lang="nb-NO" dirty="0"/>
          </a:p>
        </p:txBody>
      </p:sp>
    </p:spTree>
    <p:extLst>
      <p:ext uri="{BB962C8B-B14F-4D97-AF65-F5344CB8AC3E}">
        <p14:creationId xmlns:p14="http://schemas.microsoft.com/office/powerpoint/2010/main" val="3208971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l"/>
            <a:r>
              <a:rPr lang="nb-NO" b="1" dirty="0"/>
              <a:t> </a:t>
            </a:r>
            <a:r>
              <a:rPr lang="nb-NO" b="1" dirty="0" smtClean="0"/>
              <a:t>Hvorfor drive </a:t>
            </a:r>
            <a:r>
              <a:rPr lang="nb-NO" b="1" dirty="0"/>
              <a:t>avtaleoppfølging? </a:t>
            </a:r>
          </a:p>
        </p:txBody>
      </p:sp>
      <p:sp>
        <p:nvSpPr>
          <p:cNvPr id="3" name="Plassholder for innhold 2"/>
          <p:cNvSpPr>
            <a:spLocks noGrp="1"/>
          </p:cNvSpPr>
          <p:nvPr>
            <p:ph idx="1"/>
          </p:nvPr>
        </p:nvSpPr>
        <p:spPr/>
        <p:txBody>
          <a:bodyPr>
            <a:normAutofit/>
          </a:bodyPr>
          <a:lstStyle/>
          <a:p>
            <a:pPr marL="0" indent="0">
              <a:buNone/>
            </a:pPr>
            <a:r>
              <a:rPr lang="nb-NO" dirty="0"/>
              <a:t>En god avtale er basert på </a:t>
            </a:r>
            <a:r>
              <a:rPr lang="nb-NO" dirty="0">
                <a:solidFill>
                  <a:srgbClr val="FF0000"/>
                </a:solidFill>
              </a:rPr>
              <a:t>gjensidig bebyrdende</a:t>
            </a:r>
            <a:r>
              <a:rPr lang="nb-NO" dirty="0"/>
              <a:t> rettigheter og plikter! </a:t>
            </a:r>
          </a:p>
          <a:p>
            <a:pPr marL="0" indent="0">
              <a:buNone/>
            </a:pPr>
            <a:endParaRPr lang="nb-NO" dirty="0" smtClean="0"/>
          </a:p>
          <a:p>
            <a:pPr marL="0" indent="0">
              <a:buNone/>
            </a:pPr>
            <a:r>
              <a:rPr lang="nb-NO" dirty="0" smtClean="0"/>
              <a:t>Er </a:t>
            </a:r>
            <a:r>
              <a:rPr lang="nb-NO" dirty="0"/>
              <a:t>avtaleoppfølging nødvendig for å oppnå besparelser eller kan det være et tillitsforhold mellom partene</a:t>
            </a:r>
            <a:r>
              <a:rPr lang="nb-NO" dirty="0" smtClean="0"/>
              <a:t>?</a:t>
            </a:r>
          </a:p>
          <a:p>
            <a:pPr lvl="1"/>
            <a:r>
              <a:rPr lang="nb-NO" sz="2000" dirty="0"/>
              <a:t>Manglende tillit kan skape grobunn for mislighold</a:t>
            </a:r>
          </a:p>
          <a:p>
            <a:pPr lvl="1"/>
            <a:r>
              <a:rPr lang="nb-NO" sz="2000" dirty="0"/>
              <a:t>Mislighold kan bidra til dårlig avtalelojalitet</a:t>
            </a:r>
          </a:p>
          <a:p>
            <a:pPr lvl="1"/>
            <a:r>
              <a:rPr lang="nb-NO" sz="2000" dirty="0"/>
              <a:t>Manglende avtalelojalitet kan gi dårlige pristilbud</a:t>
            </a:r>
          </a:p>
          <a:p>
            <a:endParaRPr lang="nb-NO" dirty="0"/>
          </a:p>
          <a:p>
            <a:endParaRPr lang="nb-NO" dirty="0"/>
          </a:p>
        </p:txBody>
      </p:sp>
    </p:spTree>
    <p:extLst>
      <p:ext uri="{BB962C8B-B14F-4D97-AF65-F5344CB8AC3E}">
        <p14:creationId xmlns:p14="http://schemas.microsoft.com/office/powerpoint/2010/main" val="2861662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l"/>
            <a:r>
              <a:rPr lang="nb-NO" b="1" dirty="0" smtClean="0"/>
              <a:t>Hva skal vi kontrollere?</a:t>
            </a:r>
            <a:endParaRPr lang="nb-NO" b="1" dirty="0"/>
          </a:p>
        </p:txBody>
      </p:sp>
      <p:sp>
        <p:nvSpPr>
          <p:cNvPr id="3" name="Plassholder for innhold 2"/>
          <p:cNvSpPr>
            <a:spLocks noGrp="1"/>
          </p:cNvSpPr>
          <p:nvPr>
            <p:ph idx="1"/>
          </p:nvPr>
        </p:nvSpPr>
        <p:spPr/>
        <p:txBody>
          <a:bodyPr>
            <a:normAutofit/>
          </a:bodyPr>
          <a:lstStyle/>
          <a:p>
            <a:pPr marL="0" indent="0">
              <a:buNone/>
            </a:pPr>
            <a:endParaRPr lang="nb-NO" dirty="0" smtClean="0"/>
          </a:p>
          <a:p>
            <a:pPr marL="0" indent="0">
              <a:buNone/>
            </a:pPr>
            <a:r>
              <a:rPr lang="nb-NO" i="1" dirty="0" smtClean="0"/>
              <a:t>Vi skal kontrollere at varene og </a:t>
            </a:r>
          </a:p>
          <a:p>
            <a:pPr marL="0" indent="0">
              <a:buNone/>
            </a:pPr>
            <a:r>
              <a:rPr lang="nb-NO" i="1" dirty="0" smtClean="0"/>
              <a:t>tjenestene vi mottar er i henhold til </a:t>
            </a:r>
          </a:p>
          <a:p>
            <a:pPr marL="0" indent="0">
              <a:buNone/>
            </a:pPr>
            <a:r>
              <a:rPr lang="nb-NO" i="1" u="sng" dirty="0" smtClean="0"/>
              <a:t>avtalevilkårene</a:t>
            </a:r>
            <a:r>
              <a:rPr lang="nb-NO" i="1" dirty="0" smtClean="0"/>
              <a:t> som gjelder for </a:t>
            </a:r>
          </a:p>
          <a:p>
            <a:pPr marL="0" indent="0">
              <a:buNone/>
            </a:pPr>
            <a:r>
              <a:rPr lang="nb-NO" i="1" u="sng" dirty="0" smtClean="0"/>
              <a:t>den enkelte avtale!</a:t>
            </a:r>
            <a:endParaRPr lang="nb-NO" i="1" u="sng" dirty="0"/>
          </a:p>
          <a:p>
            <a:pPr marL="0" indent="0">
              <a:buNone/>
            </a:pPr>
            <a:endParaRPr lang="nb-NO" dirty="0"/>
          </a:p>
          <a:p>
            <a:pPr marL="0" indent="0">
              <a:buNone/>
            </a:pPr>
            <a:endParaRPr lang="nb-NO" dirty="0" smtClean="0"/>
          </a:p>
          <a:p>
            <a:endParaRPr lang="nb-NO" dirty="0"/>
          </a:p>
        </p:txBody>
      </p:sp>
      <p:pic>
        <p:nvPicPr>
          <p:cNvPr id="5" name="Bilde 4"/>
          <p:cNvPicPr>
            <a:picLocks noChangeAspect="1"/>
          </p:cNvPicPr>
          <p:nvPr/>
        </p:nvPicPr>
        <p:blipFill>
          <a:blip r:embed="rId3"/>
          <a:stretch>
            <a:fillRect/>
          </a:stretch>
        </p:blipFill>
        <p:spPr>
          <a:xfrm>
            <a:off x="6084168" y="2708920"/>
            <a:ext cx="2232248" cy="2304873"/>
          </a:xfrm>
          <a:prstGeom prst="rect">
            <a:avLst/>
          </a:prstGeom>
        </p:spPr>
      </p:pic>
    </p:spTree>
    <p:extLst>
      <p:ext uri="{BB962C8B-B14F-4D97-AF65-F5344CB8AC3E}">
        <p14:creationId xmlns:p14="http://schemas.microsoft.com/office/powerpoint/2010/main" val="3720725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1520" y="1340768"/>
            <a:ext cx="8712968" cy="926976"/>
          </a:xfrm>
        </p:spPr>
        <p:txBody>
          <a:bodyPr>
            <a:noAutofit/>
          </a:bodyPr>
          <a:lstStyle/>
          <a:p>
            <a:r>
              <a:rPr lang="nb-NO" sz="3200" b="1" dirty="0"/>
              <a:t>Avtalevilkår – </a:t>
            </a:r>
            <a:r>
              <a:rPr lang="nb-NO" sz="3200" b="1" dirty="0" smtClean="0"/>
              <a:t>hva </a:t>
            </a:r>
            <a:r>
              <a:rPr lang="nb-NO" sz="3200" b="1" dirty="0"/>
              <a:t>er det og hva kan det innebære?</a:t>
            </a:r>
          </a:p>
        </p:txBody>
      </p:sp>
      <p:sp>
        <p:nvSpPr>
          <p:cNvPr id="3" name="Plassholder for innhold 2"/>
          <p:cNvSpPr>
            <a:spLocks noGrp="1"/>
          </p:cNvSpPr>
          <p:nvPr>
            <p:ph idx="1"/>
          </p:nvPr>
        </p:nvSpPr>
        <p:spPr>
          <a:xfrm>
            <a:off x="457200" y="2204864"/>
            <a:ext cx="8229600" cy="4392488"/>
          </a:xfrm>
        </p:spPr>
        <p:txBody>
          <a:bodyPr>
            <a:normAutofit fontScale="92500" lnSpcReduction="10000"/>
          </a:bodyPr>
          <a:lstStyle/>
          <a:p>
            <a:pPr lvl="0"/>
            <a:r>
              <a:rPr lang="nb-NO" sz="2200" b="1" dirty="0"/>
              <a:t>Bestilling </a:t>
            </a:r>
            <a:r>
              <a:rPr lang="nb-NO" sz="2200" dirty="0"/>
              <a:t>– </a:t>
            </a:r>
            <a:r>
              <a:rPr lang="nb-NO" sz="1800" dirty="0" smtClean="0"/>
              <a:t>Når og hvordan skal varen eller tjenesten bestilles?</a:t>
            </a:r>
            <a:endParaRPr lang="nb-NO" sz="2200" dirty="0"/>
          </a:p>
          <a:p>
            <a:pPr lvl="0"/>
            <a:r>
              <a:rPr lang="nb-NO" sz="2200" b="1" dirty="0"/>
              <a:t>Levering</a:t>
            </a:r>
            <a:r>
              <a:rPr lang="nb-NO" sz="2200" dirty="0"/>
              <a:t> – </a:t>
            </a:r>
            <a:r>
              <a:rPr lang="nb-NO" sz="1800" dirty="0" smtClean="0"/>
              <a:t>Får vi varene eller tjenestene til avtalt tid og avtalt sted?</a:t>
            </a:r>
            <a:endParaRPr lang="nb-NO" sz="1800" dirty="0"/>
          </a:p>
          <a:p>
            <a:pPr lvl="0"/>
            <a:r>
              <a:rPr lang="nb-NO" sz="2200" b="1" dirty="0"/>
              <a:t>Pris</a:t>
            </a:r>
            <a:r>
              <a:rPr lang="nb-NO" sz="2200" dirty="0"/>
              <a:t> </a:t>
            </a:r>
            <a:r>
              <a:rPr lang="nb-NO" sz="2200" dirty="0" smtClean="0"/>
              <a:t>–</a:t>
            </a:r>
            <a:r>
              <a:rPr lang="nb-NO" sz="1800" dirty="0" smtClean="0"/>
              <a:t> </a:t>
            </a:r>
            <a:r>
              <a:rPr lang="nb-NO" sz="1800" dirty="0"/>
              <a:t>K</a:t>
            </a:r>
            <a:r>
              <a:rPr lang="nb-NO" sz="1800" dirty="0" smtClean="0"/>
              <a:t>orrekt pris på spesifisert-/ direkte etterspurt sortiment, timepris, service</a:t>
            </a:r>
            <a:endParaRPr lang="nb-NO" sz="2200" dirty="0" smtClean="0"/>
          </a:p>
          <a:p>
            <a:pPr lvl="0"/>
            <a:r>
              <a:rPr lang="nb-NO" sz="2200" b="1" dirty="0"/>
              <a:t>Gebyrer </a:t>
            </a:r>
            <a:r>
              <a:rPr lang="nb-NO" sz="2200" dirty="0" smtClean="0"/>
              <a:t>– </a:t>
            </a:r>
            <a:r>
              <a:rPr lang="nb-NO" sz="1800" dirty="0" smtClean="0"/>
              <a:t>Faktura skal </a:t>
            </a:r>
            <a:r>
              <a:rPr lang="nb-NO" sz="1800" dirty="0" smtClean="0">
                <a:solidFill>
                  <a:srgbClr val="FF0000"/>
                </a:solidFill>
              </a:rPr>
              <a:t>aldri </a:t>
            </a:r>
            <a:r>
              <a:rPr lang="nb-NO" sz="1800" dirty="0" smtClean="0"/>
              <a:t>inneholde frakt, fakturagebyr eller andre avgifter. </a:t>
            </a:r>
            <a:r>
              <a:rPr lang="nb-NO" sz="1800" dirty="0" smtClean="0">
                <a:solidFill>
                  <a:srgbClr val="FF0000"/>
                </a:solidFill>
              </a:rPr>
              <a:t>MEN</a:t>
            </a:r>
            <a:r>
              <a:rPr lang="nb-NO" sz="1800" dirty="0" smtClean="0"/>
              <a:t> det finns noen unntak. F.eks. </a:t>
            </a:r>
            <a:r>
              <a:rPr lang="nb-NO" sz="1800" dirty="0"/>
              <a:t>hos </a:t>
            </a:r>
            <a:r>
              <a:rPr lang="nb-NO" sz="1800" dirty="0" smtClean="0"/>
              <a:t>tannhelse </a:t>
            </a:r>
            <a:endParaRPr lang="nb-NO" sz="1800" b="1" dirty="0"/>
          </a:p>
          <a:p>
            <a:pPr lvl="0"/>
            <a:r>
              <a:rPr lang="nb-NO" sz="2200" b="1" dirty="0" smtClean="0"/>
              <a:t>Prisendringer</a:t>
            </a:r>
            <a:r>
              <a:rPr lang="nb-NO" sz="2200" dirty="0" smtClean="0"/>
              <a:t> </a:t>
            </a:r>
            <a:r>
              <a:rPr lang="nb-NO" sz="2200" dirty="0"/>
              <a:t>– </a:t>
            </a:r>
            <a:r>
              <a:rPr lang="nb-NO" sz="1800" dirty="0" smtClean="0"/>
              <a:t>Skal </a:t>
            </a:r>
            <a:r>
              <a:rPr lang="nb-NO" sz="1800" dirty="0" smtClean="0">
                <a:solidFill>
                  <a:srgbClr val="FF0000"/>
                </a:solidFill>
              </a:rPr>
              <a:t>alltid</a:t>
            </a:r>
            <a:r>
              <a:rPr lang="nb-NO" sz="1800" dirty="0" smtClean="0"/>
              <a:t> varsles og </a:t>
            </a:r>
            <a:r>
              <a:rPr lang="nb-NO" sz="1800" dirty="0"/>
              <a:t>godkjennes av </a:t>
            </a:r>
            <a:r>
              <a:rPr lang="nb-NO" sz="1800" dirty="0" smtClean="0"/>
              <a:t>TFK  </a:t>
            </a:r>
            <a:endParaRPr lang="nb-NO" sz="1800" dirty="0"/>
          </a:p>
          <a:p>
            <a:pPr lvl="0"/>
            <a:r>
              <a:rPr lang="nb-NO" sz="2200" b="1" dirty="0"/>
              <a:t>Betalingsbetingelser</a:t>
            </a:r>
            <a:r>
              <a:rPr lang="nb-NO" sz="2200" dirty="0"/>
              <a:t> – </a:t>
            </a:r>
            <a:r>
              <a:rPr lang="nb-NO" sz="1800" dirty="0"/>
              <a:t>S</a:t>
            </a:r>
            <a:r>
              <a:rPr lang="nb-NO" sz="1800" dirty="0" smtClean="0"/>
              <a:t>tandard </a:t>
            </a:r>
            <a:r>
              <a:rPr lang="nb-NO" sz="1800" dirty="0"/>
              <a:t>30 dager</a:t>
            </a:r>
          </a:p>
          <a:p>
            <a:pPr lvl="0"/>
            <a:r>
              <a:rPr lang="nb-NO" sz="2200" b="1" dirty="0"/>
              <a:t>Produkter</a:t>
            </a:r>
            <a:r>
              <a:rPr lang="nb-NO" sz="2200" dirty="0"/>
              <a:t> – </a:t>
            </a:r>
            <a:r>
              <a:rPr lang="nb-NO" sz="1800" dirty="0" smtClean="0"/>
              <a:t>Får vi de produktene vi har blitt tilbudt? Erstatningsvarer?</a:t>
            </a:r>
          </a:p>
          <a:p>
            <a:pPr lvl="0"/>
            <a:r>
              <a:rPr lang="nb-NO" sz="2200" b="1" dirty="0" smtClean="0"/>
              <a:t>Kvalitet</a:t>
            </a:r>
            <a:r>
              <a:rPr lang="nb-NO" sz="2200" dirty="0" smtClean="0"/>
              <a:t> </a:t>
            </a:r>
            <a:r>
              <a:rPr lang="nb-NO" sz="2200" dirty="0"/>
              <a:t>– </a:t>
            </a:r>
            <a:r>
              <a:rPr lang="nb-NO" sz="1800" dirty="0" smtClean="0"/>
              <a:t>Får vi den kvaliteten vi stilte krav om i kravspesifikasjonen? </a:t>
            </a:r>
          </a:p>
          <a:p>
            <a:pPr lvl="0"/>
            <a:r>
              <a:rPr lang="nb-NO" sz="2200" b="1" dirty="0"/>
              <a:t>Garanti</a:t>
            </a:r>
            <a:r>
              <a:rPr lang="nb-NO" sz="1800" dirty="0" smtClean="0"/>
              <a:t> – Hva har vi krav på garantiperioden? </a:t>
            </a:r>
            <a:endParaRPr lang="nb-NO" sz="1800" dirty="0"/>
          </a:p>
          <a:p>
            <a:pPr lvl="0"/>
            <a:r>
              <a:rPr lang="nb-NO" sz="2200" b="1" dirty="0"/>
              <a:t>Forsinkelse og mangler </a:t>
            </a:r>
            <a:r>
              <a:rPr lang="nb-NO" sz="2200" dirty="0" smtClean="0"/>
              <a:t>– </a:t>
            </a:r>
            <a:r>
              <a:rPr lang="nb-NO" sz="1800" dirty="0" smtClean="0"/>
              <a:t>Erstatningsansvar </a:t>
            </a:r>
            <a:r>
              <a:rPr lang="nb-NO" sz="2200" dirty="0" smtClean="0"/>
              <a:t> </a:t>
            </a:r>
          </a:p>
          <a:p>
            <a:pPr lvl="0"/>
            <a:r>
              <a:rPr lang="nb-NO" sz="2200" b="1" dirty="0" smtClean="0"/>
              <a:t>Etikk og samfunnsansvar</a:t>
            </a:r>
            <a:r>
              <a:rPr lang="nb-NO" sz="2200" dirty="0" smtClean="0"/>
              <a:t> – </a:t>
            </a:r>
            <a:r>
              <a:rPr lang="nb-NO" sz="1800" dirty="0" err="1"/>
              <a:t>Arbeidsmiljøkriminialitet</a:t>
            </a:r>
            <a:r>
              <a:rPr lang="nb-NO" sz="1800" dirty="0"/>
              <a:t>, </a:t>
            </a:r>
            <a:r>
              <a:rPr lang="nb-NO" sz="1800" dirty="0" smtClean="0"/>
              <a:t>sosial dumping</a:t>
            </a:r>
          </a:p>
          <a:p>
            <a:pPr lvl="0"/>
            <a:r>
              <a:rPr lang="nb-NO" sz="2200" b="1" dirty="0"/>
              <a:t>Og </a:t>
            </a:r>
            <a:r>
              <a:rPr lang="nb-NO" sz="2200" b="1" dirty="0" smtClean="0"/>
              <a:t>mye, </a:t>
            </a:r>
            <a:r>
              <a:rPr lang="nb-NO" sz="2200" b="1" dirty="0"/>
              <a:t>mye </a:t>
            </a:r>
            <a:r>
              <a:rPr lang="nb-NO" sz="2200" b="1" dirty="0" smtClean="0"/>
              <a:t>mer…</a:t>
            </a:r>
            <a:endParaRPr lang="nb-NO" sz="2200" b="1" dirty="0"/>
          </a:p>
        </p:txBody>
      </p:sp>
    </p:spTree>
    <p:extLst>
      <p:ext uri="{BB962C8B-B14F-4D97-AF65-F5344CB8AC3E}">
        <p14:creationId xmlns:p14="http://schemas.microsoft.com/office/powerpoint/2010/main" val="574939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l"/>
            <a:r>
              <a:rPr lang="nb-NO" b="1" dirty="0" smtClean="0"/>
              <a:t>Priser og prisjusteringer</a:t>
            </a:r>
            <a:endParaRPr lang="nb-NO" b="1" dirty="0"/>
          </a:p>
        </p:txBody>
      </p:sp>
      <p:sp>
        <p:nvSpPr>
          <p:cNvPr id="3" name="Plassholder for innhold 2"/>
          <p:cNvSpPr>
            <a:spLocks noGrp="1"/>
          </p:cNvSpPr>
          <p:nvPr>
            <p:ph idx="1"/>
          </p:nvPr>
        </p:nvSpPr>
        <p:spPr/>
        <p:txBody>
          <a:bodyPr>
            <a:normAutofit fontScale="92500" lnSpcReduction="20000"/>
          </a:bodyPr>
          <a:lstStyle/>
          <a:p>
            <a:r>
              <a:rPr lang="nb-NO" b="1" dirty="0" smtClean="0"/>
              <a:t>Priser på direkte etterspurte produkter</a:t>
            </a:r>
          </a:p>
          <a:p>
            <a:pPr lvl="1"/>
            <a:r>
              <a:rPr lang="nb-NO" dirty="0" smtClean="0"/>
              <a:t>Produkter vi har oppgitt i prisskjema med </a:t>
            </a:r>
            <a:r>
              <a:rPr lang="nb-NO" dirty="0"/>
              <a:t>forventet </a:t>
            </a:r>
            <a:r>
              <a:rPr lang="nb-NO" dirty="0" smtClean="0"/>
              <a:t>volum</a:t>
            </a:r>
          </a:p>
          <a:p>
            <a:pPr lvl="1"/>
            <a:r>
              <a:rPr lang="nb-NO" dirty="0" smtClean="0"/>
              <a:t>Faste priser som </a:t>
            </a:r>
            <a:r>
              <a:rPr lang="nb-NO" dirty="0"/>
              <a:t>kun </a:t>
            </a:r>
            <a:r>
              <a:rPr lang="nb-NO" dirty="0" smtClean="0"/>
              <a:t>justere én </a:t>
            </a:r>
            <a:r>
              <a:rPr lang="nb-NO" dirty="0"/>
              <a:t>gang per år</a:t>
            </a:r>
          </a:p>
          <a:p>
            <a:pPr lvl="1"/>
            <a:r>
              <a:rPr lang="nb-NO" dirty="0" smtClean="0"/>
              <a:t>Justeringen skjer i </a:t>
            </a:r>
            <a:r>
              <a:rPr lang="nb-NO" dirty="0"/>
              <a:t>takt med endringer i </a:t>
            </a:r>
            <a:r>
              <a:rPr lang="nb-NO" dirty="0" smtClean="0"/>
              <a:t>KPI (Konsumprisindeks)</a:t>
            </a:r>
          </a:p>
          <a:p>
            <a:pPr lvl="1"/>
            <a:r>
              <a:rPr lang="nb-NO" dirty="0" smtClean="0"/>
              <a:t>Må godkjennes før endringen trer i kraft</a:t>
            </a:r>
            <a:endParaRPr lang="nb-NO" dirty="0"/>
          </a:p>
          <a:p>
            <a:pPr lvl="1"/>
            <a:r>
              <a:rPr lang="nb-NO" dirty="0" smtClean="0"/>
              <a:t>Erstatningsprodukter skal ha tilsvarende </a:t>
            </a:r>
            <a:r>
              <a:rPr lang="nb-NO" dirty="0"/>
              <a:t>kvalitet og til samme </a:t>
            </a:r>
            <a:r>
              <a:rPr lang="nb-NO" dirty="0" smtClean="0"/>
              <a:t>pris</a:t>
            </a:r>
          </a:p>
          <a:p>
            <a:r>
              <a:rPr lang="nb-NO" b="1" dirty="0" smtClean="0"/>
              <a:t>Priser på «øvrige produkter» </a:t>
            </a:r>
            <a:endParaRPr lang="nb-NO" dirty="0"/>
          </a:p>
          <a:p>
            <a:pPr lvl="1"/>
            <a:r>
              <a:rPr lang="nb-NO" dirty="0" smtClean="0"/>
              <a:t>Har som regel fast rabattsats på gjeldende markedspris </a:t>
            </a:r>
            <a:endParaRPr lang="nb-NO" dirty="0"/>
          </a:p>
          <a:p>
            <a:pPr lvl="1"/>
            <a:r>
              <a:rPr lang="nb-NO" dirty="0" smtClean="0"/>
              <a:t>Markedspris justeres fortløpende i takt med sesongsvingninger </a:t>
            </a:r>
          </a:p>
        </p:txBody>
      </p:sp>
      <p:sp>
        <p:nvSpPr>
          <p:cNvPr id="4" name="Plassholder for lysbildenummer 3"/>
          <p:cNvSpPr>
            <a:spLocks noGrp="1"/>
          </p:cNvSpPr>
          <p:nvPr>
            <p:ph type="sldNum" sz="quarter" idx="12"/>
          </p:nvPr>
        </p:nvSpPr>
        <p:spPr/>
        <p:txBody>
          <a:bodyPr/>
          <a:lstStyle/>
          <a:p>
            <a:fld id="{84CF6329-A9C2-4351-81D4-77BE03319637}" type="slidenum">
              <a:rPr lang="nb-NO" smtClean="0"/>
              <a:pPr/>
              <a:t>6</a:t>
            </a:fld>
            <a:endParaRPr lang="nb-NO"/>
          </a:p>
        </p:txBody>
      </p:sp>
    </p:spTree>
    <p:extLst>
      <p:ext uri="{BB962C8B-B14F-4D97-AF65-F5344CB8AC3E}">
        <p14:creationId xmlns:p14="http://schemas.microsoft.com/office/powerpoint/2010/main" val="1341338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p:cNvPicPr>
            <a:picLocks noChangeAspect="1"/>
          </p:cNvPicPr>
          <p:nvPr/>
        </p:nvPicPr>
        <p:blipFill>
          <a:blip r:embed="rId3"/>
          <a:stretch>
            <a:fillRect/>
          </a:stretch>
        </p:blipFill>
        <p:spPr>
          <a:xfrm>
            <a:off x="7236296" y="5000477"/>
            <a:ext cx="1574244" cy="1278830"/>
          </a:xfrm>
          <a:prstGeom prst="rect">
            <a:avLst/>
          </a:prstGeom>
        </p:spPr>
      </p:pic>
      <p:sp>
        <p:nvSpPr>
          <p:cNvPr id="2" name="Tittel 1"/>
          <p:cNvSpPr>
            <a:spLocks noGrp="1"/>
          </p:cNvSpPr>
          <p:nvPr>
            <p:ph type="title"/>
          </p:nvPr>
        </p:nvSpPr>
        <p:spPr/>
        <p:txBody>
          <a:bodyPr>
            <a:normAutofit fontScale="90000"/>
          </a:bodyPr>
          <a:lstStyle/>
          <a:p>
            <a:pPr algn="l"/>
            <a:r>
              <a:rPr lang="nb-NO" b="1" dirty="0" smtClean="0"/>
              <a:t>Hvordan få utbytte av avtaleoppfølgingen?</a:t>
            </a:r>
            <a:endParaRPr lang="nb-NO" b="1" dirty="0"/>
          </a:p>
        </p:txBody>
      </p:sp>
      <p:sp>
        <p:nvSpPr>
          <p:cNvPr id="3" name="Plassholder for innhold 2"/>
          <p:cNvSpPr>
            <a:spLocks noGrp="1"/>
          </p:cNvSpPr>
          <p:nvPr>
            <p:ph idx="1"/>
          </p:nvPr>
        </p:nvSpPr>
        <p:spPr/>
        <p:txBody>
          <a:bodyPr>
            <a:noAutofit/>
          </a:bodyPr>
          <a:lstStyle/>
          <a:p>
            <a:r>
              <a:rPr lang="nb-NO" sz="2400" dirty="0" smtClean="0"/>
              <a:t>Sørge </a:t>
            </a:r>
            <a:r>
              <a:rPr lang="nb-NO" sz="2400" dirty="0"/>
              <a:t>for at</a:t>
            </a:r>
            <a:r>
              <a:rPr lang="nb-NO" sz="2400" b="1" dirty="0"/>
              <a:t> </a:t>
            </a:r>
            <a:r>
              <a:rPr lang="nb-NO" sz="2400" b="1" dirty="0">
                <a:solidFill>
                  <a:srgbClr val="FF0000"/>
                </a:solidFill>
              </a:rPr>
              <a:t>bestillerne </a:t>
            </a:r>
            <a:r>
              <a:rPr lang="nb-NO" sz="2400" b="1" dirty="0" smtClean="0">
                <a:solidFill>
                  <a:srgbClr val="FF0000"/>
                </a:solidFill>
              </a:rPr>
              <a:t>kan innholdet </a:t>
            </a:r>
            <a:r>
              <a:rPr lang="nb-NO" sz="2400" dirty="0" smtClean="0"/>
              <a:t>i avtalen</a:t>
            </a:r>
          </a:p>
          <a:p>
            <a:pPr lvl="1"/>
            <a:r>
              <a:rPr lang="nb-NO" sz="2000" dirty="0" smtClean="0"/>
              <a:t>Hver </a:t>
            </a:r>
            <a:r>
              <a:rPr lang="nb-NO" sz="2000" dirty="0"/>
              <a:t>kontrakt er </a:t>
            </a:r>
            <a:r>
              <a:rPr lang="nb-NO" sz="2000" dirty="0" smtClean="0"/>
              <a:t>unik og hvordan vi skal </a:t>
            </a:r>
            <a:r>
              <a:rPr lang="nb-NO" sz="2000" dirty="0"/>
              <a:t>følge opp den enkelte kontrakt vil derfor variere fra tilfelle til tilfelle. </a:t>
            </a:r>
            <a:endParaRPr lang="nb-NO" sz="2000" dirty="0" smtClean="0"/>
          </a:p>
          <a:p>
            <a:r>
              <a:rPr lang="nb-NO" sz="2400" b="1" dirty="0" smtClean="0">
                <a:solidFill>
                  <a:srgbClr val="FF0000"/>
                </a:solidFill>
              </a:rPr>
              <a:t>Sett av tid </a:t>
            </a:r>
            <a:r>
              <a:rPr lang="nb-NO" sz="2400" dirty="0" smtClean="0"/>
              <a:t>til oppfølging </a:t>
            </a:r>
            <a:r>
              <a:rPr lang="nb-NO" sz="2000" dirty="0" smtClean="0"/>
              <a:t>(Gjelder også innkjøpstjenesten </a:t>
            </a:r>
            <a:r>
              <a:rPr lang="nb-NO" sz="2000" dirty="0" smtClean="0">
                <a:sym typeface="Wingdings" panose="05000000000000000000" pitchFamily="2" charset="2"/>
              </a:rPr>
              <a:t>)</a:t>
            </a:r>
            <a:endParaRPr lang="nb-NO" sz="2000" dirty="0" smtClean="0"/>
          </a:p>
          <a:p>
            <a:pPr lvl="1"/>
            <a:r>
              <a:rPr lang="nb-NO" sz="2000" dirty="0" smtClean="0"/>
              <a:t>Sjekk antall kolli ved levering, sammen med sjåfør. </a:t>
            </a:r>
          </a:p>
          <a:p>
            <a:pPr lvl="1"/>
            <a:r>
              <a:rPr lang="nb-NO" sz="2000" dirty="0" smtClean="0"/>
              <a:t>Sjekk faktura og pakkseddel</a:t>
            </a:r>
            <a:endParaRPr lang="nb-NO" sz="1400" dirty="0"/>
          </a:p>
          <a:p>
            <a:pPr lvl="1"/>
            <a:r>
              <a:rPr lang="nb-NO" sz="2000" dirty="0" smtClean="0"/>
              <a:t>Sjekk produktkvalitet, skade på emballasje, temperatur på næringsmidler osv. Listen er </a:t>
            </a:r>
            <a:r>
              <a:rPr lang="nb-NO" sz="2000" dirty="0" err="1" smtClean="0"/>
              <a:t>uttømmelig</a:t>
            </a:r>
            <a:endParaRPr lang="nb-NO" sz="2000" dirty="0" smtClean="0"/>
          </a:p>
          <a:p>
            <a:r>
              <a:rPr lang="nb-NO" sz="2400" dirty="0" smtClean="0"/>
              <a:t>Send </a:t>
            </a:r>
            <a:r>
              <a:rPr lang="nb-NO" sz="2400" b="1" dirty="0" smtClean="0">
                <a:solidFill>
                  <a:srgbClr val="FF0000"/>
                </a:solidFill>
              </a:rPr>
              <a:t>avviksmelding</a:t>
            </a:r>
            <a:r>
              <a:rPr lang="nb-NO" sz="2400" dirty="0" smtClean="0">
                <a:solidFill>
                  <a:srgbClr val="FF0000"/>
                </a:solidFill>
              </a:rPr>
              <a:t> </a:t>
            </a:r>
            <a:r>
              <a:rPr lang="nb-NO" sz="2400" dirty="0" smtClean="0"/>
              <a:t>til oss</a:t>
            </a:r>
          </a:p>
          <a:p>
            <a:r>
              <a:rPr lang="nb-NO" sz="2400" dirty="0" smtClean="0"/>
              <a:t>Og ikke minst – </a:t>
            </a:r>
            <a:r>
              <a:rPr lang="nb-NO" sz="2400" b="1" dirty="0" smtClean="0">
                <a:solidFill>
                  <a:srgbClr val="FF0000"/>
                </a:solidFill>
              </a:rPr>
              <a:t>Ha en god dialog </a:t>
            </a:r>
            <a:r>
              <a:rPr lang="nb-NO" sz="2400" dirty="0" smtClean="0"/>
              <a:t>med leverandørene </a:t>
            </a:r>
            <a:endParaRPr lang="nb-NO" sz="2400" dirty="0"/>
          </a:p>
        </p:txBody>
      </p:sp>
    </p:spTree>
    <p:extLst>
      <p:ext uri="{BB962C8B-B14F-4D97-AF65-F5344CB8AC3E}">
        <p14:creationId xmlns:p14="http://schemas.microsoft.com/office/powerpoint/2010/main" val="3971064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Til slutt </a:t>
            </a:r>
            <a:r>
              <a:rPr lang="nb-NO" dirty="0"/>
              <a:t>- </a:t>
            </a:r>
            <a:r>
              <a:rPr lang="nb-NO" dirty="0" smtClean="0"/>
              <a:t>Litt </a:t>
            </a:r>
            <a:r>
              <a:rPr lang="nb-NO" dirty="0"/>
              <a:t>skryt </a:t>
            </a:r>
            <a:r>
              <a:rPr lang="nb-NO" dirty="0" smtClean="0">
                <a:sym typeface="Wingdings" panose="05000000000000000000" pitchFamily="2" charset="2"/>
              </a:rPr>
              <a:t></a:t>
            </a:r>
            <a:endParaRPr lang="nb-NO" dirty="0"/>
          </a:p>
        </p:txBody>
      </p:sp>
      <p:sp>
        <p:nvSpPr>
          <p:cNvPr id="3" name="Plassholder for innhold 2"/>
          <p:cNvSpPr>
            <a:spLocks noGrp="1"/>
          </p:cNvSpPr>
          <p:nvPr>
            <p:ph idx="1"/>
          </p:nvPr>
        </p:nvSpPr>
        <p:spPr>
          <a:xfrm>
            <a:off x="461387" y="2420888"/>
            <a:ext cx="8229600" cy="4176464"/>
          </a:xfrm>
        </p:spPr>
        <p:txBody>
          <a:bodyPr vert="horz" lIns="91440" tIns="45720" rIns="91440" bIns="45720" rtlCol="0">
            <a:normAutofit fontScale="55000" lnSpcReduction="20000"/>
          </a:bodyPr>
          <a:lstStyle/>
          <a:p>
            <a:pPr marL="0" indent="0">
              <a:buNone/>
            </a:pPr>
            <a:r>
              <a:rPr lang="nb-NO" b="1" dirty="0"/>
              <a:t>Kultur i </a:t>
            </a:r>
            <a:r>
              <a:rPr lang="nb-NO" b="1" dirty="0" smtClean="0"/>
              <a:t>Troms</a:t>
            </a:r>
          </a:p>
          <a:p>
            <a:pPr marL="0" indent="0">
              <a:buNone/>
            </a:pPr>
            <a:r>
              <a:rPr lang="nb-NO" dirty="0" smtClean="0"/>
              <a:t>Har </a:t>
            </a:r>
            <a:r>
              <a:rPr lang="nb-NO" dirty="0"/>
              <a:t>gjort en formidabel jobb i forbindelse med oppstart av leiebilavtalen</a:t>
            </a:r>
          </a:p>
          <a:p>
            <a:pPr lvl="1"/>
            <a:endParaRPr lang="nb-NO" dirty="0"/>
          </a:p>
          <a:p>
            <a:pPr marL="0" indent="0">
              <a:buNone/>
            </a:pPr>
            <a:r>
              <a:rPr lang="nb-NO" b="1" dirty="0" smtClean="0"/>
              <a:t>Tannklinikkene</a:t>
            </a:r>
          </a:p>
          <a:p>
            <a:pPr marL="0" indent="0">
              <a:buNone/>
            </a:pPr>
            <a:r>
              <a:rPr lang="nb-NO" dirty="0" smtClean="0"/>
              <a:t>Vi får </a:t>
            </a:r>
            <a:r>
              <a:rPr lang="nb-NO" dirty="0"/>
              <a:t>veldig mange tilbakemeldinger på mangler i varekatalogene. </a:t>
            </a:r>
          </a:p>
          <a:p>
            <a:pPr lvl="1"/>
            <a:endParaRPr lang="nb-NO" dirty="0"/>
          </a:p>
          <a:p>
            <a:pPr marL="0" indent="0">
              <a:buNone/>
            </a:pPr>
            <a:r>
              <a:rPr lang="nb-NO" sz="2900" b="1" dirty="0"/>
              <a:t>Nord-Troms vgs.</a:t>
            </a:r>
          </a:p>
          <a:p>
            <a:pPr marL="0" indent="0">
              <a:buNone/>
            </a:pPr>
            <a:r>
              <a:rPr lang="nb-NO" sz="2700" dirty="0" smtClean="0"/>
              <a:t>Finner ikke </a:t>
            </a:r>
            <a:r>
              <a:rPr lang="nb-NO" sz="2700" dirty="0"/>
              <a:t>produktene i Tine-katalogen. Varenummer etc. stemmer ikke. </a:t>
            </a:r>
          </a:p>
          <a:p>
            <a:pPr marL="0" indent="0">
              <a:buNone/>
            </a:pPr>
            <a:r>
              <a:rPr lang="nb-NO" b="1" dirty="0" smtClean="0"/>
              <a:t>	</a:t>
            </a:r>
            <a:endParaRPr lang="nb-NO" b="1" dirty="0"/>
          </a:p>
          <a:p>
            <a:pPr marL="0" indent="0">
              <a:buNone/>
            </a:pPr>
            <a:r>
              <a:rPr lang="nb-NO" b="1" dirty="0" smtClean="0"/>
              <a:t>Rå vgs.</a:t>
            </a:r>
          </a:p>
          <a:p>
            <a:pPr marL="0" indent="0">
              <a:buNone/>
            </a:pPr>
            <a:r>
              <a:rPr lang="nb-NO" dirty="0" smtClean="0"/>
              <a:t>Meldte </a:t>
            </a:r>
            <a:r>
              <a:rPr lang="nb-NO" dirty="0"/>
              <a:t>fra om feil med vareleveransene slik at vi kunne ordne opp med </a:t>
            </a:r>
            <a:r>
              <a:rPr lang="nb-NO" dirty="0" smtClean="0"/>
              <a:t>leverandør</a:t>
            </a:r>
          </a:p>
          <a:p>
            <a:pPr marL="0" indent="0">
              <a:buNone/>
            </a:pPr>
            <a:endParaRPr lang="nb-NO" b="1" dirty="0" smtClean="0"/>
          </a:p>
          <a:p>
            <a:pPr marL="0" indent="0">
              <a:buNone/>
            </a:pPr>
            <a:r>
              <a:rPr lang="nb-NO" b="1" dirty="0" smtClean="0"/>
              <a:t>Kvaløya vgs.</a:t>
            </a:r>
          </a:p>
          <a:p>
            <a:pPr marL="0" indent="0">
              <a:buNone/>
            </a:pPr>
            <a:r>
              <a:rPr lang="nb-NO" dirty="0" smtClean="0"/>
              <a:t>Meldte </a:t>
            </a:r>
            <a:r>
              <a:rPr lang="nb-NO" dirty="0"/>
              <a:t>fra </a:t>
            </a:r>
            <a:r>
              <a:rPr lang="nb-NO" dirty="0" smtClean="0"/>
              <a:t>da de </a:t>
            </a:r>
            <a:r>
              <a:rPr lang="nb-NO" dirty="0"/>
              <a:t>oppdaget at prisene fra Staples var feil. Fikk korrigert </a:t>
            </a:r>
            <a:r>
              <a:rPr lang="nb-NO" dirty="0" smtClean="0"/>
              <a:t>prisene slik at ingen trengte å betale mer enn de skulle.</a:t>
            </a:r>
            <a:endParaRPr lang="nb-NO" dirty="0"/>
          </a:p>
          <a:p>
            <a:pPr marL="0" indent="-114300">
              <a:buNone/>
            </a:pPr>
            <a:endParaRPr lang="nb-NO" dirty="0" smtClean="0"/>
          </a:p>
          <a:p>
            <a:pPr marL="0" indent="-114300">
              <a:buNone/>
            </a:pPr>
            <a:r>
              <a:rPr lang="nb-NO" b="1" dirty="0" smtClean="0"/>
              <a:t>Det </a:t>
            </a:r>
            <a:r>
              <a:rPr lang="nb-NO" b="1" dirty="0"/>
              <a:t>viser at det lønner seg! Kjempe bra </a:t>
            </a:r>
            <a:r>
              <a:rPr lang="nb-NO" b="1" dirty="0" smtClean="0"/>
              <a:t>og tusen takk </a:t>
            </a:r>
            <a:r>
              <a:rPr lang="nb-NO" b="1" dirty="0" smtClean="0">
                <a:sym typeface="Wingdings" panose="05000000000000000000" pitchFamily="2" charset="2"/>
              </a:rPr>
              <a:t></a:t>
            </a:r>
            <a:endParaRPr lang="nb-NO" b="1" dirty="0"/>
          </a:p>
        </p:txBody>
      </p:sp>
    </p:spTree>
    <p:extLst>
      <p:ext uri="{BB962C8B-B14F-4D97-AF65-F5344CB8AC3E}">
        <p14:creationId xmlns:p14="http://schemas.microsoft.com/office/powerpoint/2010/main" val="1726972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886</TotalTime>
  <Words>711</Words>
  <Application>Microsoft Office PowerPoint</Application>
  <PresentationFormat>Skjermfremvisning (4:3)</PresentationFormat>
  <Paragraphs>171</Paragraphs>
  <Slides>8</Slides>
  <Notes>8</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8</vt:i4>
      </vt:variant>
    </vt:vector>
  </HeadingPairs>
  <TitlesOfParts>
    <vt:vector size="13" baseType="lpstr">
      <vt:lpstr>Arial</vt:lpstr>
      <vt:lpstr>Calibri</vt:lpstr>
      <vt:lpstr>Courier New</vt:lpstr>
      <vt:lpstr>Wingdings</vt:lpstr>
      <vt:lpstr>Office-tema</vt:lpstr>
      <vt:lpstr>AVTALEOPPFØLGING - Viktig for at avtalene skal fungere</vt:lpstr>
      <vt:lpstr>Hva er avtaleoppfølging?</vt:lpstr>
      <vt:lpstr> Hvorfor drive avtaleoppfølging? </vt:lpstr>
      <vt:lpstr>Hva skal vi kontrollere?</vt:lpstr>
      <vt:lpstr>Avtalevilkår – hva er det og hva kan det innebære?</vt:lpstr>
      <vt:lpstr>Priser og prisjusteringer</vt:lpstr>
      <vt:lpstr>Hvordan få utbytte av avtaleoppfølgingen?</vt:lpstr>
      <vt:lpstr>Til slutt - Litt skryt </vt:lpstr>
    </vt:vector>
  </TitlesOfParts>
  <Company>Troms Fylkeskommune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klara.johansen</dc:creator>
  <cp:lastModifiedBy>Renate Mortensen</cp:lastModifiedBy>
  <cp:revision>60</cp:revision>
  <cp:lastPrinted>2015-11-23T08:05:16Z</cp:lastPrinted>
  <dcterms:created xsi:type="dcterms:W3CDTF">2012-05-23T09:38:49Z</dcterms:created>
  <dcterms:modified xsi:type="dcterms:W3CDTF">2015-11-24T12:12:12Z</dcterms:modified>
</cp:coreProperties>
</file>