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7" r:id="rId7"/>
    <p:sldId id="258" r:id="rId8"/>
    <p:sldId id="260" r:id="rId9"/>
    <p:sldId id="261" r:id="rId10"/>
    <p:sldId id="262" r:id="rId11"/>
    <p:sldId id="273" r:id="rId12"/>
    <p:sldId id="274" r:id="rId13"/>
    <p:sldId id="263" r:id="rId14"/>
    <p:sldId id="269" r:id="rId15"/>
    <p:sldId id="270" r:id="rId16"/>
    <p:sldId id="271" r:id="rId17"/>
    <p:sldId id="272" r:id="rId18"/>
  </p:sldIdLst>
  <p:sldSz cx="12192000" cy="6858000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0A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776" autoAdjust="0"/>
  </p:normalViewPr>
  <p:slideViewPr>
    <p:cSldViewPr snapToGrid="0">
      <p:cViewPr varScale="1">
        <p:scale>
          <a:sx n="103" d="100"/>
          <a:sy n="103" d="100"/>
        </p:scale>
        <p:origin x="8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91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76386-F8E0-4CCA-A214-2610882521B9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89914-8761-422D-B0B3-AB3A64FDC5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434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DECD2B8-87E1-4969-A24D-4CC342EB28BE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7938"/>
            <a:ext cx="61436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1C12FD3-B37C-4518-83FD-886F3601D9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649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87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2574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707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Ved innføring av ordningen i 2004 ble TFK trukket om lag 70 mill. kroner i rammetilskudd </a:t>
            </a:r>
          </a:p>
          <a:p>
            <a:r>
              <a:rPr lang="nb-NO" dirty="0" smtClean="0"/>
              <a:t>Mesteparten at nedtrekket ble fordelt mellom sektorene første driftsår etter innføring av ordningen</a:t>
            </a:r>
          </a:p>
          <a:p>
            <a:r>
              <a:rPr lang="nb-NO" dirty="0" smtClean="0"/>
              <a:t>Sak 90/16 </a:t>
            </a:r>
            <a:r>
              <a:rPr lang="nb-NO" dirty="0" err="1" smtClean="0"/>
              <a:t>pkt</a:t>
            </a:r>
            <a:r>
              <a:rPr lang="nb-NO" dirty="0" smtClean="0"/>
              <a:t> 12c ble i budsjettarbeidet 2017 fulgt opp ved at rest til fordeling, 7,9 mill. kroner, ble </a:t>
            </a:r>
            <a:r>
              <a:rPr lang="nb-NO" b="1" dirty="0" smtClean="0"/>
              <a:t>varig</a:t>
            </a:r>
            <a:r>
              <a:rPr lang="nb-NO" dirty="0" smtClean="0"/>
              <a:t> fordelt </a:t>
            </a:r>
          </a:p>
          <a:p>
            <a:r>
              <a:rPr lang="nb-NO" dirty="0" smtClean="0"/>
              <a:t>Fordelingen tok utgangspunkt i en relativ fordeling mellom sektorene i forhold til faktiske merinntekter, som sektorene hadde hatt på </a:t>
            </a:r>
            <a:r>
              <a:rPr lang="nb-NO" dirty="0" err="1" smtClean="0"/>
              <a:t>mva</a:t>
            </a:r>
            <a:r>
              <a:rPr lang="nb-NO" dirty="0" smtClean="0"/>
              <a:t>, de siste tre årene:</a:t>
            </a:r>
          </a:p>
          <a:p>
            <a:pPr lvl="1"/>
            <a:r>
              <a:rPr lang="nb-NO" sz="2200" dirty="0" smtClean="0"/>
              <a:t>6,14 mill. kr - drift- og eiendomssenteret</a:t>
            </a:r>
          </a:p>
          <a:p>
            <a:pPr lvl="1"/>
            <a:r>
              <a:rPr lang="nb-NO" sz="2200" dirty="0" smtClean="0"/>
              <a:t>1,25 mill. kr - samferdsel </a:t>
            </a:r>
          </a:p>
          <a:p>
            <a:pPr lvl="1"/>
            <a:r>
              <a:rPr lang="nb-NO" sz="2200" dirty="0" smtClean="0"/>
              <a:t>0,56 mill. kr - utdanning. </a:t>
            </a:r>
          </a:p>
          <a:p>
            <a:r>
              <a:rPr lang="nb-NO" dirty="0" smtClean="0"/>
              <a:t>Konsekvens av endringen: </a:t>
            </a:r>
          </a:p>
          <a:p>
            <a:pPr lvl="1"/>
            <a:r>
              <a:rPr lang="nb-NO" sz="2200" dirty="0" smtClean="0"/>
              <a:t>Varig nedtrekk er innarbeidet i sektorenes budsjetter (</a:t>
            </a:r>
            <a:r>
              <a:rPr lang="nb-NO" sz="2200" dirty="0" smtClean="0">
                <a:solidFill>
                  <a:srgbClr val="00B050"/>
                </a:solidFill>
              </a:rPr>
              <a:t>2017V</a:t>
            </a:r>
            <a:r>
              <a:rPr lang="nb-NO" sz="2200" dirty="0" smtClean="0"/>
              <a:t>) </a:t>
            </a:r>
          </a:p>
          <a:p>
            <a:pPr lvl="1"/>
            <a:r>
              <a:rPr lang="nb-NO" sz="2200" dirty="0" err="1" smtClean="0"/>
              <a:t>Mva</a:t>
            </a:r>
            <a:r>
              <a:rPr lang="nb-NO" sz="2200" dirty="0" smtClean="0"/>
              <a:t>-kompensasjonen beholdes ved interne budsjettreguleringer og ved utarbeiding av prosjektbudsjetter (NYE brukerveiledninger)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0596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Anbefalt styringsverktøy som Vgs. bør bruke ved: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200" dirty="0" smtClean="0"/>
              <a:t>Eksterne tilskudd</a:t>
            </a:r>
            <a:r>
              <a:rPr lang="nb-NO" sz="2200" u="sng" dirty="0" smtClean="0"/>
              <a:t> direkte </a:t>
            </a:r>
            <a:r>
              <a:rPr lang="nb-NO" sz="2200" dirty="0" smtClean="0"/>
              <a:t>til skolen, ikke via Utdanningsetaten (</a:t>
            </a:r>
            <a:r>
              <a:rPr lang="nb-NO" sz="2200" dirty="0" smtClean="0">
                <a:solidFill>
                  <a:srgbClr val="00B050"/>
                </a:solidFill>
              </a:rPr>
              <a:t>Lysark 4 - 9</a:t>
            </a:r>
            <a:r>
              <a:rPr lang="nb-NO" sz="22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200" dirty="0" smtClean="0"/>
              <a:t>Bruk av egne midler til prosjektarbeid (</a:t>
            </a:r>
            <a:r>
              <a:rPr lang="nb-NO" sz="2200" dirty="0" smtClean="0">
                <a:solidFill>
                  <a:srgbClr val="FF0000"/>
                </a:solidFill>
              </a:rPr>
              <a:t>Lysark 10 – 13</a:t>
            </a:r>
            <a:r>
              <a:rPr lang="nb-NO" sz="2200" dirty="0" smtClean="0"/>
              <a:t>). </a:t>
            </a:r>
          </a:p>
          <a:p>
            <a:pPr lvl="1"/>
            <a:endParaRPr lang="nb-NO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err="1" smtClean="0"/>
              <a:t>Mva</a:t>
            </a:r>
            <a:r>
              <a:rPr lang="nb-NO" sz="2400" dirty="0" smtClean="0"/>
              <a:t>-kompensasjon beholdes i sektoren (og kan brukes i prosjektet)</a:t>
            </a:r>
          </a:p>
          <a:p>
            <a:endParaRPr lang="nb-NO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Økt fokus på økonomisk oppfølging av prosjekter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200" dirty="0" smtClean="0"/>
              <a:t>Blant annet budsjett på  avsetning/bruk av bundne fond i </a:t>
            </a:r>
            <a:r>
              <a:rPr lang="nb-NO" sz="2200" dirty="0" err="1" smtClean="0"/>
              <a:t>busjettoppfølging</a:t>
            </a:r>
            <a:r>
              <a:rPr lang="nb-NO" sz="2200" dirty="0" smtClean="0"/>
              <a:t> per oktober. 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147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Kriterier fra tilsagnsgiver </a:t>
            </a:r>
            <a:r>
              <a:rPr lang="nb-NO" sz="2400" i="1" dirty="0" smtClean="0"/>
              <a:t>(prosjektleder)</a:t>
            </a:r>
          </a:p>
          <a:p>
            <a:pPr lvl="1"/>
            <a:r>
              <a:rPr lang="nb-NO" dirty="0" smtClean="0"/>
              <a:t>Prosjektperiode</a:t>
            </a:r>
          </a:p>
          <a:p>
            <a:pPr lvl="1"/>
            <a:r>
              <a:rPr lang="nb-NO" dirty="0" smtClean="0"/>
              <a:t>Rapportering</a:t>
            </a:r>
          </a:p>
          <a:p>
            <a:pPr lvl="1"/>
            <a:r>
              <a:rPr lang="nb-NO" dirty="0" smtClean="0"/>
              <a:t>Revisorattestasjon</a:t>
            </a:r>
          </a:p>
          <a:p>
            <a:pPr lvl="1"/>
            <a:r>
              <a:rPr lang="nb-NO" dirty="0" smtClean="0"/>
              <a:t>Budsjett/plan</a:t>
            </a:r>
          </a:p>
          <a:p>
            <a:pPr lvl="1"/>
            <a:r>
              <a:rPr lang="nb-NO" dirty="0" smtClean="0"/>
              <a:t>Avsetning til bundet fond, bruk av avsatte midler</a:t>
            </a:r>
          </a:p>
          <a:p>
            <a:pPr lvl="1"/>
            <a:r>
              <a:rPr lang="nb-NO" dirty="0" smtClean="0"/>
              <a:t>Tilbakebetaling</a:t>
            </a:r>
          </a:p>
          <a:p>
            <a:pPr lvl="1"/>
            <a:r>
              <a:rPr lang="nb-NO" dirty="0" err="1" smtClean="0"/>
              <a:t>Mva</a:t>
            </a:r>
            <a:r>
              <a:rPr lang="nb-NO" dirty="0" smtClean="0"/>
              <a:t>-kompensasjon (bruke i prosjektet)?</a:t>
            </a:r>
          </a:p>
          <a:p>
            <a:pPr lvl="1"/>
            <a:endParaRPr lang="nb-NO" dirty="0" smtClean="0"/>
          </a:p>
          <a:p>
            <a:pPr lvl="0"/>
            <a:r>
              <a:rPr lang="nb-NO" dirty="0" smtClean="0"/>
              <a:t>Interne økonomirutiner </a:t>
            </a:r>
            <a:r>
              <a:rPr lang="nb-NO" sz="2400" i="1" dirty="0" smtClean="0"/>
              <a:t>(samarbeid økonomi)</a:t>
            </a:r>
          </a:p>
          <a:p>
            <a:pPr marL="457200" lvl="0"/>
            <a:r>
              <a:rPr lang="nb-NO" dirty="0" smtClean="0"/>
              <a:t>Prosjektnummer opprettes </a:t>
            </a:r>
          </a:p>
          <a:p>
            <a:pPr marL="457200" lvl="0"/>
            <a:r>
              <a:rPr lang="nb-NO" dirty="0" smtClean="0"/>
              <a:t>(kontakt økonomisenteret)</a:t>
            </a:r>
          </a:p>
          <a:p>
            <a:pPr marL="457200" lvl="0"/>
            <a:r>
              <a:rPr lang="nb-NO" dirty="0" smtClean="0"/>
              <a:t>Kontering lønn/reiser meldes PO/</a:t>
            </a:r>
            <a:r>
              <a:rPr lang="nb-NO" dirty="0" err="1" smtClean="0"/>
              <a:t>Satsansvarlig</a:t>
            </a:r>
            <a:r>
              <a:rPr lang="nb-NO" dirty="0" smtClean="0"/>
              <a:t> personal</a:t>
            </a:r>
          </a:p>
          <a:p>
            <a:pPr marL="457200" lvl="0"/>
            <a:r>
              <a:rPr lang="nb-NO" dirty="0" smtClean="0"/>
              <a:t>Økonomioppfølging i Unit 4 – Rapport B002 B-kontroll prosjekt/ansvar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719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06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4505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001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075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Når bør det utarbeides prosjektbudsjett ?</a:t>
            </a:r>
          </a:p>
          <a:p>
            <a:pPr lvl="1"/>
            <a:r>
              <a:rPr lang="nb-NO" dirty="0" smtClean="0"/>
              <a:t>Interne prosjekter som går over en bestemt periode og som har en kostnadsramme (bidrar til bedre oversikt og «eierforhold» til prosjektet)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Interne økonomirutiner </a:t>
            </a:r>
            <a:r>
              <a:rPr lang="nb-NO" sz="2400" dirty="0" smtClean="0"/>
              <a:t>(samarbeid økonomi)</a:t>
            </a:r>
          </a:p>
          <a:p>
            <a:pPr lvl="1"/>
            <a:r>
              <a:rPr lang="nb-NO" dirty="0" smtClean="0"/>
              <a:t>Prosjektnummer opprettes (ta kontakt med økonomisenteret)</a:t>
            </a:r>
          </a:p>
          <a:p>
            <a:pPr lvl="1"/>
            <a:r>
              <a:rPr lang="nb-NO" dirty="0" smtClean="0"/>
              <a:t>Kontering lønn/reiser meldes PO/</a:t>
            </a:r>
            <a:r>
              <a:rPr lang="nb-NO" dirty="0" err="1" smtClean="0"/>
              <a:t>Satsansvarlig</a:t>
            </a:r>
            <a:r>
              <a:rPr lang="nb-NO" dirty="0" smtClean="0"/>
              <a:t> personal</a:t>
            </a:r>
          </a:p>
          <a:p>
            <a:pPr lvl="1"/>
            <a:r>
              <a:rPr lang="nb-NO" dirty="0" smtClean="0"/>
              <a:t>Økonomioppfølging i Unit 4 – Rapport B002 B-kontroll prosjekt/ansvar 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12FD3-B37C-4518-83FD-886F3601D98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05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gradFill flip="none" rotWithShape="1">
          <a:gsLst>
            <a:gs pos="0">
              <a:srgbClr val="164194"/>
            </a:gs>
            <a:gs pos="100000">
              <a:srgbClr val="00A1DE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35719" y="2559049"/>
            <a:ext cx="9532281" cy="950913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719" y="3657600"/>
            <a:ext cx="9532281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13.04.2018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19" y="974726"/>
            <a:ext cx="311419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8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79268"/>
            <a:ext cx="10515600" cy="91142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9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nb-NO" dirty="0" smtClean="0"/>
              <a:t>Dette er </a:t>
            </a:r>
            <a:r>
              <a:rPr lang="nb-NO" dirty="0" err="1" smtClean="0"/>
              <a:t>kapitteldeler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62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922215"/>
            <a:ext cx="10515600" cy="76847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65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ktangel 4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60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26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FB93-8122-4E58-8055-2876D9D93362}" type="datetimeFigureOut">
              <a:rPr lang="nb-NO" smtClean="0"/>
              <a:t>13.04.2018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61BD-881A-4F9F-B18A-1C7AC7FCFDC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B0F0"/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25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765908"/>
            <a:ext cx="10515600" cy="924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FCFB93-8122-4E58-8055-2876D9D93362}" type="datetimeFigureOut">
              <a:rPr lang="nb-NO" smtClean="0"/>
              <a:pPr/>
              <a:t>13.04.2018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BC61BD-881A-4F9F-B18A-1C7AC7FCFDC2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89" y="225908"/>
            <a:ext cx="186851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1641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#/innhold/ansattportal/stottefunksjoner/okonomi/budsjett/prosjektbudsjet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msfylke.no/#/innhold/ansattportal/stottefunksjoner/okonomi/budsjett/prosjektbudsjet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omsfylke.no/#/innhold/ansattportal/stottefunksjoner/okonomi/unit4-ubw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Mva</a:t>
            </a:r>
            <a:r>
              <a:rPr lang="nb-NO" dirty="0" smtClean="0"/>
              <a:t> komp. og litt om prosjekter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Samling avd. leder drift/</a:t>
            </a:r>
            <a:r>
              <a:rPr lang="nb-NO" dirty="0" err="1" smtClean="0"/>
              <a:t>øk.sjef</a:t>
            </a:r>
            <a:r>
              <a:rPr lang="nb-NO" dirty="0" smtClean="0"/>
              <a:t> </a:t>
            </a:r>
            <a:r>
              <a:rPr lang="nb-NO" dirty="0" err="1" smtClean="0"/>
              <a:t>vgs</a:t>
            </a:r>
            <a:r>
              <a:rPr lang="nb-NO" dirty="0" smtClean="0"/>
              <a:t>, 18. april 2018</a:t>
            </a:r>
          </a:p>
          <a:p>
            <a:r>
              <a:rPr lang="nb-NO" dirty="0" smtClean="0"/>
              <a:t>Merete J. Kielland, budsjettleder</a:t>
            </a:r>
          </a:p>
        </p:txBody>
      </p:sp>
    </p:spTree>
    <p:extLst>
      <p:ext uri="{BB962C8B-B14F-4D97-AF65-F5344CB8AC3E}">
        <p14:creationId xmlns:p14="http://schemas.microsoft.com/office/powerpoint/2010/main" val="928512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469185"/>
            <a:ext cx="10799379" cy="776291"/>
          </a:xfrm>
        </p:spPr>
        <p:txBody>
          <a:bodyPr>
            <a:normAutofit/>
          </a:bodyPr>
          <a:lstStyle/>
          <a:p>
            <a:pPr algn="ctr"/>
            <a:r>
              <a:rPr lang="nb-NO" dirty="0" smtClean="0"/>
              <a:t>Bruk av mal – Prosjektbudsjett, interne 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half" idx="2"/>
          </p:nvPr>
        </p:nvSpPr>
        <p:spPr>
          <a:xfrm>
            <a:off x="141891" y="2057343"/>
            <a:ext cx="3704896" cy="3803705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8" name="Femkant 7"/>
          <p:cNvSpPr/>
          <p:nvPr/>
        </p:nvSpPr>
        <p:spPr>
          <a:xfrm>
            <a:off x="557416" y="4233041"/>
            <a:ext cx="3193530" cy="88549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 err="1"/>
              <a:t>Mva</a:t>
            </a:r>
            <a:r>
              <a:rPr lang="nb-NO" sz="2000" dirty="0"/>
              <a:t>-kompensasjon beholdes i prosjekt som del av inntektsgrunnlag</a:t>
            </a:r>
          </a:p>
        </p:txBody>
      </p:sp>
      <p:sp>
        <p:nvSpPr>
          <p:cNvPr id="10" name="Femkant 9"/>
          <p:cNvSpPr/>
          <p:nvPr/>
        </p:nvSpPr>
        <p:spPr>
          <a:xfrm>
            <a:off x="557416" y="5853141"/>
            <a:ext cx="3193530" cy="9018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 smtClean="0"/>
              <a:t>Netto utgifter = kostnadsrammen ved 100 % intern finansiering</a:t>
            </a:r>
            <a:endParaRPr lang="nb-NO" sz="2000" dirty="0"/>
          </a:p>
        </p:txBody>
      </p:sp>
      <p:sp>
        <p:nvSpPr>
          <p:cNvPr id="11" name="Femkant 10"/>
          <p:cNvSpPr/>
          <p:nvPr/>
        </p:nvSpPr>
        <p:spPr>
          <a:xfrm>
            <a:off x="557416" y="1505558"/>
            <a:ext cx="3193530" cy="14349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/>
              <a:t>Mal for prosjektbudsjett og brukerveiledninger finnes i </a:t>
            </a:r>
            <a:r>
              <a:rPr lang="nb-NO" sz="2000" dirty="0">
                <a:hlinkClick r:id="rId3"/>
              </a:rPr>
              <a:t>Ansattportalen</a:t>
            </a:r>
            <a:endParaRPr lang="nb-NO" sz="20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6471" y="1553495"/>
            <a:ext cx="7318708" cy="491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4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838200" y="604767"/>
            <a:ext cx="10515600" cy="911420"/>
          </a:xfrm>
        </p:spPr>
        <p:txBody>
          <a:bodyPr/>
          <a:lstStyle/>
          <a:p>
            <a:pPr algn="ctr"/>
            <a:r>
              <a:rPr lang="nb-NO" dirty="0"/>
              <a:t>Prosjektbudsjett – </a:t>
            </a:r>
            <a:r>
              <a:rPr lang="nb-NO" dirty="0" smtClean="0"/>
              <a:t>interne midler</a:t>
            </a:r>
            <a:endParaRPr lang="nb-NO" dirty="0"/>
          </a:p>
        </p:txBody>
      </p:sp>
      <p:sp>
        <p:nvSpPr>
          <p:cNvPr id="7" name="Femkant 6"/>
          <p:cNvSpPr/>
          <p:nvPr/>
        </p:nvSpPr>
        <p:spPr>
          <a:xfrm>
            <a:off x="606452" y="4427791"/>
            <a:ext cx="3193530" cy="12960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/>
              <a:t>Prosjektets kostnadsramme dekkes av midler fra eget ansvar (blå rad)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730" y="3297054"/>
            <a:ext cx="7090322" cy="221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5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38569"/>
            <a:ext cx="10515600" cy="911420"/>
          </a:xfrm>
        </p:spPr>
        <p:txBody>
          <a:bodyPr/>
          <a:lstStyle/>
          <a:p>
            <a:pPr algn="ctr"/>
            <a:r>
              <a:rPr lang="nb-NO" dirty="0" smtClean="0"/>
              <a:t>Budsjettoppfølging – interne 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12" name="Bildeforklaring formet som et avrundet rektangel 11"/>
          <p:cNvSpPr/>
          <p:nvPr/>
        </p:nvSpPr>
        <p:spPr>
          <a:xfrm>
            <a:off x="3349241" y="4805265"/>
            <a:ext cx="5300237" cy="1446343"/>
          </a:xfrm>
          <a:prstGeom prst="wedgeRoundRectCallout">
            <a:avLst>
              <a:gd name="adj1" fmla="val 9193"/>
              <a:gd name="adj2" fmla="val -814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 smtClean="0"/>
              <a:t>KAN</a:t>
            </a:r>
            <a:r>
              <a:rPr lang="nb-NO" dirty="0" smtClean="0"/>
              <a:t> endre budsjett i henhold til forventninger.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Rapport B002 viser prosjektbudsjett inkl. </a:t>
            </a:r>
            <a:r>
              <a:rPr lang="nb-NO" dirty="0" err="1" smtClean="0"/>
              <a:t>mva</a:t>
            </a:r>
            <a:r>
              <a:rPr lang="nb-NO" dirty="0" smtClean="0"/>
              <a:t>-kompen som del av finansieringen (grønn rad)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676" y="1675405"/>
            <a:ext cx="6830647" cy="259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0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46084" y="330626"/>
            <a:ext cx="10515600" cy="911420"/>
          </a:xfrm>
        </p:spPr>
        <p:txBody>
          <a:bodyPr/>
          <a:lstStyle/>
          <a:p>
            <a:pPr algn="ctr"/>
            <a:r>
              <a:rPr lang="nb-NO" dirty="0" smtClean="0"/>
              <a:t>Årsavslutning – interne midler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9" name="Bildeforklaring formet som et avrundet rektangel 8"/>
          <p:cNvSpPr/>
          <p:nvPr/>
        </p:nvSpPr>
        <p:spPr>
          <a:xfrm>
            <a:off x="3895273" y="4689834"/>
            <a:ext cx="5146090" cy="1517738"/>
          </a:xfrm>
          <a:prstGeom prst="wedgeRoundRectCallout">
            <a:avLst>
              <a:gd name="adj1" fmla="val 22225"/>
              <a:gd name="adj2" fmla="val -764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Rapport B002 viser et </a:t>
            </a:r>
            <a:r>
              <a:rPr lang="nb-NO" dirty="0" err="1" smtClean="0"/>
              <a:t>mindreforbruk</a:t>
            </a:r>
            <a:r>
              <a:rPr lang="nb-NO" dirty="0" smtClean="0"/>
              <a:t> og at </a:t>
            </a:r>
            <a:r>
              <a:rPr lang="nb-NO" dirty="0" err="1" smtClean="0"/>
              <a:t>mva</a:t>
            </a:r>
            <a:r>
              <a:rPr lang="nb-NO" dirty="0" smtClean="0"/>
              <a:t>-kompen inngår som en del av prosjektets totalramme (grønn rad)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921" y="1423624"/>
            <a:ext cx="7074157" cy="268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4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38200" y="789428"/>
            <a:ext cx="10515600" cy="911420"/>
          </a:xfrm>
        </p:spPr>
        <p:txBody>
          <a:bodyPr>
            <a:normAutofit/>
          </a:bodyPr>
          <a:lstStyle/>
          <a:p>
            <a:pPr algn="ctr"/>
            <a:r>
              <a:rPr lang="nb-NO" dirty="0" smtClean="0"/>
              <a:t>Varig fordeling </a:t>
            </a:r>
            <a:r>
              <a:rPr lang="nb-NO" dirty="0" err="1" smtClean="0"/>
              <a:t>mva</a:t>
            </a:r>
            <a:r>
              <a:rPr lang="nb-NO" dirty="0" smtClean="0"/>
              <a:t>-kompensasjon fra 1.1.2017</a:t>
            </a:r>
            <a:endParaRPr lang="nb-NO" dirty="0"/>
          </a:p>
        </p:txBody>
      </p:sp>
      <p:sp>
        <p:nvSpPr>
          <p:cNvPr id="11" name="Plassholder for inn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3" name="Pil ned 22"/>
          <p:cNvSpPr/>
          <p:nvPr/>
        </p:nvSpPr>
        <p:spPr>
          <a:xfrm>
            <a:off x="8321988" y="2119790"/>
            <a:ext cx="882869" cy="1414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Kort 23"/>
          <p:cNvSpPr/>
          <p:nvPr/>
        </p:nvSpPr>
        <p:spPr>
          <a:xfrm>
            <a:off x="339441" y="5160396"/>
            <a:ext cx="3372719" cy="1362316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Fra 2017 er mva-kompen en del av finansieringen (</a:t>
            </a:r>
            <a:r>
              <a:rPr lang="nb-NO" u="sng" dirty="0" smtClean="0"/>
              <a:t>både</a:t>
            </a:r>
            <a:r>
              <a:rPr lang="nb-NO" dirty="0" smtClean="0"/>
              <a:t> i drift og investering)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919" y="3659510"/>
            <a:ext cx="7641639" cy="2855251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75" y="1657348"/>
            <a:ext cx="5623583" cy="21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469186"/>
            <a:ext cx="10799379" cy="59629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Bruk av mal – Prosjektbudsjett, eksterne midler</a:t>
            </a:r>
            <a:br>
              <a:rPr lang="nb-NO" dirty="0" smtClean="0"/>
            </a:br>
            <a:r>
              <a:rPr lang="nb-NO" sz="1800" i="1" dirty="0"/>
              <a:t>Tromsfylke &gt; Ansattportal &gt; Støttefunksjoner &gt; Økonomi &gt; </a:t>
            </a:r>
            <a:r>
              <a:rPr lang="nb-NO" sz="1800" i="1" dirty="0" smtClean="0"/>
              <a:t>Budsjett &gt; </a:t>
            </a:r>
            <a:r>
              <a:rPr lang="nb-NO" sz="1800" i="1" dirty="0" smtClean="0">
                <a:hlinkClick r:id="rId3"/>
              </a:rPr>
              <a:t>Prosjektbudsjett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half" idx="2"/>
          </p:nvPr>
        </p:nvSpPr>
        <p:spPr>
          <a:xfrm>
            <a:off x="141891" y="2057343"/>
            <a:ext cx="3704896" cy="3803705"/>
          </a:xfrm>
        </p:spPr>
        <p:txBody>
          <a:bodyPr/>
          <a:lstStyle/>
          <a:p>
            <a:endParaRPr lang="nb-NO" sz="2000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6" name="Femkant 15"/>
          <p:cNvSpPr/>
          <p:nvPr/>
        </p:nvSpPr>
        <p:spPr>
          <a:xfrm>
            <a:off x="685800" y="3971541"/>
            <a:ext cx="3193530" cy="98534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 err="1" smtClean="0"/>
              <a:t>Mva</a:t>
            </a:r>
            <a:r>
              <a:rPr lang="nb-NO" sz="2000" dirty="0" smtClean="0"/>
              <a:t>-kompensasjon beholdes i prosjekt som del av inntektsgrunnlag</a:t>
            </a:r>
            <a:endParaRPr lang="nb-NO" sz="2000" dirty="0"/>
          </a:p>
        </p:txBody>
      </p:sp>
      <p:sp>
        <p:nvSpPr>
          <p:cNvPr id="13" name="Femkant 12"/>
          <p:cNvSpPr/>
          <p:nvPr/>
        </p:nvSpPr>
        <p:spPr>
          <a:xfrm>
            <a:off x="649182" y="5710424"/>
            <a:ext cx="3193530" cy="98534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 smtClean="0"/>
              <a:t>Netto utgifter = 0 ved </a:t>
            </a:r>
          </a:p>
          <a:p>
            <a:r>
              <a:rPr lang="nb-NO" sz="2000" dirty="0" smtClean="0"/>
              <a:t>100 % ekstern finansiering</a:t>
            </a:r>
            <a:endParaRPr lang="nb-NO" sz="2000" dirty="0"/>
          </a:p>
        </p:txBody>
      </p:sp>
      <p:sp>
        <p:nvSpPr>
          <p:cNvPr id="8" name="Femkant 7"/>
          <p:cNvSpPr/>
          <p:nvPr/>
        </p:nvSpPr>
        <p:spPr>
          <a:xfrm>
            <a:off x="685800" y="1298824"/>
            <a:ext cx="3193530" cy="14349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/>
              <a:t>Mal for prosjektbudsjett og brukerveiledninger finnes i </a:t>
            </a:r>
            <a:r>
              <a:rPr lang="nb-NO" sz="2000" dirty="0">
                <a:hlinkClick r:id="rId3"/>
              </a:rPr>
              <a:t>Ansattportalen</a:t>
            </a:r>
            <a:endParaRPr lang="nb-NO" sz="20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503" y="1590557"/>
            <a:ext cx="7670569" cy="480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eforklaring formet som et avrundet rektangel 7"/>
          <p:cNvSpPr/>
          <p:nvPr/>
        </p:nvSpPr>
        <p:spPr>
          <a:xfrm>
            <a:off x="6795734" y="2072990"/>
            <a:ext cx="3171891" cy="1229127"/>
          </a:xfrm>
          <a:prstGeom prst="wedgeRoundRectCallout">
            <a:avLst>
              <a:gd name="adj1" fmla="val -15319"/>
              <a:gd name="adj2" fmla="val 819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Bruk korrekt kontostreng, inkl. korrekt prosjektnummer</a:t>
            </a:r>
            <a:endParaRPr lang="nb-NO" dirty="0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838200" y="604767"/>
            <a:ext cx="10515600" cy="911420"/>
          </a:xfrm>
        </p:spPr>
        <p:txBody>
          <a:bodyPr/>
          <a:lstStyle/>
          <a:p>
            <a:pPr algn="ctr"/>
            <a:r>
              <a:rPr lang="nb-NO" dirty="0"/>
              <a:t>Prosjektbudsjett – eksterne midler</a:t>
            </a:r>
          </a:p>
        </p:txBody>
      </p:sp>
      <p:sp>
        <p:nvSpPr>
          <p:cNvPr id="7" name="Femkant 6"/>
          <p:cNvSpPr/>
          <p:nvPr/>
        </p:nvSpPr>
        <p:spPr>
          <a:xfrm>
            <a:off x="1275781" y="4924463"/>
            <a:ext cx="3193530" cy="12960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dirty="0" smtClean="0"/>
              <a:t>Mva. kompensasjon beregnes av </a:t>
            </a:r>
            <a:r>
              <a:rPr lang="nb-NO" sz="2000" dirty="0" smtClean="0"/>
              <a:t>nettobeløpet </a:t>
            </a:r>
            <a:endParaRPr lang="nb-NO" sz="2000" dirty="0"/>
          </a:p>
        </p:txBody>
      </p:sp>
      <p:pic>
        <p:nvPicPr>
          <p:cNvPr id="9" name="Bild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999" y="3858920"/>
            <a:ext cx="5786470" cy="2131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17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38569"/>
            <a:ext cx="10515600" cy="911420"/>
          </a:xfrm>
        </p:spPr>
        <p:txBody>
          <a:bodyPr/>
          <a:lstStyle/>
          <a:p>
            <a:pPr algn="ctr"/>
            <a:r>
              <a:rPr lang="nb-NO" dirty="0" smtClean="0"/>
              <a:t>Budsjettoppfølging – eksterne midler</a:t>
            </a:r>
            <a:endParaRPr lang="nb-NO" dirty="0"/>
          </a:p>
        </p:txBody>
      </p:sp>
      <p:sp>
        <p:nvSpPr>
          <p:cNvPr id="12" name="Bildeforklaring formet som et avrundet rektangel 11"/>
          <p:cNvSpPr/>
          <p:nvPr/>
        </p:nvSpPr>
        <p:spPr>
          <a:xfrm>
            <a:off x="2706285" y="4974276"/>
            <a:ext cx="5257800" cy="1568259"/>
          </a:xfrm>
          <a:prstGeom prst="wedgeRoundRectCallout">
            <a:avLst>
              <a:gd name="adj1" fmla="val 16824"/>
              <a:gd name="adj2" fmla="val -921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 smtClean="0"/>
              <a:t>Prosjektet </a:t>
            </a:r>
            <a:r>
              <a:rPr lang="nb-NO" dirty="0" smtClean="0"/>
              <a:t>beholder mva-kompen: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Endre budsjett </a:t>
            </a:r>
            <a:r>
              <a:rPr lang="nb-NO" dirty="0" smtClean="0"/>
              <a:t>til realistiske </a:t>
            </a:r>
            <a:r>
              <a:rPr lang="nb-NO" dirty="0" smtClean="0"/>
              <a:t>forventninger (avsetning  fond)?.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 Rapport </a:t>
            </a:r>
            <a:r>
              <a:rPr lang="nb-NO" dirty="0" smtClean="0">
                <a:solidFill>
                  <a:srgbClr val="FF0000"/>
                </a:solidFill>
              </a:rPr>
              <a:t>B002</a:t>
            </a:r>
            <a:r>
              <a:rPr lang="nb-NO" dirty="0" smtClean="0"/>
              <a:t> vil sum inkl. mva. komp være 0 </a:t>
            </a:r>
            <a:r>
              <a:rPr lang="nb-NO" dirty="0" smtClean="0"/>
              <a:t>på budsjett </a:t>
            </a:r>
            <a:r>
              <a:rPr lang="nb-NO" dirty="0" smtClean="0"/>
              <a:t>(grønn rad)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142" y="1726102"/>
            <a:ext cx="7257715" cy="245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4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46084" y="330626"/>
            <a:ext cx="10515600" cy="911420"/>
          </a:xfrm>
        </p:spPr>
        <p:txBody>
          <a:bodyPr/>
          <a:lstStyle/>
          <a:p>
            <a:pPr algn="ctr"/>
            <a:r>
              <a:rPr lang="nb-NO" dirty="0" smtClean="0"/>
              <a:t>Årsavslutning – Avsetning bundet fond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9" name="Bildeforklaring formet som et avrundet rektangel 8"/>
          <p:cNvSpPr/>
          <p:nvPr/>
        </p:nvSpPr>
        <p:spPr>
          <a:xfrm>
            <a:off x="3375194" y="4599980"/>
            <a:ext cx="5273635" cy="1903457"/>
          </a:xfrm>
          <a:prstGeom prst="wedgeRoundRectCallout">
            <a:avLst>
              <a:gd name="adj1" fmla="val 26471"/>
              <a:gd name="adj2" fmla="val -744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/>
              <a:t>P</a:t>
            </a:r>
            <a:r>
              <a:rPr lang="nb-NO" b="1" dirty="0" smtClean="0"/>
              <a:t>rosjektet </a:t>
            </a:r>
            <a:r>
              <a:rPr lang="nb-NO" dirty="0" smtClean="0"/>
              <a:t>beholder mva-kompen: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Ved </a:t>
            </a:r>
            <a:r>
              <a:rPr lang="nb-NO" u="sng" dirty="0" smtClean="0"/>
              <a:t>reelt</a:t>
            </a:r>
            <a:r>
              <a:rPr lang="nb-NO" dirty="0" smtClean="0"/>
              <a:t> mindreforbruk – avsetning fond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Rapport </a:t>
            </a:r>
            <a:r>
              <a:rPr lang="nb-NO" dirty="0" smtClean="0">
                <a:solidFill>
                  <a:srgbClr val="FF0000"/>
                </a:solidFill>
              </a:rPr>
              <a:t>B002</a:t>
            </a:r>
            <a:r>
              <a:rPr lang="nb-NO" dirty="0" smtClean="0"/>
              <a:t> viser at sum prosjekt skal være 0 både i budsjett og regnskap etter avsetning til bundet fond (grønn rad</a:t>
            </a:r>
            <a:r>
              <a:rPr lang="nb-NO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Når det settes av til bundet fond, avrundes avsetning til nærmeste hele krone.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744" y="1576185"/>
            <a:ext cx="7462122" cy="252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0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70588"/>
            <a:ext cx="10515600" cy="1035698"/>
          </a:xfrm>
        </p:spPr>
        <p:txBody>
          <a:bodyPr/>
          <a:lstStyle/>
          <a:p>
            <a:pPr algn="ctr"/>
            <a:r>
              <a:rPr lang="nb-NO" dirty="0" smtClean="0"/>
              <a:t>Årsavslutning – Bruk av bundet fond</a:t>
            </a:r>
            <a:endParaRPr lang="nb-NO" dirty="0"/>
          </a:p>
        </p:txBody>
      </p:sp>
      <p:sp>
        <p:nvSpPr>
          <p:cNvPr id="6" name="Bildeforklaring formet som et avrundet rektangel 5"/>
          <p:cNvSpPr/>
          <p:nvPr/>
        </p:nvSpPr>
        <p:spPr>
          <a:xfrm>
            <a:off x="2619249" y="4677820"/>
            <a:ext cx="5273635" cy="1965575"/>
          </a:xfrm>
          <a:prstGeom prst="wedgeRoundRectCallout">
            <a:avLst>
              <a:gd name="adj1" fmla="val 26471"/>
              <a:gd name="adj2" fmla="val -762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b="1" dirty="0"/>
              <a:t>P</a:t>
            </a:r>
            <a:r>
              <a:rPr lang="nb-NO" b="1" dirty="0" smtClean="0"/>
              <a:t>rosjektet </a:t>
            </a:r>
            <a:r>
              <a:rPr lang="nb-NO" dirty="0" smtClean="0"/>
              <a:t>beholder mva-kompen: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Ved </a:t>
            </a:r>
            <a:r>
              <a:rPr lang="nb-NO" u="sng" dirty="0" smtClean="0"/>
              <a:t>reelt</a:t>
            </a:r>
            <a:r>
              <a:rPr lang="nb-NO" dirty="0" smtClean="0"/>
              <a:t> merforbruk – bruk av fond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Rapport </a:t>
            </a:r>
            <a:r>
              <a:rPr lang="nb-NO" dirty="0" smtClean="0">
                <a:solidFill>
                  <a:srgbClr val="FF0000"/>
                </a:solidFill>
              </a:rPr>
              <a:t>B002</a:t>
            </a:r>
            <a:r>
              <a:rPr lang="nb-NO" dirty="0" smtClean="0"/>
              <a:t> viser at sum prosjekt </a:t>
            </a:r>
            <a:r>
              <a:rPr lang="nb-NO" dirty="0" smtClean="0"/>
              <a:t>)som hovedregel? </a:t>
            </a:r>
            <a:r>
              <a:rPr lang="nb-NO" dirty="0" smtClean="0"/>
              <a:t>er 0 både i budsjett og regnskap etter bruk av bundet fond (grønn rad</a:t>
            </a:r>
            <a:r>
              <a:rPr lang="nb-NO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Blant annet ved intern finansiering vil budsjett ha en sum annet enn 0.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249" y="1599329"/>
            <a:ext cx="7450498" cy="252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3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Brukerveiledning posteringer og omposteringer </a:t>
            </a:r>
            <a:br>
              <a:rPr lang="nb-NO" dirty="0" smtClean="0"/>
            </a:br>
            <a:r>
              <a:rPr lang="nb-NO" sz="1800" i="1" dirty="0" smtClean="0"/>
              <a:t>Tromsfylke &gt; Ansattportal &gt; Støttefunksjoner &gt; Økonomi &gt; Unit4 (UBW &gt; </a:t>
            </a:r>
            <a:r>
              <a:rPr lang="nb-NO" sz="1800" i="1" dirty="0" smtClean="0">
                <a:hlinkClick r:id="rId2"/>
              </a:rPr>
              <a:t>Web Hovedbok (e-bilag)</a:t>
            </a:r>
            <a:endParaRPr lang="nb-NO" sz="1800" i="1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5996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b="1" dirty="0" smtClean="0"/>
              <a:t>Vedlegg - avsetning bundet fond</a:t>
            </a:r>
            <a:r>
              <a:rPr lang="nb-NO" dirty="0" smtClean="0"/>
              <a:t>:</a:t>
            </a:r>
          </a:p>
          <a:p>
            <a:r>
              <a:rPr lang="nb-NO" dirty="0" smtClean="0"/>
              <a:t>Tilsagnsbrev el. </a:t>
            </a:r>
            <a:r>
              <a:rPr lang="nb-NO" dirty="0" smtClean="0"/>
              <a:t>fra </a:t>
            </a:r>
            <a:r>
              <a:rPr lang="nb-NO" dirty="0" smtClean="0"/>
              <a:t>ekstern giver hvor det fremgår beløp, formål og for hvilken periode tilskuddsmidler er gitt. </a:t>
            </a:r>
          </a:p>
          <a:p>
            <a:r>
              <a:rPr lang="nb-NO" dirty="0" smtClean="0"/>
              <a:t>Unit 4 regnskapsrapport hvor det tydelig fremgår at det gjenstår ubrukte midler som kan settes av på bundet fond </a:t>
            </a:r>
            <a:r>
              <a:rPr lang="nb-NO" dirty="0" smtClean="0"/>
              <a:t>(anbefalt rapport: </a:t>
            </a:r>
            <a:r>
              <a:rPr lang="nb-NO" i="1" dirty="0" smtClean="0"/>
              <a:t>B002 </a:t>
            </a:r>
            <a:r>
              <a:rPr lang="nb-NO" i="1" dirty="0" smtClean="0"/>
              <a:t>– B – kontroll prosjekt/ansvar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sz="half" idx="2"/>
          </p:nvPr>
        </p:nvSpPr>
        <p:spPr>
          <a:xfrm>
            <a:off x="6298162" y="1825625"/>
            <a:ext cx="5253136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b="1" dirty="0" smtClean="0"/>
              <a:t>Vedlegg - bruk av bundet fond:</a:t>
            </a:r>
            <a:endParaRPr lang="nb-NO" dirty="0" smtClean="0"/>
          </a:p>
          <a:p>
            <a:r>
              <a:rPr lang="nb-NO" dirty="0" smtClean="0"/>
              <a:t>Henvisning til bilagsnummer hvor avsetning ble gjort</a:t>
            </a:r>
          </a:p>
          <a:p>
            <a:r>
              <a:rPr lang="nb-NO" dirty="0" smtClean="0"/>
              <a:t>Unit 4 regnskapsrapport hvor det tydelig fremgår behov for bruk av fondsmidlene </a:t>
            </a:r>
            <a:r>
              <a:rPr lang="nb-NO" dirty="0" smtClean="0"/>
              <a:t>(anbefalt rapport: </a:t>
            </a:r>
            <a:r>
              <a:rPr lang="nb-NO" i="1" dirty="0" smtClean="0"/>
              <a:t>B002 </a:t>
            </a:r>
            <a:r>
              <a:rPr lang="nb-NO" i="1" dirty="0" smtClean="0"/>
              <a:t>– B – kontroll prosjekt/ansvar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363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Tilbakebetaling – eksterne 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58" y="1690688"/>
            <a:ext cx="6511684" cy="17476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Bildeforklaring formet som et avrundet rektangel 4"/>
          <p:cNvSpPr/>
          <p:nvPr/>
        </p:nvSpPr>
        <p:spPr>
          <a:xfrm>
            <a:off x="2840158" y="4001294"/>
            <a:ext cx="6511684" cy="2433099"/>
          </a:xfrm>
          <a:prstGeom prst="wedgeRoundRectCallout">
            <a:avLst>
              <a:gd name="adj1" fmla="val 16932"/>
              <a:gd name="adj2" fmla="val -710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Her avsluttes prosjekt uten at avsatte midler er brukt som planlagt.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Ved tilbakebetaling skal det anmodes om faktura fra tilskuddsgiver.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Opplyse om merking av faktura, prosjektnr. og ressursnr. i feltet «</a:t>
            </a:r>
            <a:r>
              <a:rPr lang="nb-NO" dirty="0" err="1" smtClean="0"/>
              <a:t>ref</a:t>
            </a:r>
            <a:r>
              <a:rPr lang="nb-NO" dirty="0" smtClean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Husk å budsjettregulere!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830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 2016" id="{C80F5730-CC9B-4C5E-AF94-E378EE4CC283}" vid="{F628FA0C-1B54-4467-A680-EC17D5A80C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b8b137d-95e1-474c-87ad-332288a729e5">RVTTZCEJEPN7-486975774-22</_dlc_DocId>
    <_dlc_DocIdUrl xmlns="9b8b137d-95e1-474c-87ad-332288a729e5">
      <Url>https://arena.tromsfylke.no/sites/rom/budsjetteamet/_layouts/15/DocIdRedir.aspx?ID=RVTTZCEJEPN7-486975774-22</Url>
      <Description>RVTTZCEJEPN7-486975774-22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7C232AC2175234283484A4F5E7FCA83" ma:contentTypeVersion="2" ma:contentTypeDescription="Opprett et nytt dokument." ma:contentTypeScope="" ma:versionID="1e5ea4bf643b42089abff0e8fd935360">
  <xsd:schema xmlns:xsd="http://www.w3.org/2001/XMLSchema" xmlns:xs="http://www.w3.org/2001/XMLSchema" xmlns:p="http://schemas.microsoft.com/office/2006/metadata/properties" xmlns:ns1="http://schemas.microsoft.com/sharepoint/v3" xmlns:ns2="9b8b137d-95e1-474c-87ad-332288a729e5" xmlns:ns3="a13deeaf-03e9-489f-9d8d-87d5c0537c8f" targetNamespace="http://schemas.microsoft.com/office/2006/metadata/properties" ma:root="true" ma:fieldsID="ae13bf2af8bc02919c2494a7e8c2811c" ns1:_="" ns2:_="" ns3:_="">
    <xsd:import namespace="http://schemas.microsoft.com/sharepoint/v3"/>
    <xsd:import namespace="9b8b137d-95e1-474c-87ad-332288a729e5"/>
    <xsd:import namespace="a13deeaf-03e9-489f-9d8d-87d5c0537c8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Planlagt startdato" ma:description="Planlagt startdato er en områdekolonne som opprettes av publiseringsfunksjonen. Den brukes til å angi dato og klokkeslett for når denne siden vises for første gang for besøkende på området." ma:internalName="PublishingStartDate">
      <xsd:simpleType>
        <xsd:restriction base="dms:Unknown"/>
      </xsd:simpleType>
    </xsd:element>
    <xsd:element name="PublishingExpirationDate" ma:index="13" nillable="true" ma:displayName="Planlagt utløpsdato" ma:description="Planlagt sluttdato er en områdekolonne som opprettes av publiseringsfunksjonen. Den brukes til å angi dato og klokkeslett for når denne siden ikke lenger vises for besøkende på området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b137d-95e1-474c-87ad-332288a729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deeaf-03e9-489f-9d8d-87d5c0537c8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46BA7C7-7B21-4F1B-AE3D-35F932C228F7}">
  <ds:schemaRefs>
    <ds:schemaRef ds:uri="http://schemas.microsoft.com/office/2006/metadata/properties"/>
    <ds:schemaRef ds:uri="9b8b137d-95e1-474c-87ad-332288a729e5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13deeaf-03e9-489f-9d8d-87d5c0537c8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A07D92-EB3B-40F9-BDEE-7FE706452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8b137d-95e1-474c-87ad-332288a729e5"/>
    <ds:schemaRef ds:uri="a13deeaf-03e9-489f-9d8d-87d5c0537c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3E3B2B-45EF-496D-9394-671EF0F6729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EEB7881-4130-432D-9E23-829AEAE6D7D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 mal 2016</Template>
  <TotalTime>744</TotalTime>
  <Words>804</Words>
  <Application>Microsoft Office PowerPoint</Application>
  <PresentationFormat>Widescreen</PresentationFormat>
  <Paragraphs>108</Paragraphs>
  <Slides>13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Mva komp. og litt om prosjekter</vt:lpstr>
      <vt:lpstr>Varig fordeling mva-kompensasjon fra 1.1.2017</vt:lpstr>
      <vt:lpstr>Bruk av mal – Prosjektbudsjett, eksterne midler Tromsfylke &gt; Ansattportal &gt; Støttefunksjoner &gt; Økonomi &gt; Budsjett &gt; Prosjektbudsjett</vt:lpstr>
      <vt:lpstr>Prosjektbudsjett – eksterne midler</vt:lpstr>
      <vt:lpstr>Budsjettoppfølging – eksterne midler</vt:lpstr>
      <vt:lpstr>Årsavslutning – Avsetning bundet fond</vt:lpstr>
      <vt:lpstr>Årsavslutning – Bruk av bundet fond</vt:lpstr>
      <vt:lpstr>Brukerveiledning posteringer og omposteringer  Tromsfylke &gt; Ansattportal &gt; Støttefunksjoner &gt; Økonomi &gt; Unit4 (UBW &gt; Web Hovedbok (e-bilag)</vt:lpstr>
      <vt:lpstr>Tilbakebetaling – eksterne midler</vt:lpstr>
      <vt:lpstr>Bruk av mal – Prosjektbudsjett, interne midler</vt:lpstr>
      <vt:lpstr>Prosjektbudsjett – interne midler</vt:lpstr>
      <vt:lpstr>Budsjettoppfølging – interne midler</vt:lpstr>
      <vt:lpstr>Årsavslutning – interne midler</vt:lpstr>
    </vt:vector>
  </TitlesOfParts>
  <Company>Troms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Merete J Kielland</dc:creator>
  <cp:lastModifiedBy>Merete Johannessen Kielland</cp:lastModifiedBy>
  <cp:revision>73</cp:revision>
  <cp:lastPrinted>2017-09-27T08:37:32Z</cp:lastPrinted>
  <dcterms:created xsi:type="dcterms:W3CDTF">2016-09-22T06:47:09Z</dcterms:created>
  <dcterms:modified xsi:type="dcterms:W3CDTF">2018-04-13T10:02:46Z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0x010100A7C232AC2175234283484A4F5E7FCA83</vt:lpwstr>
  </property>
  <property fmtid="{D5CDD505-2E9C-101B-9397-08002B2CF9AE}" pid="3" name="_dlc_DocIdItemGuid">
    <vt:lpwstr>5d70155c-a571-4adc-96e6-8e113a56da1c</vt:lpwstr>
  </property>
</Properties>
</file>